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8" r:id="rId2"/>
    <p:sldId id="269" r:id="rId3"/>
    <p:sldId id="270" r:id="rId4"/>
    <p:sldId id="271" r:id="rId5"/>
    <p:sldId id="272" r:id="rId6"/>
    <p:sldId id="273" r:id="rId7"/>
    <p:sldId id="274" r:id="rId8"/>
    <p:sldId id="275" r:id="rId9"/>
    <p:sldId id="257" r:id="rId10"/>
    <p:sldId id="258" r:id="rId11"/>
    <p:sldId id="259" r:id="rId12"/>
    <p:sldId id="260" r:id="rId13"/>
    <p:sldId id="262" r:id="rId14"/>
    <p:sldId id="264" r:id="rId15"/>
    <p:sldId id="265" r:id="rId16"/>
    <p:sldId id="266" r:id="rId17"/>
    <p:sldId id="267" r:id="rId18"/>
    <p:sldId id="277" r:id="rId19"/>
    <p:sldId id="276" r:id="rId20"/>
    <p:sldId id="279" r:id="rId21"/>
    <p:sldId id="278"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8" d="100"/>
          <a:sy n="38" d="100"/>
        </p:scale>
        <p:origin x="-1536"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2DBDE-D4ED-44D9-9009-5D9D829B34FD}"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n-US"/>
        </a:p>
      </dgm:t>
    </dgm:pt>
    <dgm:pt modelId="{EC2797B7-ED34-4163-8FCB-B71A81B98323}">
      <dgm:prSet phldrT="[Text]" custT="1"/>
      <dgm:spPr/>
      <dgm:t>
        <a:bodyPr/>
        <a:lstStyle/>
        <a:p>
          <a:r>
            <a:rPr lang="en-US" sz="2400" dirty="0" smtClean="0"/>
            <a:t>Focus on grade level content</a:t>
          </a:r>
          <a:endParaRPr lang="en-US" sz="2400" dirty="0"/>
        </a:p>
      </dgm:t>
    </dgm:pt>
    <dgm:pt modelId="{B06A751E-2532-4D25-83A4-C05D593026B1}" type="parTrans" cxnId="{DD808327-78B0-4998-9DDE-0E02B2F11E94}">
      <dgm:prSet/>
      <dgm:spPr/>
      <dgm:t>
        <a:bodyPr/>
        <a:lstStyle/>
        <a:p>
          <a:endParaRPr lang="en-US"/>
        </a:p>
      </dgm:t>
    </dgm:pt>
    <dgm:pt modelId="{142F079C-D2C1-4568-876D-2C95852182D4}" type="sibTrans" cxnId="{DD808327-78B0-4998-9DDE-0E02B2F11E94}">
      <dgm:prSet/>
      <dgm:spPr/>
      <dgm:t>
        <a:bodyPr/>
        <a:lstStyle/>
        <a:p>
          <a:endParaRPr lang="en-US"/>
        </a:p>
      </dgm:t>
    </dgm:pt>
    <dgm:pt modelId="{BE0CD434-762F-4955-A293-19588F9FAAA9}">
      <dgm:prSet phldrT="[Text]"/>
      <dgm:spPr/>
      <dgm:t>
        <a:bodyPr/>
        <a:lstStyle/>
        <a:p>
          <a:r>
            <a:rPr lang="en-US" i="1" dirty="0" smtClean="0"/>
            <a:t>How to ensure that a student’s English language development does not interfere with his or her access to grade-appropriate content and practices? </a:t>
          </a:r>
          <a:endParaRPr lang="en-US" i="1" dirty="0"/>
        </a:p>
      </dgm:t>
    </dgm:pt>
    <dgm:pt modelId="{0262BD86-B7E4-494B-BAC9-965A92FA52E6}" type="parTrans" cxnId="{3381BBE7-4E41-4F88-A89A-DD57F88BA027}">
      <dgm:prSet/>
      <dgm:spPr/>
      <dgm:t>
        <a:bodyPr/>
        <a:lstStyle/>
        <a:p>
          <a:endParaRPr lang="en-US"/>
        </a:p>
      </dgm:t>
    </dgm:pt>
    <dgm:pt modelId="{F362F3D6-9D96-4446-BB40-B7A9F6F65356}" type="sibTrans" cxnId="{3381BBE7-4E41-4F88-A89A-DD57F88BA027}">
      <dgm:prSet/>
      <dgm:spPr/>
      <dgm:t>
        <a:bodyPr/>
        <a:lstStyle/>
        <a:p>
          <a:endParaRPr lang="en-US"/>
        </a:p>
      </dgm:t>
    </dgm:pt>
    <dgm:pt modelId="{7BEDB1B8-C727-471E-BBD8-D757B9613B18}">
      <dgm:prSet phldrT="[Text]" custT="1"/>
      <dgm:spPr/>
      <dgm:t>
        <a:bodyPr/>
        <a:lstStyle/>
        <a:p>
          <a:r>
            <a:rPr lang="en-US" sz="2400" dirty="0" smtClean="0"/>
            <a:t>Language</a:t>
          </a:r>
          <a:endParaRPr lang="en-US" sz="2900" dirty="0"/>
        </a:p>
      </dgm:t>
    </dgm:pt>
    <dgm:pt modelId="{F75CB58F-61A0-4B86-9C65-1C9A5254FB3B}" type="parTrans" cxnId="{C21ED456-696D-4E30-8170-923CB8FAD175}">
      <dgm:prSet/>
      <dgm:spPr/>
      <dgm:t>
        <a:bodyPr/>
        <a:lstStyle/>
        <a:p>
          <a:endParaRPr lang="en-US"/>
        </a:p>
      </dgm:t>
    </dgm:pt>
    <dgm:pt modelId="{A9317D3D-E7EB-40D7-BDFA-1F102D6578C5}" type="sibTrans" cxnId="{C21ED456-696D-4E30-8170-923CB8FAD175}">
      <dgm:prSet/>
      <dgm:spPr/>
      <dgm:t>
        <a:bodyPr/>
        <a:lstStyle/>
        <a:p>
          <a:endParaRPr lang="en-US"/>
        </a:p>
      </dgm:t>
    </dgm:pt>
    <dgm:pt modelId="{87BF63E4-5116-4BB7-BC41-2B67249C9A80}">
      <dgm:prSet phldrT="[Text]"/>
      <dgm:spPr/>
      <dgm:t>
        <a:bodyPr/>
        <a:lstStyle/>
        <a:p>
          <a:r>
            <a:rPr lang="en-US" dirty="0" smtClean="0"/>
            <a:t>Requires a shift from “</a:t>
          </a:r>
          <a:r>
            <a:rPr lang="en-US" i="1" dirty="0" smtClean="0"/>
            <a:t>What language does the student have?</a:t>
          </a:r>
          <a:r>
            <a:rPr lang="en-US" dirty="0" smtClean="0"/>
            <a:t>” to “</a:t>
          </a:r>
          <a:r>
            <a:rPr lang="en-US" i="1" dirty="0" smtClean="0"/>
            <a:t>What is the student able to </a:t>
          </a:r>
          <a:r>
            <a:rPr lang="en-US" i="1" u="sng" dirty="0" smtClean="0"/>
            <a:t>do</a:t>
          </a:r>
          <a:r>
            <a:rPr lang="en-US" i="1" dirty="0" smtClean="0"/>
            <a:t> with language in the content areas?</a:t>
          </a:r>
          <a:endParaRPr lang="en-US" dirty="0"/>
        </a:p>
      </dgm:t>
    </dgm:pt>
    <dgm:pt modelId="{578A3490-DA64-4D95-ACAF-65439C03CD6E}" type="parTrans" cxnId="{C286BFAF-8371-4F04-80FA-528BFA6E139C}">
      <dgm:prSet/>
      <dgm:spPr/>
      <dgm:t>
        <a:bodyPr/>
        <a:lstStyle/>
        <a:p>
          <a:endParaRPr lang="en-US"/>
        </a:p>
      </dgm:t>
    </dgm:pt>
    <dgm:pt modelId="{19B03095-D4B4-4291-9AA3-C6C69CD77CE6}" type="sibTrans" cxnId="{C286BFAF-8371-4F04-80FA-528BFA6E139C}">
      <dgm:prSet/>
      <dgm:spPr/>
      <dgm:t>
        <a:bodyPr/>
        <a:lstStyle/>
        <a:p>
          <a:endParaRPr lang="en-US"/>
        </a:p>
      </dgm:t>
    </dgm:pt>
    <dgm:pt modelId="{55AEA904-3685-4CED-AC61-ADB7D453E2FD}" type="pres">
      <dgm:prSet presAssocID="{89C2DBDE-D4ED-44D9-9009-5D9D829B34FD}" presName="Name0" presStyleCnt="0">
        <dgm:presLayoutVars>
          <dgm:dir/>
          <dgm:animLvl val="lvl"/>
          <dgm:resizeHandles val="exact"/>
        </dgm:presLayoutVars>
      </dgm:prSet>
      <dgm:spPr/>
      <dgm:t>
        <a:bodyPr/>
        <a:lstStyle/>
        <a:p>
          <a:endParaRPr lang="en-US"/>
        </a:p>
      </dgm:t>
    </dgm:pt>
    <dgm:pt modelId="{F99ED543-7CBF-4214-B9E4-1268ADA21E7E}" type="pres">
      <dgm:prSet presAssocID="{EC2797B7-ED34-4163-8FCB-B71A81B98323}" presName="linNode" presStyleCnt="0"/>
      <dgm:spPr/>
    </dgm:pt>
    <dgm:pt modelId="{8C88206D-2967-4D3F-826C-045705CECA86}" type="pres">
      <dgm:prSet presAssocID="{EC2797B7-ED34-4163-8FCB-B71A81B98323}" presName="parTx" presStyleLbl="revTx" presStyleIdx="0" presStyleCnt="2">
        <dgm:presLayoutVars>
          <dgm:chMax val="1"/>
          <dgm:bulletEnabled val="1"/>
        </dgm:presLayoutVars>
      </dgm:prSet>
      <dgm:spPr/>
      <dgm:t>
        <a:bodyPr/>
        <a:lstStyle/>
        <a:p>
          <a:endParaRPr lang="en-US"/>
        </a:p>
      </dgm:t>
    </dgm:pt>
    <dgm:pt modelId="{B720BF86-8BBD-4D25-928D-C599708FD51C}" type="pres">
      <dgm:prSet presAssocID="{EC2797B7-ED34-4163-8FCB-B71A81B98323}" presName="bracket" presStyleLbl="parChTrans1D1" presStyleIdx="0" presStyleCnt="2"/>
      <dgm:spPr/>
    </dgm:pt>
    <dgm:pt modelId="{205A71E2-CC87-4CF5-AAC8-A6B6495870D9}" type="pres">
      <dgm:prSet presAssocID="{EC2797B7-ED34-4163-8FCB-B71A81B98323}" presName="spH" presStyleCnt="0"/>
      <dgm:spPr/>
    </dgm:pt>
    <dgm:pt modelId="{5C7FC638-4D37-4CB1-A286-20FDE4D27CFB}" type="pres">
      <dgm:prSet presAssocID="{EC2797B7-ED34-4163-8FCB-B71A81B98323}" presName="desTx" presStyleLbl="node1" presStyleIdx="0" presStyleCnt="2">
        <dgm:presLayoutVars>
          <dgm:bulletEnabled val="1"/>
        </dgm:presLayoutVars>
      </dgm:prSet>
      <dgm:spPr/>
      <dgm:t>
        <a:bodyPr/>
        <a:lstStyle/>
        <a:p>
          <a:endParaRPr lang="en-US"/>
        </a:p>
      </dgm:t>
    </dgm:pt>
    <dgm:pt modelId="{E65CDB64-B986-41CF-AF97-9856D3102B24}" type="pres">
      <dgm:prSet presAssocID="{142F079C-D2C1-4568-876D-2C95852182D4}" presName="spV" presStyleCnt="0"/>
      <dgm:spPr/>
    </dgm:pt>
    <dgm:pt modelId="{CE58A296-4024-48FA-9E70-DCC2CC204AB1}" type="pres">
      <dgm:prSet presAssocID="{7BEDB1B8-C727-471E-BBD8-D757B9613B18}" presName="linNode" presStyleCnt="0"/>
      <dgm:spPr/>
    </dgm:pt>
    <dgm:pt modelId="{CADBEAE7-7060-4106-84DA-ADE23AD90FC6}" type="pres">
      <dgm:prSet presAssocID="{7BEDB1B8-C727-471E-BBD8-D757B9613B18}" presName="parTx" presStyleLbl="revTx" presStyleIdx="1" presStyleCnt="2">
        <dgm:presLayoutVars>
          <dgm:chMax val="1"/>
          <dgm:bulletEnabled val="1"/>
        </dgm:presLayoutVars>
      </dgm:prSet>
      <dgm:spPr/>
      <dgm:t>
        <a:bodyPr/>
        <a:lstStyle/>
        <a:p>
          <a:endParaRPr lang="en-US"/>
        </a:p>
      </dgm:t>
    </dgm:pt>
    <dgm:pt modelId="{5FAD77F6-1426-4EE1-89CE-0EDB98DD8DB9}" type="pres">
      <dgm:prSet presAssocID="{7BEDB1B8-C727-471E-BBD8-D757B9613B18}" presName="bracket" presStyleLbl="parChTrans1D1" presStyleIdx="1" presStyleCnt="2"/>
      <dgm:spPr/>
    </dgm:pt>
    <dgm:pt modelId="{9FB0BDFF-1836-4C3F-90F5-9E5EE454E295}" type="pres">
      <dgm:prSet presAssocID="{7BEDB1B8-C727-471E-BBD8-D757B9613B18}" presName="spH" presStyleCnt="0"/>
      <dgm:spPr/>
    </dgm:pt>
    <dgm:pt modelId="{1B6B0C2D-C624-48C4-B7A5-97D8763D8853}" type="pres">
      <dgm:prSet presAssocID="{7BEDB1B8-C727-471E-BBD8-D757B9613B18}" presName="desTx" presStyleLbl="node1" presStyleIdx="1" presStyleCnt="2">
        <dgm:presLayoutVars>
          <dgm:bulletEnabled val="1"/>
        </dgm:presLayoutVars>
      </dgm:prSet>
      <dgm:spPr/>
      <dgm:t>
        <a:bodyPr/>
        <a:lstStyle/>
        <a:p>
          <a:endParaRPr lang="en-US"/>
        </a:p>
      </dgm:t>
    </dgm:pt>
  </dgm:ptLst>
  <dgm:cxnLst>
    <dgm:cxn modelId="{8C44DD5B-8BAC-4F70-8356-8B51E432134D}" type="presOf" srcId="{EC2797B7-ED34-4163-8FCB-B71A81B98323}" destId="{8C88206D-2967-4D3F-826C-045705CECA86}" srcOrd="0" destOrd="0" presId="urn:diagrams.loki3.com/BracketList+Icon"/>
    <dgm:cxn modelId="{3381BBE7-4E41-4F88-A89A-DD57F88BA027}" srcId="{EC2797B7-ED34-4163-8FCB-B71A81B98323}" destId="{BE0CD434-762F-4955-A293-19588F9FAAA9}" srcOrd="0" destOrd="0" parTransId="{0262BD86-B7E4-494B-BAC9-965A92FA52E6}" sibTransId="{F362F3D6-9D96-4446-BB40-B7A9F6F65356}"/>
    <dgm:cxn modelId="{03849BCA-CFCC-4569-978C-88E8D609B25F}" type="presOf" srcId="{7BEDB1B8-C727-471E-BBD8-D757B9613B18}" destId="{CADBEAE7-7060-4106-84DA-ADE23AD90FC6}" srcOrd="0" destOrd="0" presId="urn:diagrams.loki3.com/BracketList+Icon"/>
    <dgm:cxn modelId="{9048317B-8208-4F22-A62E-B9043D590E76}" type="presOf" srcId="{89C2DBDE-D4ED-44D9-9009-5D9D829B34FD}" destId="{55AEA904-3685-4CED-AC61-ADB7D453E2FD}" srcOrd="0" destOrd="0" presId="urn:diagrams.loki3.com/BracketList+Icon"/>
    <dgm:cxn modelId="{C286BFAF-8371-4F04-80FA-528BFA6E139C}" srcId="{7BEDB1B8-C727-471E-BBD8-D757B9613B18}" destId="{87BF63E4-5116-4BB7-BC41-2B67249C9A80}" srcOrd="0" destOrd="0" parTransId="{578A3490-DA64-4D95-ACAF-65439C03CD6E}" sibTransId="{19B03095-D4B4-4291-9AA3-C6C69CD77CE6}"/>
    <dgm:cxn modelId="{CD1BF51B-5715-4A70-8850-99B21EB7896D}" type="presOf" srcId="{87BF63E4-5116-4BB7-BC41-2B67249C9A80}" destId="{1B6B0C2D-C624-48C4-B7A5-97D8763D8853}" srcOrd="0" destOrd="0" presId="urn:diagrams.loki3.com/BracketList+Icon"/>
    <dgm:cxn modelId="{DD808327-78B0-4998-9DDE-0E02B2F11E94}" srcId="{89C2DBDE-D4ED-44D9-9009-5D9D829B34FD}" destId="{EC2797B7-ED34-4163-8FCB-B71A81B98323}" srcOrd="0" destOrd="0" parTransId="{B06A751E-2532-4D25-83A4-C05D593026B1}" sibTransId="{142F079C-D2C1-4568-876D-2C95852182D4}"/>
    <dgm:cxn modelId="{C21ED456-696D-4E30-8170-923CB8FAD175}" srcId="{89C2DBDE-D4ED-44D9-9009-5D9D829B34FD}" destId="{7BEDB1B8-C727-471E-BBD8-D757B9613B18}" srcOrd="1" destOrd="0" parTransId="{F75CB58F-61A0-4B86-9C65-1C9A5254FB3B}" sibTransId="{A9317D3D-E7EB-40D7-BDFA-1F102D6578C5}"/>
    <dgm:cxn modelId="{5F05FB79-82B8-405B-9927-22390B61D67D}" type="presOf" srcId="{BE0CD434-762F-4955-A293-19588F9FAAA9}" destId="{5C7FC638-4D37-4CB1-A286-20FDE4D27CFB}" srcOrd="0" destOrd="0" presId="urn:diagrams.loki3.com/BracketList+Icon"/>
    <dgm:cxn modelId="{1031F8C2-AC8D-466B-9F4B-3AC11982D5FF}" type="presParOf" srcId="{55AEA904-3685-4CED-AC61-ADB7D453E2FD}" destId="{F99ED543-7CBF-4214-B9E4-1268ADA21E7E}" srcOrd="0" destOrd="0" presId="urn:diagrams.loki3.com/BracketList+Icon"/>
    <dgm:cxn modelId="{B0296BB7-0728-471E-A3C1-85611B837D5F}" type="presParOf" srcId="{F99ED543-7CBF-4214-B9E4-1268ADA21E7E}" destId="{8C88206D-2967-4D3F-826C-045705CECA86}" srcOrd="0" destOrd="0" presId="urn:diagrams.loki3.com/BracketList+Icon"/>
    <dgm:cxn modelId="{416F26EF-DBBB-430E-AB5C-2490EB559DD0}" type="presParOf" srcId="{F99ED543-7CBF-4214-B9E4-1268ADA21E7E}" destId="{B720BF86-8BBD-4D25-928D-C599708FD51C}" srcOrd="1" destOrd="0" presId="urn:diagrams.loki3.com/BracketList+Icon"/>
    <dgm:cxn modelId="{F4CCDE0D-72FC-4446-99AA-D34C43FE2336}" type="presParOf" srcId="{F99ED543-7CBF-4214-B9E4-1268ADA21E7E}" destId="{205A71E2-CC87-4CF5-AAC8-A6B6495870D9}" srcOrd="2" destOrd="0" presId="urn:diagrams.loki3.com/BracketList+Icon"/>
    <dgm:cxn modelId="{9667B07F-C346-4925-B0A6-A34C23E63989}" type="presParOf" srcId="{F99ED543-7CBF-4214-B9E4-1268ADA21E7E}" destId="{5C7FC638-4D37-4CB1-A286-20FDE4D27CFB}" srcOrd="3" destOrd="0" presId="urn:diagrams.loki3.com/BracketList+Icon"/>
    <dgm:cxn modelId="{1C088F16-6702-4273-9843-9EAFF488522C}" type="presParOf" srcId="{55AEA904-3685-4CED-AC61-ADB7D453E2FD}" destId="{E65CDB64-B986-41CF-AF97-9856D3102B24}" srcOrd="1" destOrd="0" presId="urn:diagrams.loki3.com/BracketList+Icon"/>
    <dgm:cxn modelId="{C3E3AA5E-635B-48C0-8719-4AB5EFFE0C4B}" type="presParOf" srcId="{55AEA904-3685-4CED-AC61-ADB7D453E2FD}" destId="{CE58A296-4024-48FA-9E70-DCC2CC204AB1}" srcOrd="2" destOrd="0" presId="urn:diagrams.loki3.com/BracketList+Icon"/>
    <dgm:cxn modelId="{8F15D783-B557-4A1F-833F-F77E9E7FEBF9}" type="presParOf" srcId="{CE58A296-4024-48FA-9E70-DCC2CC204AB1}" destId="{CADBEAE7-7060-4106-84DA-ADE23AD90FC6}" srcOrd="0" destOrd="0" presId="urn:diagrams.loki3.com/BracketList+Icon"/>
    <dgm:cxn modelId="{02D6DD30-7F62-4E9D-AAD9-D7E73D54C772}" type="presParOf" srcId="{CE58A296-4024-48FA-9E70-DCC2CC204AB1}" destId="{5FAD77F6-1426-4EE1-89CE-0EDB98DD8DB9}" srcOrd="1" destOrd="0" presId="urn:diagrams.loki3.com/BracketList+Icon"/>
    <dgm:cxn modelId="{383EBA26-C86D-4357-A5C6-D1FDBDCDD3A3}" type="presParOf" srcId="{CE58A296-4024-48FA-9E70-DCC2CC204AB1}" destId="{9FB0BDFF-1836-4C3F-90F5-9E5EE454E295}" srcOrd="2" destOrd="0" presId="urn:diagrams.loki3.com/BracketList+Icon"/>
    <dgm:cxn modelId="{7F921CAC-1A84-42E8-B6A2-D8FC2E8FB716}" type="presParOf" srcId="{CE58A296-4024-48FA-9E70-DCC2CC204AB1}" destId="{1B6B0C2D-C624-48C4-B7A5-97D8763D8853}"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206D-2967-4D3F-826C-045705CECA86}">
      <dsp:nvSpPr>
        <dsp:cNvPr id="0" name=""/>
        <dsp:cNvSpPr/>
      </dsp:nvSpPr>
      <dsp:spPr>
        <a:xfrm>
          <a:off x="4018" y="614315"/>
          <a:ext cx="2055390" cy="113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Focus on grade level content</a:t>
          </a:r>
          <a:endParaRPr lang="en-US" sz="2400" kern="1200" dirty="0"/>
        </a:p>
      </dsp:txBody>
      <dsp:txXfrm>
        <a:off x="4018" y="614315"/>
        <a:ext cx="2055390" cy="1130456"/>
      </dsp:txXfrm>
    </dsp:sp>
    <dsp:sp modelId="{B720BF86-8BBD-4D25-928D-C599708FD51C}">
      <dsp:nvSpPr>
        <dsp:cNvPr id="0" name=""/>
        <dsp:cNvSpPr/>
      </dsp:nvSpPr>
      <dsp:spPr>
        <a:xfrm>
          <a:off x="2059409" y="49087"/>
          <a:ext cx="411078" cy="226091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FC638-4D37-4CB1-A286-20FDE4D27CFB}">
      <dsp:nvSpPr>
        <dsp:cNvPr id="0" name=""/>
        <dsp:cNvSpPr/>
      </dsp:nvSpPr>
      <dsp:spPr>
        <a:xfrm>
          <a:off x="2634918" y="49087"/>
          <a:ext cx="5590663" cy="226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i="1" kern="1200" dirty="0" smtClean="0"/>
            <a:t>How to ensure that a student’s English language development does not interfere with his or her access to grade-appropriate content and practices? </a:t>
          </a:r>
          <a:endParaRPr lang="en-US" sz="2900" i="1" kern="1200" dirty="0"/>
        </a:p>
      </dsp:txBody>
      <dsp:txXfrm>
        <a:off x="2634918" y="49087"/>
        <a:ext cx="5590663" cy="2260912"/>
      </dsp:txXfrm>
    </dsp:sp>
    <dsp:sp modelId="{CADBEAE7-7060-4106-84DA-ADE23AD90FC6}">
      <dsp:nvSpPr>
        <dsp:cNvPr id="0" name=""/>
        <dsp:cNvSpPr/>
      </dsp:nvSpPr>
      <dsp:spPr>
        <a:xfrm>
          <a:off x="4018" y="3257756"/>
          <a:ext cx="2055390" cy="57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t>Language</a:t>
          </a:r>
          <a:endParaRPr lang="en-US" sz="2900" kern="1200" dirty="0"/>
        </a:p>
      </dsp:txBody>
      <dsp:txXfrm>
        <a:off x="4018" y="3257756"/>
        <a:ext cx="2055390" cy="574200"/>
      </dsp:txXfrm>
    </dsp:sp>
    <dsp:sp modelId="{5FAD77F6-1426-4EE1-89CE-0EDB98DD8DB9}">
      <dsp:nvSpPr>
        <dsp:cNvPr id="0" name=""/>
        <dsp:cNvSpPr/>
      </dsp:nvSpPr>
      <dsp:spPr>
        <a:xfrm>
          <a:off x="2059409" y="2414400"/>
          <a:ext cx="411078" cy="2260912"/>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B0C2D-C624-48C4-B7A5-97D8763D8853}">
      <dsp:nvSpPr>
        <dsp:cNvPr id="0" name=""/>
        <dsp:cNvSpPr/>
      </dsp:nvSpPr>
      <dsp:spPr>
        <a:xfrm>
          <a:off x="2634918" y="2414400"/>
          <a:ext cx="5590663" cy="22609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Requires a shift from “</a:t>
          </a:r>
          <a:r>
            <a:rPr lang="en-US" sz="2900" i="1" kern="1200" dirty="0" smtClean="0"/>
            <a:t>What language does the student have?</a:t>
          </a:r>
          <a:r>
            <a:rPr lang="en-US" sz="2900" kern="1200" dirty="0" smtClean="0"/>
            <a:t>” to “</a:t>
          </a:r>
          <a:r>
            <a:rPr lang="en-US" sz="2900" i="1" kern="1200" dirty="0" smtClean="0"/>
            <a:t>What is the student able to </a:t>
          </a:r>
          <a:r>
            <a:rPr lang="en-US" sz="2900" i="1" u="sng" kern="1200" dirty="0" smtClean="0"/>
            <a:t>do</a:t>
          </a:r>
          <a:r>
            <a:rPr lang="en-US" sz="2900" i="1" kern="1200" dirty="0" smtClean="0"/>
            <a:t> with language in the content areas?</a:t>
          </a:r>
          <a:endParaRPr lang="en-US" sz="2900" kern="1200" dirty="0"/>
        </a:p>
      </dsp:txBody>
      <dsp:txXfrm>
        <a:off x="2634918" y="2414400"/>
        <a:ext cx="5590663" cy="2260912"/>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67EB2-8636-44FF-B566-814F16188D4E}" type="datetimeFigureOut">
              <a:rPr lang="en-US" smtClean="0"/>
              <a:t>5/10/2015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27EF8-AE15-4D24-8C76-BD7A4BD8E593}" type="slidenum">
              <a:rPr lang="en-US" smtClean="0"/>
              <a:t>‹#›</a:t>
            </a:fld>
            <a:endParaRPr lang="en-US"/>
          </a:p>
        </p:txBody>
      </p:sp>
    </p:spTree>
    <p:extLst>
      <p:ext uri="{BB962C8B-B14F-4D97-AF65-F5344CB8AC3E}">
        <p14:creationId xmlns:p14="http://schemas.microsoft.com/office/powerpoint/2010/main" val="307911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04059-9102-4379-8F80-6A322C84DD4C}" type="slidenum">
              <a:rPr lang="en-US" smtClean="0"/>
              <a:pPr/>
              <a:t>11</a:t>
            </a:fld>
            <a:endParaRPr lang="en-US" dirty="0"/>
          </a:p>
        </p:txBody>
      </p:sp>
    </p:spTree>
    <p:extLst>
      <p:ext uri="{BB962C8B-B14F-4D97-AF65-F5344CB8AC3E}">
        <p14:creationId xmlns:p14="http://schemas.microsoft.com/office/powerpoint/2010/main" val="40401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Standards 1 through 7 involve the language necessary for </a:t>
            </a:r>
            <a:r>
              <a:rPr lang="en-US" sz="1200" kern="1200" baseline="0" dirty="0" err="1" smtClean="0">
                <a:solidFill>
                  <a:schemeClr val="tx1"/>
                </a:solidFill>
                <a:latin typeface="+mn-lt"/>
                <a:ea typeface="+mn-ea"/>
                <a:cs typeface="+mn-cs"/>
              </a:rPr>
              <a:t>ELLs</a:t>
            </a:r>
            <a:r>
              <a:rPr lang="en-US" sz="1200" kern="1200" baseline="0" dirty="0" smtClean="0">
                <a:solidFill>
                  <a:schemeClr val="tx1"/>
                </a:solidFill>
                <a:latin typeface="+mn-lt"/>
                <a:ea typeface="+mn-ea"/>
                <a:cs typeface="+mn-cs"/>
              </a:rPr>
              <a:t> to engage in the central content-specific practices associated with </a:t>
            </a:r>
            <a:r>
              <a:rPr lang="en-US" sz="1200" kern="1200" baseline="0" dirty="0" err="1" smtClean="0">
                <a:solidFill>
                  <a:schemeClr val="tx1"/>
                </a:solidFill>
                <a:latin typeface="+mn-lt"/>
                <a:ea typeface="+mn-ea"/>
                <a:cs typeface="+mn-cs"/>
              </a:rPr>
              <a:t>ELA</a:t>
            </a:r>
            <a:r>
              <a:rPr lang="en-US" sz="1200" kern="1200" baseline="0" dirty="0" smtClean="0">
                <a:solidFill>
                  <a:schemeClr val="tx1"/>
                </a:solidFill>
                <a:latin typeface="+mn-lt"/>
                <a:ea typeface="+mn-ea"/>
                <a:cs typeface="+mn-cs"/>
              </a:rPr>
              <a:t> &amp; Literacy, mathematics, and science. They begin with a focus on extraction of meaning and then progress to engagement in these practices.</a:t>
            </a:r>
          </a:p>
          <a:p>
            <a:r>
              <a:rPr lang="en-US" sz="1200" kern="1200" baseline="0" dirty="0" smtClean="0">
                <a:solidFill>
                  <a:schemeClr val="tx1"/>
                </a:solidFill>
                <a:latin typeface="+mn-lt"/>
                <a:ea typeface="+mn-ea"/>
                <a:cs typeface="+mn-cs"/>
              </a:rPr>
              <a:t>     Standards 8 through 10 hone in on some of the more micro-level linguistic features that are undoubtedly important to focus on, but only in the service of the other seven standards.</a:t>
            </a:r>
          </a:p>
          <a:p>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Standards are interrelated and can be used separately or in combination. (In particular, as shown above, Standards 8–10 support the other seven standards.) The standards do not include curriculum statements, nor do they privilege a single approach to the teaching of social and expressive communication or the teaching of grammar; instead, the standards and descriptors for each proficiency level leave room for teachers, curriculum developers, and states to determine how each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 and descriptor should be reached and what additional topics should be addressed.</a:t>
            </a:r>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     Receptive modalities: This mode refers to the learner as a reader or listener/viewer working with ‘text’ whose author or deliverer is not present or accessible. It presumes that the interaction is with authentic written or oral documents where language input is meaningful and content laden. The learner brings background knowledge, experience, and appropriate interpretive strategies to the</a:t>
            </a:r>
          </a:p>
          <a:p>
            <a:r>
              <a:rPr lang="en-US" sz="1200" b="0" kern="1200" baseline="0" dirty="0" smtClean="0">
                <a:solidFill>
                  <a:schemeClr val="tx1"/>
                </a:solidFill>
                <a:latin typeface="+mn-lt"/>
                <a:ea typeface="+mn-ea"/>
                <a:cs typeface="+mn-cs"/>
              </a:rPr>
              <a:t>task to promote understanding of language and content in order to develop a personal reaction.</a:t>
            </a:r>
          </a:p>
          <a:p>
            <a:r>
              <a:rPr lang="en-US" b="0" dirty="0" smtClean="0"/>
              <a:t>     Productive modalities: The mode places the learner as speaker and writer for a ‘distant’ audience, one with whom interaction is not possible or limited. The communication is set for a specified audience, has purpose, and generally abides by rules of genre or style. It is a planned or formalized speech act or written document, and the learner has an opportunity to draft, get feedback, and revise, before publication or broadcast.</a:t>
            </a:r>
          </a:p>
          <a:p>
            <a:r>
              <a:rPr lang="en-US" b="0" dirty="0" smtClean="0"/>
              <a:t>     Interactive modalities: Collaborative use of receptive and productive modalities. This mode refers to the learner as a speaker/listener [and] reader/writer. It requires two-way interactive communication where negotiation of meaning may be observed. The exchange will provide evidence of awareness of the socio-cultural aspects of communication as language proficiency develops.</a:t>
            </a:r>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F1E8CD-7D63-41B5-8454-0D6488C9E31D}"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22840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1E8CD-7D63-41B5-8454-0D6488C9E31D}"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189037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1E8CD-7D63-41B5-8454-0D6488C9E31D}"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324005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1E8CD-7D63-41B5-8454-0D6488C9E31D}"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196102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1E8CD-7D63-41B5-8454-0D6488C9E31D}"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267164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F1E8CD-7D63-41B5-8454-0D6488C9E31D}"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10351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F1E8CD-7D63-41B5-8454-0D6488C9E31D}" type="datetimeFigureOut">
              <a:rPr lang="en-US" smtClean="0"/>
              <a:t>5/10/2015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182784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F1E8CD-7D63-41B5-8454-0D6488C9E31D}" type="datetimeFigureOut">
              <a:rPr lang="en-US" smtClean="0"/>
              <a:t>5/10/2015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99957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1E8CD-7D63-41B5-8454-0D6488C9E31D}" type="datetimeFigureOut">
              <a:rPr lang="en-US" smtClean="0"/>
              <a:t>5/10/2015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388226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1E8CD-7D63-41B5-8454-0D6488C9E31D}"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408302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1E8CD-7D63-41B5-8454-0D6488C9E31D}"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268F-9865-468D-B70C-3B4860C352DF}" type="slidenum">
              <a:rPr lang="en-US" smtClean="0"/>
              <a:t>‹#›</a:t>
            </a:fld>
            <a:endParaRPr lang="en-US"/>
          </a:p>
        </p:txBody>
      </p:sp>
    </p:spTree>
    <p:extLst>
      <p:ext uri="{BB962C8B-B14F-4D97-AF65-F5344CB8AC3E}">
        <p14:creationId xmlns:p14="http://schemas.microsoft.com/office/powerpoint/2010/main" val="7013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1E8CD-7D63-41B5-8454-0D6488C9E31D}" type="datetimeFigureOut">
              <a:rPr lang="en-US" smtClean="0"/>
              <a:t>5/10/2015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5268F-9865-468D-B70C-3B4860C352DF}" type="slidenum">
              <a:rPr lang="en-US" smtClean="0"/>
              <a:t>‹#›</a:t>
            </a:fld>
            <a:endParaRPr lang="en-US"/>
          </a:p>
        </p:txBody>
      </p:sp>
    </p:spTree>
    <p:extLst>
      <p:ext uri="{BB962C8B-B14F-4D97-AF65-F5344CB8AC3E}">
        <p14:creationId xmlns:p14="http://schemas.microsoft.com/office/powerpoint/2010/main" val="339819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youtube.com/watch?v=T3YJx8ujoto"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524000"/>
            <a:ext cx="7406908" cy="4601260"/>
          </a:xfrm>
          <a:prstGeom prst="rect">
            <a:avLst/>
          </a:prstGeom>
          <a:noFill/>
        </p:spPr>
        <p:txBody>
          <a:bodyPr wrap="square">
            <a:spAutoFit/>
          </a:bodyPr>
          <a:lstStyle/>
          <a:p>
            <a:pPr fontAlgn="auto">
              <a:spcBef>
                <a:spcPts val="0"/>
              </a:spcBef>
              <a:defRPr/>
            </a:pPr>
            <a:r>
              <a:rPr lang="en-US" sz="2400" b="1" dirty="0" smtClean="0">
                <a:latin typeface="+mn-lt"/>
              </a:rPr>
              <a:t>Focused ELD for Elementary Level, </a:t>
            </a:r>
            <a:r>
              <a:rPr lang="en-US" sz="2400" b="1" dirty="0" smtClean="0"/>
              <a:t>May 11</a:t>
            </a:r>
            <a:r>
              <a:rPr lang="en-US" sz="2400" b="1" dirty="0" smtClean="0">
                <a:latin typeface="+mn-lt"/>
              </a:rPr>
              <a:t>, 2015</a:t>
            </a:r>
          </a:p>
          <a:p>
            <a:pPr fontAlgn="auto">
              <a:spcBef>
                <a:spcPts val="0"/>
              </a:spcBef>
              <a:defRPr/>
            </a:pPr>
            <a:r>
              <a:rPr lang="en-US" sz="2400" b="1" dirty="0" smtClean="0"/>
              <a:t>12:45-3:45pm</a:t>
            </a:r>
            <a:endParaRPr lang="en-US" sz="2000" b="1" dirty="0" smtClean="0">
              <a:latin typeface="+mn-lt"/>
            </a:endParaRPr>
          </a:p>
          <a:p>
            <a:pPr marL="914400" indent="-457200" fontAlgn="auto">
              <a:spcBef>
                <a:spcPts val="0"/>
              </a:spcBef>
              <a:spcAft>
                <a:spcPts val="600"/>
              </a:spcAft>
              <a:defRPr/>
            </a:pPr>
            <a:r>
              <a:rPr lang="en-US" sz="2000" dirty="0"/>
              <a:t>1. </a:t>
            </a:r>
            <a:r>
              <a:rPr lang="en-US" sz="2000" dirty="0" smtClean="0"/>
              <a:t>Welcome</a:t>
            </a:r>
            <a:endParaRPr lang="en-US" sz="2000" dirty="0"/>
          </a:p>
          <a:p>
            <a:pPr marL="914400" indent="-457200" fontAlgn="auto">
              <a:spcAft>
                <a:spcPts val="600"/>
              </a:spcAft>
              <a:defRPr/>
            </a:pPr>
            <a:r>
              <a:rPr lang="en-US" sz="2000" dirty="0"/>
              <a:t>2. </a:t>
            </a:r>
            <a:r>
              <a:rPr lang="en-US" sz="2000" dirty="0" smtClean="0"/>
              <a:t>Review </a:t>
            </a:r>
            <a:r>
              <a:rPr lang="en-US" sz="2000" dirty="0" smtClean="0"/>
              <a:t>of the Focused ELD </a:t>
            </a:r>
            <a:r>
              <a:rPr lang="en-US" sz="2000" dirty="0" smtClean="0"/>
              <a:t>Model</a:t>
            </a:r>
            <a:endParaRPr lang="en-US" sz="2000" dirty="0"/>
          </a:p>
          <a:p>
            <a:pPr marL="457200" fontAlgn="auto">
              <a:spcAft>
                <a:spcPts val="600"/>
              </a:spcAft>
              <a:defRPr/>
            </a:pPr>
            <a:r>
              <a:rPr lang="en-US" sz="2000" dirty="0"/>
              <a:t>3. </a:t>
            </a:r>
            <a:r>
              <a:rPr lang="en-US" sz="2000" dirty="0" smtClean="0"/>
              <a:t>Models for ELD :Designated and Integrated</a:t>
            </a:r>
          </a:p>
          <a:p>
            <a:pPr marL="457200" fontAlgn="auto">
              <a:spcAft>
                <a:spcPts val="600"/>
              </a:spcAft>
              <a:defRPr/>
            </a:pPr>
            <a:r>
              <a:rPr lang="en-US" sz="2000" dirty="0" smtClean="0"/>
              <a:t>4. Lesson Reflections</a:t>
            </a:r>
            <a:r>
              <a:rPr lang="en-US" sz="2000" dirty="0" smtClean="0"/>
              <a:t> </a:t>
            </a:r>
            <a:r>
              <a:rPr lang="en-US" sz="2000" dirty="0" smtClean="0">
                <a:solidFill>
                  <a:srgbClr val="C00000"/>
                </a:solidFill>
              </a:rPr>
              <a:t>(Think)</a:t>
            </a:r>
          </a:p>
          <a:p>
            <a:pPr marL="457200" fontAlgn="auto">
              <a:spcAft>
                <a:spcPts val="600"/>
              </a:spcAft>
              <a:defRPr/>
            </a:pPr>
            <a:r>
              <a:rPr lang="en-US" sz="2000" dirty="0" smtClean="0"/>
              <a:t>5. Language Functions and the ELP Standards</a:t>
            </a:r>
            <a:endParaRPr lang="en-US" sz="2000" dirty="0"/>
          </a:p>
          <a:p>
            <a:pPr marL="457200" fontAlgn="auto">
              <a:spcAft>
                <a:spcPts val="600"/>
              </a:spcAft>
              <a:defRPr/>
            </a:pPr>
            <a:r>
              <a:rPr lang="en-US" sz="2000" dirty="0" smtClean="0"/>
              <a:t>6. Lesson Reflections </a:t>
            </a:r>
            <a:r>
              <a:rPr lang="en-US" sz="2000" dirty="0" smtClean="0">
                <a:solidFill>
                  <a:srgbClr val="C00000"/>
                </a:solidFill>
              </a:rPr>
              <a:t>(Think)</a:t>
            </a:r>
            <a:endParaRPr lang="en-US" sz="2000" b="1" dirty="0">
              <a:solidFill>
                <a:srgbClr val="C00000"/>
              </a:solidFill>
            </a:endParaRPr>
          </a:p>
          <a:p>
            <a:pPr marL="457200" fontAlgn="auto">
              <a:spcAft>
                <a:spcPts val="600"/>
              </a:spcAft>
              <a:defRPr/>
            </a:pPr>
            <a:r>
              <a:rPr lang="en-US" sz="2000" dirty="0" smtClean="0"/>
              <a:t>7. Partner Discussions </a:t>
            </a:r>
            <a:r>
              <a:rPr lang="en-US" sz="2000" dirty="0" smtClean="0">
                <a:solidFill>
                  <a:srgbClr val="C00000"/>
                </a:solidFill>
              </a:rPr>
              <a:t>(Pair)</a:t>
            </a:r>
          </a:p>
          <a:p>
            <a:pPr marL="457200" fontAlgn="auto">
              <a:spcAft>
                <a:spcPts val="600"/>
              </a:spcAft>
              <a:defRPr/>
            </a:pPr>
            <a:r>
              <a:rPr lang="en-US" sz="2000" dirty="0" smtClean="0"/>
              <a:t>8. Whole Group Discussion on Lessons Learned </a:t>
            </a:r>
            <a:r>
              <a:rPr lang="en-US" sz="2000" dirty="0" smtClean="0">
                <a:solidFill>
                  <a:srgbClr val="C00000"/>
                </a:solidFill>
              </a:rPr>
              <a:t>(Share)</a:t>
            </a:r>
          </a:p>
          <a:p>
            <a:pPr marL="457200" fontAlgn="auto">
              <a:spcAft>
                <a:spcPts val="600"/>
              </a:spcAft>
              <a:defRPr/>
            </a:pPr>
            <a:r>
              <a:rPr lang="en-US" sz="2000" dirty="0" smtClean="0"/>
              <a:t>9. Preparing for Staff Meeting Presentation</a:t>
            </a:r>
          </a:p>
          <a:p>
            <a:pPr marL="457200" fontAlgn="auto">
              <a:spcAft>
                <a:spcPts val="600"/>
              </a:spcAft>
              <a:defRPr/>
            </a:pPr>
            <a:r>
              <a:rPr lang="en-US" sz="2000" dirty="0" smtClean="0"/>
              <a:t>10. Exit Ticket</a:t>
            </a:r>
            <a:endParaRPr lang="en-US" sz="2000" dirty="0"/>
          </a:p>
        </p:txBody>
      </p:sp>
      <p:grpSp>
        <p:nvGrpSpPr>
          <p:cNvPr id="13" name="Group 12"/>
          <p:cNvGrpSpPr/>
          <p:nvPr/>
        </p:nvGrpSpPr>
        <p:grpSpPr>
          <a:xfrm>
            <a:off x="457200" y="152400"/>
            <a:ext cx="7338646" cy="1396551"/>
            <a:chOff x="533400" y="279849"/>
            <a:chExt cx="7338646" cy="1396551"/>
          </a:xfrm>
        </p:grpSpPr>
        <p:grpSp>
          <p:nvGrpSpPr>
            <p:cNvPr id="2" name="Group 1"/>
            <p:cNvGrpSpPr/>
            <p:nvPr/>
          </p:nvGrpSpPr>
          <p:grpSpPr>
            <a:xfrm>
              <a:off x="533400" y="951341"/>
              <a:ext cx="7338646" cy="725059"/>
              <a:chOff x="1676400" y="1160951"/>
              <a:chExt cx="7338646" cy="725059"/>
            </a:xfrm>
          </p:grpSpPr>
          <p:sp>
            <p:nvSpPr>
              <p:cNvPr id="3" name="Rounded Rectangle 2"/>
              <p:cNvSpPr/>
              <p:nvPr/>
            </p:nvSpPr>
            <p:spPr>
              <a:xfrm>
                <a:off x="1676400" y="1524000"/>
                <a:ext cx="7338646"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3"/>
              <p:cNvSpPr txBox="1">
                <a:spLocks noChangeArrowheads="1"/>
              </p:cNvSpPr>
              <p:nvPr/>
            </p:nvSpPr>
            <p:spPr bwMode="auto">
              <a:xfrm>
                <a:off x="1676400" y="1485900"/>
                <a:ext cx="7338646"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Culture, Collaboration, Commitment, Communication, &amp; Community </a:t>
                </a:r>
                <a:endParaRPr lang="en-US" sz="2000" dirty="0">
                  <a:solidFill>
                    <a:schemeClr val="bg1"/>
                  </a:solidFill>
                  <a:latin typeface="Times New Roman" pitchFamily="18" charset="0"/>
                  <a:cs typeface="Times New Roman" pitchFamily="18" charset="0"/>
                </a:endParaRPr>
              </a:p>
            </p:txBody>
          </p:sp>
          <p:sp>
            <p:nvSpPr>
              <p:cNvPr id="4" name="Rounded Rectangle 3"/>
              <p:cNvSpPr/>
              <p:nvPr/>
            </p:nvSpPr>
            <p:spPr>
              <a:xfrm>
                <a:off x="16764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4"/>
              <p:cNvSpPr txBox="1">
                <a:spLocks noChangeArrowheads="1"/>
              </p:cNvSpPr>
              <p:nvPr/>
            </p:nvSpPr>
            <p:spPr bwMode="auto">
              <a:xfrm>
                <a:off x="1676400" y="1160951"/>
                <a:ext cx="1752600" cy="400050"/>
              </a:xfrm>
              <a:prstGeom prst="rect">
                <a:avLst/>
              </a:prstGeom>
              <a:noFill/>
              <a:ln w="9525">
                <a:noFill/>
                <a:miter lim="800000"/>
                <a:headEnd/>
                <a:tailEnd/>
              </a:ln>
            </p:spPr>
            <p:txBody>
              <a:bodyPr>
                <a:spAutoFit/>
              </a:bodyPr>
              <a:lstStyle/>
              <a:p>
                <a:r>
                  <a:rPr lang="en-US" sz="2000" dirty="0">
                    <a:solidFill>
                      <a:schemeClr val="bg1"/>
                    </a:solidFill>
                    <a:latin typeface="Times New Roman" pitchFamily="18" charset="0"/>
                    <a:cs typeface="Times New Roman" pitchFamily="18" charset="0"/>
                  </a:rPr>
                  <a:t>Project </a:t>
                </a:r>
                <a:r>
                  <a:rPr lang="en-US" sz="2000" dirty="0" smtClean="0">
                    <a:solidFill>
                      <a:schemeClr val="bg1"/>
                    </a:solidFill>
                    <a:latin typeface="Times New Roman" pitchFamily="18" charset="0"/>
                    <a:cs typeface="Times New Roman" pitchFamily="18" charset="0"/>
                  </a:rPr>
                  <a:t>High-5</a:t>
                </a:r>
                <a:endParaRPr lang="en-US" sz="2000" dirty="0">
                  <a:solidFill>
                    <a:schemeClr val="bg1"/>
                  </a:solidFill>
                  <a:latin typeface="Times New Roman" pitchFamily="18" charset="0"/>
                  <a:cs typeface="Times New Roman" pitchFamily="18" charset="0"/>
                </a:endParaRPr>
              </a:p>
            </p:txBody>
          </p:sp>
        </p:grpSp>
        <p:pic>
          <p:nvPicPr>
            <p:cNvPr id="10" name="Picture 9" descr="WOU logo.jpg"/>
            <p:cNvPicPr>
              <a:picLocks noChangeAspect="1"/>
            </p:cNvPicPr>
            <p:nvPr/>
          </p:nvPicPr>
          <p:blipFill>
            <a:blip r:embed="rId2" cstate="print"/>
            <a:stretch>
              <a:fillRect/>
            </a:stretch>
          </p:blipFill>
          <p:spPr>
            <a:xfrm>
              <a:off x="2280451" y="476191"/>
              <a:ext cx="3037348"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79849"/>
              <a:ext cx="2444261" cy="996441"/>
            </a:xfrm>
            <a:prstGeom prst="rect">
              <a:avLst/>
            </a:prstGeom>
          </p:spPr>
        </p:pic>
      </p:grpSp>
      <p:pic>
        <p:nvPicPr>
          <p:cNvPr id="14" name="Picture 13"/>
          <p:cNvPicPr>
            <a:picLocks noChangeAspect="1"/>
          </p:cNvPicPr>
          <p:nvPr/>
        </p:nvPicPr>
        <p:blipFill>
          <a:blip r:embed="rId4" cstate="print"/>
          <a:stretch>
            <a:fillRect/>
          </a:stretch>
        </p:blipFill>
        <p:spPr>
          <a:xfrm>
            <a:off x="1676400" y="434425"/>
            <a:ext cx="381000" cy="381000"/>
          </a:xfrm>
          <a:prstGeom prst="rect">
            <a:avLst/>
          </a:prstGeom>
        </p:spPr>
      </p:pic>
    </p:spTree>
    <p:extLst>
      <p:ext uri="{BB962C8B-B14F-4D97-AF65-F5344CB8AC3E}">
        <p14:creationId xmlns:p14="http://schemas.microsoft.com/office/powerpoint/2010/main" val="71453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
        <p:nvSpPr>
          <p:cNvPr id="24" name="TextBox 16"/>
          <p:cNvSpPr txBox="1">
            <a:spLocks noChangeArrowheads="1"/>
          </p:cNvSpPr>
          <p:nvPr/>
        </p:nvSpPr>
        <p:spPr bwMode="auto">
          <a:xfrm>
            <a:off x="1050925" y="0"/>
            <a:ext cx="7483475" cy="584775"/>
          </a:xfrm>
          <a:prstGeom prst="rect">
            <a:avLst/>
          </a:prstGeom>
          <a:noFill/>
          <a:ln w="9525">
            <a:noFill/>
            <a:miter lim="800000"/>
            <a:headEnd/>
            <a:tailEnd/>
          </a:ln>
        </p:spPr>
        <p:txBody>
          <a:bodyPr>
            <a:spAutoFit/>
          </a:bodyPr>
          <a:lstStyle/>
          <a:p>
            <a:r>
              <a:rPr lang="en-US" sz="3200" dirty="0">
                <a:solidFill>
                  <a:srgbClr val="C00000"/>
                </a:solidFill>
                <a:latin typeface="Calibri" pitchFamily="34" charset="0"/>
              </a:rPr>
              <a:t>Which Functions do we need to teach?</a:t>
            </a:r>
          </a:p>
        </p:txBody>
      </p:sp>
    </p:spTree>
    <p:extLst>
      <p:ext uri="{BB962C8B-B14F-4D97-AF65-F5344CB8AC3E}">
        <p14:creationId xmlns:p14="http://schemas.microsoft.com/office/powerpoint/2010/main" val="117222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88150" cy="760412"/>
          </a:xfrm>
        </p:spPr>
        <p:txBody>
          <a:bodyPr>
            <a:noAutofit/>
          </a:bodyPr>
          <a:lstStyle/>
          <a:p>
            <a:pPr algn="l"/>
            <a:r>
              <a:rPr lang="en-US" sz="4000" dirty="0" smtClean="0">
                <a:ea typeface="ＭＳ Ｐゴシック" charset="0"/>
                <a:cs typeface="ＭＳ Ｐゴシック" charset="0"/>
              </a:rPr>
              <a:t>The Fundamental Shift…</a:t>
            </a:r>
            <a:endParaRPr lang="en-US" sz="4000" dirty="0">
              <a:ea typeface="ＭＳ Ｐゴシック" charset="0"/>
              <a:cs typeface="ＭＳ Ｐゴシック" charset="0"/>
            </a:endParaRPr>
          </a:p>
        </p:txBody>
      </p:sp>
      <p:sp>
        <p:nvSpPr>
          <p:cNvPr id="5" name="Rectangle 4"/>
          <p:cNvSpPr/>
          <p:nvPr/>
        </p:nvSpPr>
        <p:spPr>
          <a:xfrm>
            <a:off x="304799" y="5934670"/>
            <a:ext cx="8305801" cy="923330"/>
          </a:xfrm>
          <a:prstGeom prst="rect">
            <a:avLst/>
          </a:prstGeom>
        </p:spPr>
        <p:txBody>
          <a:bodyPr wrap="square">
            <a:spAutoFit/>
          </a:bodyPr>
          <a:lstStyle/>
          <a:p>
            <a:r>
              <a:rPr lang="en-US" b="1" dirty="0" smtClean="0"/>
              <a:t>Influenced by the </a:t>
            </a:r>
            <a:r>
              <a:rPr lang="en-US" b="1" dirty="0" smtClean="0">
                <a:solidFill>
                  <a:schemeClr val="accent6">
                    <a:lumMod val="90000"/>
                    <a:lumOff val="10000"/>
                  </a:schemeClr>
                </a:solidFill>
                <a:hlinkClick r:id="rId3"/>
              </a:rPr>
              <a:t>Understanding Language video of Aída </a:t>
            </a:r>
            <a:r>
              <a:rPr lang="en-US" b="1" dirty="0">
                <a:solidFill>
                  <a:schemeClr val="accent6">
                    <a:lumMod val="90000"/>
                    <a:lumOff val="10000"/>
                  </a:schemeClr>
                </a:solidFill>
                <a:hlinkClick r:id="rId3"/>
              </a:rPr>
              <a:t>Walqui</a:t>
            </a:r>
            <a:r>
              <a:rPr lang="en-US" b="1" dirty="0"/>
              <a:t>: Language and the Common Core State </a:t>
            </a:r>
            <a:r>
              <a:rPr lang="en-US" b="1" dirty="0" smtClean="0"/>
              <a:t>Standards</a:t>
            </a:r>
            <a:endParaRPr lang="en-US" dirty="0" smtClean="0"/>
          </a:p>
          <a:p>
            <a:r>
              <a:rPr lang="en-US" b="1" dirty="0" smtClean="0">
                <a:solidFill>
                  <a:schemeClr val="accent6">
                    <a:lumMod val="90000"/>
                    <a:lumOff val="10000"/>
                  </a:schemeClr>
                </a:solidFill>
              </a:rPr>
              <a:t>Source: Oregon Department of Education</a:t>
            </a:r>
            <a:endParaRPr lang="en-US" b="1" dirty="0">
              <a:solidFill>
                <a:schemeClr val="accent6">
                  <a:lumMod val="90000"/>
                  <a:lumOff val="10000"/>
                </a:schemeClr>
              </a:solidFill>
            </a:endParaRPr>
          </a:p>
        </p:txBody>
      </p:sp>
      <p:graphicFrame>
        <p:nvGraphicFramePr>
          <p:cNvPr id="7" name="Diagram 6"/>
          <p:cNvGraphicFramePr/>
          <p:nvPr>
            <p:extLst>
              <p:ext uri="{D42A27DB-BD31-4B8C-83A1-F6EECF244321}">
                <p14:modId xmlns:p14="http://schemas.microsoft.com/office/powerpoint/2010/main" val="902575831"/>
              </p:ext>
            </p:extLst>
          </p:nvPr>
        </p:nvGraphicFramePr>
        <p:xfrm>
          <a:off x="304800" y="1143000"/>
          <a:ext cx="82296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56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rotWithShape="1">
          <a:blip r:embed="rId3" cstate="print"/>
          <a:srcRect/>
          <a:stretch/>
        </p:blipFill>
        <p:spPr>
          <a:xfrm>
            <a:off x="533400" y="715108"/>
            <a:ext cx="7294684" cy="5856775"/>
          </a:xfrm>
          <a:prstGeom prst="rect">
            <a:avLst/>
          </a:prstGeom>
        </p:spPr>
      </p:pic>
      <p:sp>
        <p:nvSpPr>
          <p:cNvPr id="3" name="TextBox 2"/>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New ELP Standards</a:t>
            </a:r>
            <a:endParaRPr lang="en-US" sz="2400" dirty="0">
              <a:latin typeface="Calibri" pitchFamily="34" charset="0"/>
            </a:endParaRPr>
          </a:p>
        </p:txBody>
      </p:sp>
    </p:spTree>
    <p:extLst>
      <p:ext uri="{BB962C8B-B14F-4D97-AF65-F5344CB8AC3E}">
        <p14:creationId xmlns:p14="http://schemas.microsoft.com/office/powerpoint/2010/main" val="3681245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you </a:t>
            </a:r>
            <a:r>
              <a:rPr lang="en-US" dirty="0" smtClean="0">
                <a:effectLst>
                  <a:outerShdw blurRad="38100" dist="38100" dir="2700000" algn="tl">
                    <a:srgbClr val="000000">
                      <a:alpha val="43137"/>
                    </a:srgbClr>
                  </a:outerShdw>
                </a:effectLst>
              </a:rPr>
              <a:t>notice</a:t>
            </a:r>
            <a:r>
              <a:rPr lang="en-US" dirty="0" smtClean="0"/>
              <a:t>?</a:t>
            </a:r>
            <a:br>
              <a:rPr lang="en-US" dirty="0" smtClean="0"/>
            </a:br>
            <a:r>
              <a:rPr lang="en-US" dirty="0" smtClean="0"/>
              <a:t>What do you </a:t>
            </a:r>
            <a:r>
              <a:rPr lang="en-US" dirty="0" smtClean="0">
                <a:effectLst>
                  <a:outerShdw blurRad="38100" dist="38100" dir="2700000" algn="tl">
                    <a:srgbClr val="000000">
                      <a:alpha val="43137"/>
                    </a:srgbClr>
                  </a:outerShdw>
                </a:effectLst>
              </a:rPr>
              <a:t>wonder</a:t>
            </a:r>
            <a:r>
              <a:rPr lang="en-US"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50970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a:blip r:embed="rId3" cstate="print"/>
          <a:stretch>
            <a:fillRect/>
          </a:stretch>
        </p:blipFill>
        <p:spPr>
          <a:xfrm>
            <a:off x="381000" y="826477"/>
            <a:ext cx="7825909" cy="5757088"/>
          </a:xfrm>
          <a:prstGeom prst="rect">
            <a:avLst/>
          </a:prstGeom>
        </p:spPr>
      </p:pic>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val="2979730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stretch>
            <a:fillRect/>
          </a:stretch>
        </p:blipFill>
        <p:spPr>
          <a:xfrm>
            <a:off x="1700829" y="838200"/>
            <a:ext cx="6462095" cy="5606475"/>
          </a:xfrm>
          <a:prstGeom prst="rect">
            <a:avLst/>
          </a:prstGeom>
        </p:spPr>
      </p:pic>
      <p:grpSp>
        <p:nvGrpSpPr>
          <p:cNvPr id="10" name="Group 9"/>
          <p:cNvGrpSpPr/>
          <p:nvPr/>
        </p:nvGrpSpPr>
        <p:grpSpPr>
          <a:xfrm>
            <a:off x="381000" y="838200"/>
            <a:ext cx="1371600" cy="5047536"/>
            <a:chOff x="381000" y="838200"/>
            <a:chExt cx="1371600" cy="5047536"/>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826" y="838200"/>
              <a:ext cx="1246505" cy="5047536"/>
            </a:xfrm>
            <a:prstGeom prst="rect">
              <a:avLst/>
            </a:prstGeom>
            <a:noFill/>
          </p:spPr>
          <p:txBody>
            <a:bodyPr wrap="square" rtlCol="0">
              <a:spAutoFit/>
            </a:bodyPr>
            <a:lstStyle/>
            <a:p>
              <a:pPr algn="ctr"/>
              <a:r>
                <a:rPr lang="en-US" sz="1600" b="1" dirty="0" smtClean="0"/>
                <a:t>Modalities</a:t>
              </a:r>
            </a:p>
            <a:p>
              <a:endParaRPr lang="en-US" dirty="0"/>
            </a:p>
            <a:p>
              <a:endParaRPr lang="en-US" dirty="0" smtClean="0"/>
            </a:p>
            <a:p>
              <a:endParaRPr lang="en-US" dirty="0" smtClean="0"/>
            </a:p>
            <a:p>
              <a:r>
                <a:rPr lang="en-US" dirty="0" smtClean="0"/>
                <a:t>Receptive</a:t>
              </a:r>
            </a:p>
            <a:p>
              <a:endParaRPr lang="en-US" dirty="0"/>
            </a:p>
            <a:p>
              <a:endParaRPr lang="en-US" dirty="0" smtClean="0"/>
            </a:p>
            <a:p>
              <a:endParaRPr lang="en-US" dirty="0"/>
            </a:p>
            <a:p>
              <a:endParaRPr lang="en-US" dirty="0" smtClean="0"/>
            </a:p>
            <a:p>
              <a:endParaRPr lang="en-US" dirty="0"/>
            </a:p>
            <a:p>
              <a:r>
                <a:rPr lang="en-US" dirty="0" smtClean="0"/>
                <a:t>Productive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Interactive</a:t>
              </a:r>
              <a:endParaRPr lang="en-US" dirty="0"/>
            </a:p>
          </p:txBody>
        </p:sp>
      </p:grpSp>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val="11849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76200" y="248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extLst>
      <p:ext uri="{BB962C8B-B14F-4D97-AF65-F5344CB8AC3E}">
        <p14:creationId xmlns:p14="http://schemas.microsoft.com/office/powerpoint/2010/main" val="406533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Unpacking the standards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8561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Think… </a:t>
            </a:r>
            <a:br>
              <a:rPr lang="en-US" dirty="0" smtClean="0"/>
            </a:br>
            <a:r>
              <a:rPr lang="en-US" sz="2400" dirty="0" smtClean="0"/>
              <a:t>(Pair, Share will follow…)</a:t>
            </a:r>
            <a:endParaRPr lang="en-US" sz="2400" dirty="0"/>
          </a:p>
        </p:txBody>
      </p:sp>
      <p:sp>
        <p:nvSpPr>
          <p:cNvPr id="8" name="Content Placeholder 7"/>
          <p:cNvSpPr>
            <a:spLocks noGrp="1"/>
          </p:cNvSpPr>
          <p:nvPr>
            <p:ph idx="1"/>
          </p:nvPr>
        </p:nvSpPr>
        <p:spPr/>
        <p:txBody>
          <a:bodyPr>
            <a:normAutofit/>
          </a:bodyPr>
          <a:lstStyle/>
          <a:p>
            <a:r>
              <a:rPr lang="en-US" dirty="0" smtClean="0"/>
              <a:t>Look at your notes and reflect on your own lesson:</a:t>
            </a:r>
          </a:p>
          <a:p>
            <a:pPr lvl="1"/>
            <a:r>
              <a:rPr lang="en-US" dirty="0" smtClean="0"/>
              <a:t>What were the </a:t>
            </a:r>
            <a:r>
              <a:rPr lang="en-US" b="1" dirty="0" smtClean="0">
                <a:solidFill>
                  <a:srgbClr val="C00000"/>
                </a:solidFill>
              </a:rPr>
              <a:t>language objectives </a:t>
            </a:r>
            <a:r>
              <a:rPr lang="en-US" dirty="0" smtClean="0"/>
              <a:t>of the lesson?</a:t>
            </a:r>
          </a:p>
          <a:p>
            <a:pPr lvl="2"/>
            <a:r>
              <a:rPr lang="en-US" dirty="0" smtClean="0"/>
              <a:t>ELP Standards </a:t>
            </a:r>
          </a:p>
          <a:p>
            <a:pPr lvl="2"/>
            <a:r>
              <a:rPr lang="en-US" dirty="0" smtClean="0"/>
              <a:t>Academic </a:t>
            </a:r>
            <a:r>
              <a:rPr lang="en-US" dirty="0"/>
              <a:t>vocabulary, forms and </a:t>
            </a:r>
            <a:r>
              <a:rPr lang="en-US" dirty="0" smtClean="0"/>
              <a:t>functions</a:t>
            </a:r>
          </a:p>
          <a:p>
            <a:pPr lvl="2"/>
            <a:r>
              <a:rPr lang="en-US" dirty="0" smtClean="0"/>
              <a:t>Language modalities </a:t>
            </a:r>
          </a:p>
          <a:p>
            <a:pPr lvl="1"/>
            <a:r>
              <a:rPr lang="en-US" dirty="0" smtClean="0"/>
              <a:t>What were the </a:t>
            </a:r>
            <a:r>
              <a:rPr lang="en-US" b="1" dirty="0" smtClean="0">
                <a:solidFill>
                  <a:srgbClr val="C00000"/>
                </a:solidFill>
              </a:rPr>
              <a:t>content objectives </a:t>
            </a:r>
            <a:r>
              <a:rPr lang="en-US" dirty="0" smtClean="0"/>
              <a:t>of the lesson?</a:t>
            </a: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7024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Pair… </a:t>
            </a:r>
            <a:br>
              <a:rPr lang="en-US" dirty="0" smtClean="0"/>
            </a:br>
            <a:r>
              <a:rPr lang="en-US" sz="2400" dirty="0" smtClean="0"/>
              <a:t>(Share will follow…)</a:t>
            </a:r>
            <a:endParaRPr lang="en-US" sz="2400" dirty="0"/>
          </a:p>
        </p:txBody>
      </p:sp>
      <p:sp>
        <p:nvSpPr>
          <p:cNvPr id="8" name="Content Placeholder 7"/>
          <p:cNvSpPr>
            <a:spLocks noGrp="1"/>
          </p:cNvSpPr>
          <p:nvPr>
            <p:ph idx="1"/>
          </p:nvPr>
        </p:nvSpPr>
        <p:spPr/>
        <p:txBody>
          <a:bodyPr>
            <a:normAutofit/>
          </a:bodyPr>
          <a:lstStyle/>
          <a:p>
            <a:r>
              <a:rPr lang="en-US" dirty="0" smtClean="0"/>
              <a:t>Discuss with your partner:</a:t>
            </a:r>
          </a:p>
          <a:p>
            <a:pPr lvl="1"/>
            <a:r>
              <a:rPr lang="en-US" dirty="0" smtClean="0"/>
              <a:t>Share your notes and reflections about your lesson</a:t>
            </a:r>
          </a:p>
          <a:p>
            <a:pPr lvl="1"/>
            <a:r>
              <a:rPr lang="en-US" dirty="0" smtClean="0"/>
              <a:t>What did you do well in this lesson?</a:t>
            </a:r>
          </a:p>
          <a:p>
            <a:pPr lvl="1"/>
            <a:r>
              <a:rPr lang="en-US" dirty="0" smtClean="0"/>
              <a:t>How would you improve it?</a:t>
            </a:r>
          </a:p>
          <a:p>
            <a:pPr lvl="1"/>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711947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Overview of the Model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3834726"/>
              </p:ext>
            </p:extLst>
          </p:nvPr>
        </p:nvGraphicFramePr>
        <p:xfrm>
          <a:off x="457200" y="1600200"/>
          <a:ext cx="8305800" cy="5060442"/>
        </p:xfrm>
        <a:graphic>
          <a:graphicData uri="http://schemas.openxmlformats.org/drawingml/2006/table">
            <a:tbl>
              <a:tblPr firstRow="1" bandRow="1">
                <a:tableStyleId>{5DA37D80-6434-44D0-A028-1B22A696006F}</a:tableStyleId>
              </a:tblPr>
              <a:tblGrid>
                <a:gridCol w="8305800"/>
              </a:tblGrid>
              <a:tr h="1123950">
                <a:tc>
                  <a:txBody>
                    <a:bodyPr/>
                    <a:lstStyle/>
                    <a:p>
                      <a:pPr marL="0" marR="0">
                        <a:lnSpc>
                          <a:spcPct val="115000"/>
                        </a:lnSpc>
                        <a:spcBef>
                          <a:spcPts val="0"/>
                        </a:spcBef>
                        <a:spcAft>
                          <a:spcPts val="0"/>
                        </a:spcAft>
                      </a:pPr>
                      <a:r>
                        <a:rPr lang="en-US" sz="1800" b="1" dirty="0" smtClean="0">
                          <a:solidFill>
                            <a:srgbClr val="C00000"/>
                          </a:solidFill>
                          <a:effectLst/>
                        </a:rPr>
                        <a:t>Planning </a:t>
                      </a:r>
                      <a:r>
                        <a:rPr lang="en-US" sz="1800" b="1" dirty="0" smtClean="0">
                          <a:solidFill>
                            <a:srgbClr val="C00000"/>
                          </a:solidFill>
                          <a:effectLst/>
                        </a:rPr>
                        <a:t>(January):</a:t>
                      </a:r>
                      <a:endParaRPr lang="en-US" sz="1600" b="1" dirty="0" smtClean="0">
                        <a:solidFill>
                          <a:srgbClr val="C00000"/>
                        </a:solidFill>
                        <a:effectLst/>
                      </a:endParaRPr>
                    </a:p>
                    <a:p>
                      <a:pPr marL="0" marR="0">
                        <a:lnSpc>
                          <a:spcPct val="115000"/>
                        </a:lnSpc>
                        <a:spcBef>
                          <a:spcPts val="0"/>
                        </a:spcBef>
                        <a:spcAft>
                          <a:spcPts val="0"/>
                        </a:spcAft>
                      </a:pPr>
                      <a:r>
                        <a:rPr lang="en-US" sz="1800" b="0" dirty="0" smtClean="0">
                          <a:effectLst/>
                        </a:rPr>
                        <a:t>Further PD on Contextualized ELD lessons and CRP. Teachers and teacher candidates work together on developing lessons using ODE template. </a:t>
                      </a:r>
                      <a:endParaRPr lang="en-US" sz="1600" b="0" dirty="0" smtClean="0">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950">
                <a:tc>
                  <a:txBody>
                    <a:bodyPr/>
                    <a:lstStyle/>
                    <a:p>
                      <a:pPr marL="0" marR="0">
                        <a:lnSpc>
                          <a:spcPct val="115000"/>
                        </a:lnSpc>
                        <a:spcBef>
                          <a:spcPts val="0"/>
                        </a:spcBef>
                        <a:spcAft>
                          <a:spcPts val="0"/>
                        </a:spcAft>
                      </a:pPr>
                      <a:r>
                        <a:rPr lang="en-US" sz="1800" b="1" dirty="0" smtClean="0">
                          <a:solidFill>
                            <a:srgbClr val="C00000"/>
                          </a:solidFill>
                          <a:effectLst/>
                        </a:rPr>
                        <a:t>Lesson Delivery </a:t>
                      </a:r>
                      <a:r>
                        <a:rPr lang="en-US" sz="1800" b="1" dirty="0" smtClean="0">
                          <a:solidFill>
                            <a:srgbClr val="C00000"/>
                          </a:solidFill>
                          <a:effectLst/>
                        </a:rPr>
                        <a:t>(March</a:t>
                      </a:r>
                      <a:r>
                        <a:rPr lang="en-US" sz="1800" b="1" baseline="0" dirty="0" smtClean="0">
                          <a:solidFill>
                            <a:srgbClr val="C00000"/>
                          </a:solidFill>
                          <a:effectLst/>
                        </a:rPr>
                        <a:t> and April</a:t>
                      </a:r>
                      <a:r>
                        <a:rPr lang="en-US" sz="1800" b="1" dirty="0" smtClean="0">
                          <a:solidFill>
                            <a:srgbClr val="C00000"/>
                          </a:solidFill>
                          <a:effectLst/>
                        </a:rPr>
                        <a:t>):</a:t>
                      </a:r>
                      <a:endParaRPr lang="en-US" sz="1600" b="1" dirty="0" smtClean="0">
                        <a:solidFill>
                          <a:srgbClr val="C00000"/>
                        </a:solidFill>
                        <a:effectLst/>
                      </a:endParaRPr>
                    </a:p>
                    <a:p>
                      <a:pPr marL="0" marR="0">
                        <a:lnSpc>
                          <a:spcPct val="115000"/>
                        </a:lnSpc>
                        <a:spcBef>
                          <a:spcPts val="0"/>
                        </a:spcBef>
                        <a:spcAft>
                          <a:spcPts val="0"/>
                        </a:spcAft>
                      </a:pPr>
                      <a:r>
                        <a:rPr lang="en-US" sz="1800" dirty="0" smtClean="0">
                          <a:effectLst/>
                        </a:rPr>
                        <a:t>Teachers deliver their lessons. Peer teacher and teacher candidates from the same school, as well as Maria and Anne, observe the lessons. </a:t>
                      </a:r>
                      <a:endParaRPr lang="en-US" sz="1600" dirty="0" smtClean="0">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950">
                <a:tc>
                  <a:txBody>
                    <a:bodyPr/>
                    <a:lstStyle/>
                    <a:p>
                      <a:pPr marL="0" marR="0">
                        <a:lnSpc>
                          <a:spcPct val="115000"/>
                        </a:lnSpc>
                        <a:spcBef>
                          <a:spcPts val="0"/>
                        </a:spcBef>
                        <a:spcAft>
                          <a:spcPts val="0"/>
                        </a:spcAft>
                      </a:pPr>
                      <a:r>
                        <a:rPr lang="en-US" sz="1800" b="1" dirty="0" smtClean="0">
                          <a:solidFill>
                            <a:srgbClr val="C00000"/>
                          </a:solidFill>
                          <a:effectLst/>
                        </a:rPr>
                        <a:t>Lesson Debriefing, Reflection &amp; Planning for Presentation </a:t>
                      </a:r>
                      <a:r>
                        <a:rPr lang="en-US" sz="1800" b="1" dirty="0" smtClean="0">
                          <a:solidFill>
                            <a:srgbClr val="C00000"/>
                          </a:solidFill>
                          <a:effectLst/>
                        </a:rPr>
                        <a:t>(Today):</a:t>
                      </a:r>
                      <a:endParaRPr lang="en-US" sz="1600" b="1" dirty="0" smtClean="0">
                        <a:solidFill>
                          <a:srgbClr val="C00000"/>
                        </a:solidFill>
                        <a:effectLst/>
                      </a:endParaRPr>
                    </a:p>
                    <a:p>
                      <a:pPr marL="0" marR="0">
                        <a:lnSpc>
                          <a:spcPct val="115000"/>
                        </a:lnSpc>
                        <a:spcBef>
                          <a:spcPts val="0"/>
                        </a:spcBef>
                        <a:spcAft>
                          <a:spcPts val="0"/>
                        </a:spcAft>
                      </a:pPr>
                      <a:r>
                        <a:rPr lang="en-US" sz="1800" dirty="0" smtClean="0">
                          <a:effectLst/>
                        </a:rPr>
                        <a:t>One half day : Group shares feedback from observations and teacher reflections on how the lessons went. Prepare presentations for staff meeting.  </a:t>
                      </a:r>
                      <a:endParaRPr lang="en-US" sz="1600" dirty="0" smtClean="0">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950">
                <a:tc>
                  <a:txBody>
                    <a:bodyPr/>
                    <a:lstStyle/>
                    <a:p>
                      <a:pPr marL="0" marR="0">
                        <a:lnSpc>
                          <a:spcPct val="115000"/>
                        </a:lnSpc>
                        <a:spcBef>
                          <a:spcPts val="0"/>
                        </a:spcBef>
                        <a:spcAft>
                          <a:spcPts val="0"/>
                        </a:spcAft>
                      </a:pPr>
                      <a:r>
                        <a:rPr lang="en-US" sz="1800" b="1" dirty="0" smtClean="0">
                          <a:solidFill>
                            <a:srgbClr val="C00000"/>
                          </a:solidFill>
                          <a:effectLst/>
                        </a:rPr>
                        <a:t>Presentation at Staff Meeting </a:t>
                      </a:r>
                      <a:r>
                        <a:rPr lang="en-US" sz="1800" b="1" dirty="0" smtClean="0">
                          <a:solidFill>
                            <a:srgbClr val="C00000"/>
                          </a:solidFill>
                          <a:effectLst/>
                        </a:rPr>
                        <a:t>(next Fall):</a:t>
                      </a:r>
                      <a:endParaRPr lang="en-US" sz="1600" b="1" dirty="0" smtClean="0">
                        <a:solidFill>
                          <a:srgbClr val="C00000"/>
                        </a:solidFill>
                        <a:effectLst/>
                      </a:endParaRPr>
                    </a:p>
                    <a:p>
                      <a:pPr marL="0" marR="0">
                        <a:lnSpc>
                          <a:spcPct val="115000"/>
                        </a:lnSpc>
                        <a:spcBef>
                          <a:spcPts val="0"/>
                        </a:spcBef>
                        <a:spcAft>
                          <a:spcPts val="0"/>
                        </a:spcAft>
                      </a:pPr>
                      <a:r>
                        <a:rPr lang="en-US" sz="1800" dirty="0" smtClean="0">
                          <a:effectLst/>
                        </a:rPr>
                        <a:t>Teacher groups present at staff meetings and engage in discussions with colleagues. </a:t>
                      </a:r>
                      <a:endParaRPr lang="en-US" sz="1600" dirty="0" smtClean="0">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9459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Share…</a:t>
            </a:r>
            <a:endParaRPr lang="en-US" sz="2400" dirty="0"/>
          </a:p>
        </p:txBody>
      </p:sp>
      <p:sp>
        <p:nvSpPr>
          <p:cNvPr id="8" name="Content Placeholder 7"/>
          <p:cNvSpPr>
            <a:spLocks noGrp="1"/>
          </p:cNvSpPr>
          <p:nvPr>
            <p:ph idx="1"/>
          </p:nvPr>
        </p:nvSpPr>
        <p:spPr/>
        <p:txBody>
          <a:bodyPr>
            <a:normAutofit/>
          </a:bodyPr>
          <a:lstStyle/>
          <a:p>
            <a:r>
              <a:rPr lang="en-US" dirty="0" smtClean="0"/>
              <a:t>Whole Group Discussion</a:t>
            </a:r>
          </a:p>
          <a:p>
            <a:pPr lvl="1"/>
            <a:r>
              <a:rPr lang="en-US" dirty="0" smtClean="0"/>
              <a:t>What went well? (What is going well?)</a:t>
            </a:r>
          </a:p>
          <a:p>
            <a:pPr lvl="1"/>
            <a:r>
              <a:rPr lang="en-US" dirty="0" smtClean="0"/>
              <a:t>What have we learned?</a:t>
            </a:r>
          </a:p>
          <a:p>
            <a:pPr lvl="1"/>
            <a:r>
              <a:rPr lang="en-US" dirty="0" smtClean="0"/>
              <a:t>What will we do differently?</a:t>
            </a:r>
          </a:p>
          <a:p>
            <a:pPr lvl="1"/>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2289288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t>Preparing for Staff Meeting Presentation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010400" cy="500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41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velblog.portfoliocollection.com/FeaturedImage/tollgate.gif"/>
          <p:cNvPicPr>
            <a:picLocks noChangeAspect="1" noChangeArrowheads="1"/>
          </p:cNvPicPr>
          <p:nvPr/>
        </p:nvPicPr>
        <p:blipFill>
          <a:blip r:embed="rId2" cstate="print">
            <a:clrChange>
              <a:clrFrom>
                <a:srgbClr val="00CCCC"/>
              </a:clrFrom>
              <a:clrTo>
                <a:srgbClr val="00CCCC">
                  <a:alpha val="0"/>
                </a:srgbClr>
              </a:clrTo>
            </a:clrChange>
          </a:blip>
          <a:srcRect/>
          <a:stretch>
            <a:fillRect/>
          </a:stretch>
        </p:blipFill>
        <p:spPr bwMode="auto">
          <a:xfrm>
            <a:off x="152399" y="1663208"/>
            <a:ext cx="4419601" cy="3670792"/>
          </a:xfrm>
          <a:prstGeom prst="rect">
            <a:avLst/>
          </a:prstGeom>
          <a:noFill/>
        </p:spPr>
      </p:pic>
      <p:sp>
        <p:nvSpPr>
          <p:cNvPr id="10" name="TextBox 9"/>
          <p:cNvSpPr txBox="1"/>
          <p:nvPr/>
        </p:nvSpPr>
        <p:spPr>
          <a:xfrm>
            <a:off x="1981200" y="1600200"/>
            <a:ext cx="2133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Exit Ticket</a:t>
            </a:r>
            <a:endParaRPr lang="en-US" sz="3200" dirty="0"/>
          </a:p>
        </p:txBody>
      </p:sp>
      <p:sp>
        <p:nvSpPr>
          <p:cNvPr id="13" name="TextBox 12"/>
          <p:cNvSpPr txBox="1"/>
          <p:nvPr/>
        </p:nvSpPr>
        <p:spPr>
          <a:xfrm>
            <a:off x="2917499" y="2298275"/>
            <a:ext cx="4648200" cy="1200329"/>
          </a:xfrm>
          <a:prstGeom prst="rect">
            <a:avLst/>
          </a:prstGeom>
          <a:noFill/>
        </p:spPr>
        <p:txBody>
          <a:bodyPr wrap="square" rtlCol="0">
            <a:spAutoFit/>
          </a:bodyPr>
          <a:lstStyle/>
          <a:p>
            <a:pPr marL="457200" indent="-457200">
              <a:spcAft>
                <a:spcPts val="1200"/>
              </a:spcAft>
              <a:tabLst>
                <a:tab pos="233363" algn="l"/>
              </a:tabLst>
            </a:pPr>
            <a:r>
              <a:rPr lang="en-US" sz="2400" b="1" dirty="0" smtClean="0"/>
              <a:t>Before you leave, please answer the following question: </a:t>
            </a:r>
          </a:p>
        </p:txBody>
      </p:sp>
      <p:sp>
        <p:nvSpPr>
          <p:cNvPr id="3" name="TextBox 2"/>
          <p:cNvSpPr txBox="1"/>
          <p:nvPr/>
        </p:nvSpPr>
        <p:spPr>
          <a:xfrm>
            <a:off x="2590799" y="4743271"/>
            <a:ext cx="5867401"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Aft>
                <a:spcPts val="1200"/>
              </a:spcAft>
            </a:pPr>
            <a:r>
              <a:rPr lang="en-US" sz="2400" dirty="0"/>
              <a:t>What </a:t>
            </a:r>
            <a:r>
              <a:rPr lang="en-US" sz="2400" dirty="0" smtClean="0"/>
              <a:t>type of support do you need as </a:t>
            </a:r>
            <a:r>
              <a:rPr lang="en-US" sz="2400" dirty="0"/>
              <a:t>you continue to </a:t>
            </a:r>
            <a:r>
              <a:rPr lang="en-US" sz="2400" dirty="0" smtClean="0"/>
              <a:t>implement the contextualized </a:t>
            </a:r>
            <a:r>
              <a:rPr lang="en-US" sz="2400" dirty="0"/>
              <a:t>ELD </a:t>
            </a:r>
            <a:r>
              <a:rPr lang="en-US" sz="2400" dirty="0" smtClean="0"/>
              <a:t>model next year?</a:t>
            </a:r>
            <a:endParaRPr lang="en-US" sz="2400" dirty="0" smtClean="0"/>
          </a:p>
        </p:txBody>
      </p:sp>
      <p:grpSp>
        <p:nvGrpSpPr>
          <p:cNvPr id="2" name="Group 13"/>
          <p:cNvGrpSpPr/>
          <p:nvPr/>
        </p:nvGrpSpPr>
        <p:grpSpPr>
          <a:xfrm>
            <a:off x="457200" y="152400"/>
            <a:ext cx="7338646" cy="1396551"/>
            <a:chOff x="533400" y="279849"/>
            <a:chExt cx="7338646" cy="1396551"/>
          </a:xfrm>
        </p:grpSpPr>
        <p:grpSp>
          <p:nvGrpSpPr>
            <p:cNvPr id="4" name="Group 11"/>
            <p:cNvGrpSpPr/>
            <p:nvPr/>
          </p:nvGrpSpPr>
          <p:grpSpPr>
            <a:xfrm>
              <a:off x="533400" y="951341"/>
              <a:ext cx="7338646" cy="725059"/>
              <a:chOff x="1676400" y="1160951"/>
              <a:chExt cx="7338646" cy="725059"/>
            </a:xfrm>
          </p:grpSpPr>
          <p:sp>
            <p:nvSpPr>
              <p:cNvPr id="18" name="Rounded Rectangle 17"/>
              <p:cNvSpPr/>
              <p:nvPr/>
            </p:nvSpPr>
            <p:spPr>
              <a:xfrm>
                <a:off x="1676400" y="1524000"/>
                <a:ext cx="7338646"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3"/>
              <p:cNvSpPr txBox="1">
                <a:spLocks noChangeArrowheads="1"/>
              </p:cNvSpPr>
              <p:nvPr/>
            </p:nvSpPr>
            <p:spPr bwMode="auto">
              <a:xfrm>
                <a:off x="1676400" y="1485900"/>
                <a:ext cx="7338646"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Culture, Collaboration, Commitment, Communication, &amp; Community </a:t>
                </a:r>
                <a:endParaRPr lang="en-US" sz="2000" dirty="0">
                  <a:solidFill>
                    <a:schemeClr val="bg1"/>
                  </a:solidFill>
                  <a:latin typeface="Times New Roman" pitchFamily="18" charset="0"/>
                  <a:cs typeface="Times New Roman" pitchFamily="18" charset="0"/>
                </a:endParaRPr>
              </a:p>
            </p:txBody>
          </p:sp>
          <p:sp>
            <p:nvSpPr>
              <p:cNvPr id="20" name="Rounded Rectangle 19"/>
              <p:cNvSpPr/>
              <p:nvPr/>
            </p:nvSpPr>
            <p:spPr>
              <a:xfrm>
                <a:off x="16764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4"/>
              <p:cNvSpPr txBox="1">
                <a:spLocks noChangeArrowheads="1"/>
              </p:cNvSpPr>
              <p:nvPr/>
            </p:nvSpPr>
            <p:spPr bwMode="auto">
              <a:xfrm>
                <a:off x="1676400" y="1160951"/>
                <a:ext cx="1752600" cy="400050"/>
              </a:xfrm>
              <a:prstGeom prst="rect">
                <a:avLst/>
              </a:prstGeom>
              <a:noFill/>
              <a:ln w="9525">
                <a:noFill/>
                <a:miter lim="800000"/>
                <a:headEnd/>
                <a:tailEnd/>
              </a:ln>
            </p:spPr>
            <p:txBody>
              <a:bodyPr>
                <a:spAutoFit/>
              </a:bodyPr>
              <a:lstStyle/>
              <a:p>
                <a:r>
                  <a:rPr lang="en-US" sz="2000" dirty="0">
                    <a:solidFill>
                      <a:schemeClr val="bg1"/>
                    </a:solidFill>
                    <a:latin typeface="Times New Roman" pitchFamily="18" charset="0"/>
                    <a:cs typeface="Times New Roman" pitchFamily="18" charset="0"/>
                  </a:rPr>
                  <a:t>Project </a:t>
                </a:r>
                <a:r>
                  <a:rPr lang="en-US" sz="2000" dirty="0" smtClean="0">
                    <a:solidFill>
                      <a:schemeClr val="bg1"/>
                    </a:solidFill>
                    <a:latin typeface="Times New Roman" pitchFamily="18" charset="0"/>
                    <a:cs typeface="Times New Roman" pitchFamily="18" charset="0"/>
                  </a:rPr>
                  <a:t>High-5</a:t>
                </a:r>
                <a:endParaRPr lang="en-US" sz="2000" dirty="0">
                  <a:solidFill>
                    <a:schemeClr val="bg1"/>
                  </a:solidFill>
                  <a:latin typeface="Times New Roman" pitchFamily="18" charset="0"/>
                  <a:cs typeface="Times New Roman" pitchFamily="18" charset="0"/>
                </a:endParaRPr>
              </a:p>
            </p:txBody>
          </p:sp>
        </p:grpSp>
        <p:pic>
          <p:nvPicPr>
            <p:cNvPr id="16" name="Picture 15" descr="WOU logo.jpg"/>
            <p:cNvPicPr>
              <a:picLocks noChangeAspect="1"/>
            </p:cNvPicPr>
            <p:nvPr/>
          </p:nvPicPr>
          <p:blipFill>
            <a:blip r:embed="rId3" cstate="print"/>
            <a:stretch>
              <a:fillRect/>
            </a:stretch>
          </p:blipFill>
          <p:spPr>
            <a:xfrm>
              <a:off x="2280451" y="476191"/>
              <a:ext cx="3037348" cy="8382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79849"/>
              <a:ext cx="2444261" cy="996441"/>
            </a:xfrm>
            <a:prstGeom prst="rect">
              <a:avLst/>
            </a:prstGeom>
          </p:spPr>
        </p:pic>
      </p:grpSp>
      <p:pic>
        <p:nvPicPr>
          <p:cNvPr id="22" name="Picture 21"/>
          <p:cNvPicPr>
            <a:picLocks noChangeAspect="1"/>
          </p:cNvPicPr>
          <p:nvPr/>
        </p:nvPicPr>
        <p:blipFill>
          <a:blip r:embed="rId5" cstate="print"/>
          <a:stretch>
            <a:fillRect/>
          </a:stretch>
        </p:blipFill>
        <p:spPr>
          <a:xfrm>
            <a:off x="1676400" y="434425"/>
            <a:ext cx="381000" cy="381000"/>
          </a:xfrm>
          <a:prstGeom prst="rect">
            <a:avLst/>
          </a:prstGeom>
        </p:spPr>
      </p:pic>
      <p:pic>
        <p:nvPicPr>
          <p:cNvPr id="25" name="Picture 24" descr="Anne.JPG"/>
          <p:cNvPicPr>
            <a:picLocks noChangeAspect="1"/>
          </p:cNvPicPr>
          <p:nvPr/>
        </p:nvPicPr>
        <p:blipFill>
          <a:blip r:embed="rId6" cstate="print">
            <a:clrChange>
              <a:clrFrom>
                <a:srgbClr val="00A3E8"/>
              </a:clrFrom>
              <a:clrTo>
                <a:srgbClr val="00A3E8">
                  <a:alpha val="0"/>
                </a:srgbClr>
              </a:clrTo>
            </a:clrChange>
          </a:blip>
          <a:stretch>
            <a:fillRect/>
          </a:stretch>
        </p:blipFill>
        <p:spPr>
          <a:xfrm flipH="1">
            <a:off x="1676400" y="2759507"/>
            <a:ext cx="609600" cy="898093"/>
          </a:xfrm>
          <a:prstGeom prst="rect">
            <a:avLst/>
          </a:prstGeom>
        </p:spPr>
      </p:pic>
      <p:pic>
        <p:nvPicPr>
          <p:cNvPr id="26" name="Picture 25" descr="maria.png"/>
          <p:cNvPicPr>
            <a:picLocks noChangeAspect="1"/>
          </p:cNvPicPr>
          <p:nvPr/>
        </p:nvPicPr>
        <p:blipFill>
          <a:blip r:embed="rId7" cstate="print">
            <a:clrChange>
              <a:clrFrom>
                <a:srgbClr val="00A2E8"/>
              </a:clrFrom>
              <a:clrTo>
                <a:srgbClr val="00A2E8">
                  <a:alpha val="0"/>
                </a:srgbClr>
              </a:clrTo>
            </a:clrChange>
          </a:blip>
          <a:stretch>
            <a:fillRect/>
          </a:stretch>
        </p:blipFill>
        <p:spPr>
          <a:xfrm rot="-180000">
            <a:off x="440839" y="2722731"/>
            <a:ext cx="753046" cy="987102"/>
          </a:xfrm>
          <a:prstGeom prst="rect">
            <a:avLst/>
          </a:prstGeom>
        </p:spPr>
      </p:pic>
    </p:spTree>
    <p:extLst>
      <p:ext uri="{BB962C8B-B14F-4D97-AF65-F5344CB8AC3E}">
        <p14:creationId xmlns:p14="http://schemas.microsoft.com/office/powerpoint/2010/main" val="190254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792162"/>
          </a:xfrm>
        </p:spPr>
        <p:txBody>
          <a:bodyPr>
            <a:normAutofit/>
          </a:bodyPr>
          <a:lstStyle/>
          <a:p>
            <a:pPr algn="l"/>
            <a:r>
              <a:rPr lang="en-US" sz="3200" dirty="0" smtClean="0"/>
              <a:t>Models for </a:t>
            </a:r>
            <a:r>
              <a:rPr lang="en-US" sz="3200" dirty="0" err="1" smtClean="0"/>
              <a:t>ELD</a:t>
            </a:r>
            <a:r>
              <a:rPr lang="en-US" sz="3200" dirty="0" smtClean="0"/>
              <a:t> in the Content Classroom</a:t>
            </a:r>
            <a:endParaRPr lang="en-US" sz="3200" dirty="0"/>
          </a:p>
        </p:txBody>
      </p:sp>
      <p:sp>
        <p:nvSpPr>
          <p:cNvPr id="3" name="Text Placeholder 2"/>
          <p:cNvSpPr>
            <a:spLocks noGrp="1"/>
          </p:cNvSpPr>
          <p:nvPr>
            <p:ph type="body" idx="1"/>
          </p:nvPr>
        </p:nvSpPr>
        <p:spPr>
          <a:xfrm>
            <a:off x="342106" y="1295400"/>
            <a:ext cx="4040188" cy="639762"/>
          </a:xfrm>
        </p:spPr>
        <p:txBody>
          <a:bodyPr>
            <a:noAutofit/>
          </a:bodyPr>
          <a:lstStyle/>
          <a:p>
            <a:pPr algn="ctr"/>
            <a:r>
              <a:rPr lang="en-US" sz="3800" dirty="0" smtClean="0"/>
              <a:t>ELD</a:t>
            </a:r>
            <a:endParaRPr lang="en-US" sz="3800" dirty="0"/>
          </a:p>
        </p:txBody>
      </p:sp>
      <p:sp>
        <p:nvSpPr>
          <p:cNvPr id="4" name="Content Placeholder 3"/>
          <p:cNvSpPr>
            <a:spLocks noGrp="1"/>
          </p:cNvSpPr>
          <p:nvPr>
            <p:ph sz="half" idx="2"/>
          </p:nvPr>
        </p:nvSpPr>
        <p:spPr>
          <a:xfrm>
            <a:off x="381000" y="1914321"/>
            <a:ext cx="4040188" cy="3951288"/>
          </a:xfrm>
          <a:ln w="3175">
            <a:solidFill>
              <a:schemeClr val="tx1"/>
            </a:solidFill>
          </a:ln>
        </p:spPr>
        <p:txBody>
          <a:bodyPr>
            <a:normAutofit/>
          </a:bodyPr>
          <a:lstStyle/>
          <a:p>
            <a:r>
              <a:rPr lang="en-US" sz="2000" dirty="0" smtClean="0"/>
              <a:t>Teach </a:t>
            </a:r>
            <a:r>
              <a:rPr lang="en-US" sz="2000" b="1" dirty="0" smtClean="0">
                <a:solidFill>
                  <a:srgbClr val="CC6600"/>
                </a:solidFill>
              </a:rPr>
              <a:t>new language</a:t>
            </a:r>
          </a:p>
          <a:p>
            <a:r>
              <a:rPr lang="en-US" sz="2000" dirty="0" smtClean="0"/>
              <a:t>Recycle/review/practice </a:t>
            </a:r>
            <a:r>
              <a:rPr lang="en-US" sz="2000" b="1" dirty="0" smtClean="0">
                <a:solidFill>
                  <a:srgbClr val="CC6600"/>
                </a:solidFill>
              </a:rPr>
              <a:t>familiar content</a:t>
            </a:r>
          </a:p>
          <a:p>
            <a:r>
              <a:rPr lang="en-US" sz="2000" dirty="0" smtClean="0"/>
              <a:t>Use </a:t>
            </a:r>
            <a:r>
              <a:rPr lang="en-US" sz="2000" b="1" dirty="0" smtClean="0">
                <a:solidFill>
                  <a:srgbClr val="CC6600"/>
                </a:solidFill>
              </a:rPr>
              <a:t>ELP standards </a:t>
            </a:r>
            <a:r>
              <a:rPr lang="en-US" sz="2000" dirty="0" smtClean="0"/>
              <a:t>to guide instruction</a:t>
            </a:r>
          </a:p>
          <a:p>
            <a:pPr lvl="1"/>
            <a:r>
              <a:rPr lang="en-US" sz="1800" dirty="0" smtClean="0"/>
              <a:t>Forms and Functions</a:t>
            </a:r>
          </a:p>
          <a:p>
            <a:pPr lvl="1"/>
            <a:r>
              <a:rPr lang="en-US" sz="1800" dirty="0" smtClean="0"/>
              <a:t>Differentiated instruction according to proficiency levels of ELL students</a:t>
            </a:r>
            <a:endParaRPr lang="en-US" sz="1800" dirty="0"/>
          </a:p>
        </p:txBody>
      </p:sp>
      <p:sp>
        <p:nvSpPr>
          <p:cNvPr id="5" name="Text Placeholder 4"/>
          <p:cNvSpPr>
            <a:spLocks noGrp="1"/>
          </p:cNvSpPr>
          <p:nvPr>
            <p:ph type="body" sz="quarter" idx="3"/>
          </p:nvPr>
        </p:nvSpPr>
        <p:spPr>
          <a:xfrm>
            <a:off x="4495800" y="1274559"/>
            <a:ext cx="4041775" cy="639762"/>
          </a:xfrm>
        </p:spPr>
        <p:txBody>
          <a:bodyPr>
            <a:normAutofit lnSpcReduction="10000"/>
          </a:bodyPr>
          <a:lstStyle/>
          <a:p>
            <a:pPr algn="ctr"/>
            <a:r>
              <a:rPr lang="en-US" sz="3800" dirty="0" smtClean="0"/>
              <a:t>Content </a:t>
            </a:r>
          </a:p>
        </p:txBody>
      </p:sp>
      <p:sp>
        <p:nvSpPr>
          <p:cNvPr id="6" name="Content Placeholder 5"/>
          <p:cNvSpPr>
            <a:spLocks noGrp="1"/>
          </p:cNvSpPr>
          <p:nvPr>
            <p:ph sz="quarter" idx="4"/>
          </p:nvPr>
        </p:nvSpPr>
        <p:spPr>
          <a:xfrm>
            <a:off x="4495800" y="1914321"/>
            <a:ext cx="4041775" cy="3951288"/>
          </a:xfrm>
          <a:ln w="3175">
            <a:solidFill>
              <a:schemeClr val="tx1"/>
            </a:solidFill>
          </a:ln>
        </p:spPr>
        <p:txBody>
          <a:bodyPr/>
          <a:lstStyle/>
          <a:p>
            <a:r>
              <a:rPr lang="en-US" sz="2000" dirty="0" smtClean="0"/>
              <a:t>Teach </a:t>
            </a:r>
            <a:r>
              <a:rPr lang="en-US" sz="2000" b="1" dirty="0" smtClean="0">
                <a:solidFill>
                  <a:srgbClr val="CC6600"/>
                </a:solidFill>
              </a:rPr>
              <a:t>new content</a:t>
            </a:r>
          </a:p>
          <a:p>
            <a:r>
              <a:rPr lang="en-US" sz="2000" dirty="0" smtClean="0"/>
              <a:t>Recycle/review/practice </a:t>
            </a:r>
            <a:r>
              <a:rPr lang="en-US" sz="2000" b="1" dirty="0" smtClean="0">
                <a:solidFill>
                  <a:srgbClr val="CC6600"/>
                </a:solidFill>
              </a:rPr>
              <a:t>familiar language</a:t>
            </a:r>
          </a:p>
          <a:p>
            <a:r>
              <a:rPr lang="en-US" sz="2000" dirty="0" smtClean="0"/>
              <a:t>Use </a:t>
            </a:r>
            <a:r>
              <a:rPr lang="en-US" sz="2000" b="1" dirty="0" smtClean="0">
                <a:solidFill>
                  <a:srgbClr val="CC6600"/>
                </a:solidFill>
              </a:rPr>
              <a:t>content standards </a:t>
            </a:r>
            <a:r>
              <a:rPr lang="en-US" sz="2000" dirty="0" smtClean="0"/>
              <a:t>to guide instruction</a:t>
            </a:r>
          </a:p>
          <a:p>
            <a:pPr lvl="1"/>
            <a:r>
              <a:rPr lang="en-US" sz="1800" dirty="0"/>
              <a:t>L</a:t>
            </a:r>
            <a:r>
              <a:rPr lang="en-US" sz="1800" dirty="0" smtClean="0"/>
              <a:t>iteracy, Science, Social </a:t>
            </a:r>
            <a:r>
              <a:rPr lang="en-US" sz="1800" dirty="0"/>
              <a:t>S</a:t>
            </a:r>
            <a:r>
              <a:rPr lang="en-US" sz="1800" dirty="0" smtClean="0"/>
              <a:t>tudies, Math</a:t>
            </a:r>
          </a:p>
          <a:p>
            <a:pPr lvl="1"/>
            <a:r>
              <a:rPr lang="en-US" sz="1800" dirty="0" smtClean="0"/>
              <a:t>“Sheltered strategies” used to make content accessible</a:t>
            </a:r>
          </a:p>
          <a:p>
            <a:pPr lv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17704"/>
            <a:ext cx="2365375" cy="152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997245"/>
            <a:ext cx="2590800" cy="13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2"/>
          <p:cNvSpPr txBox="1">
            <a:spLocks/>
          </p:cNvSpPr>
          <p:nvPr/>
        </p:nvSpPr>
        <p:spPr>
          <a:xfrm>
            <a:off x="494506" y="776173"/>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800" i="1" dirty="0" smtClean="0">
                <a:solidFill>
                  <a:srgbClr val="C00000"/>
                </a:solidFill>
              </a:rPr>
              <a:t>Designated ELD</a:t>
            </a:r>
            <a:endParaRPr lang="en-US" sz="3800" i="1" dirty="0">
              <a:solidFill>
                <a:srgbClr val="C00000"/>
              </a:solidFill>
            </a:endParaRPr>
          </a:p>
        </p:txBody>
      </p:sp>
      <p:sp>
        <p:nvSpPr>
          <p:cNvPr id="13" name="Text Placeholder 2"/>
          <p:cNvSpPr txBox="1">
            <a:spLocks/>
          </p:cNvSpPr>
          <p:nvPr/>
        </p:nvSpPr>
        <p:spPr>
          <a:xfrm>
            <a:off x="4687094" y="776173"/>
            <a:ext cx="4040188"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3800" i="1" dirty="0" smtClean="0">
                <a:solidFill>
                  <a:srgbClr val="C00000"/>
                </a:solidFill>
              </a:rPr>
              <a:t>Integrated ELD</a:t>
            </a:r>
            <a:endParaRPr lang="en-US" sz="3800" i="1" dirty="0">
              <a:solidFill>
                <a:srgbClr val="C00000"/>
              </a:solidFill>
            </a:endParaRPr>
          </a:p>
        </p:txBody>
      </p:sp>
    </p:spTree>
    <p:extLst>
      <p:ext uri="{BB962C8B-B14F-4D97-AF65-F5344CB8AC3E}">
        <p14:creationId xmlns:p14="http://schemas.microsoft.com/office/powerpoint/2010/main" val="34282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61326" cy="9906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000" b="1" dirty="0" smtClean="0">
                <a:solidFill>
                  <a:srgbClr val="C00000"/>
                </a:solidFill>
              </a:rPr>
              <a:t>Integrated ELD </a:t>
            </a:r>
            <a:r>
              <a:rPr lang="en-US" sz="3200" dirty="0" smtClean="0"/>
              <a:t/>
            </a:r>
            <a:br>
              <a:rPr lang="en-US" sz="3200" dirty="0" smtClean="0"/>
            </a:br>
            <a:r>
              <a:rPr lang="en-US" sz="3200" dirty="0" smtClean="0"/>
              <a:t>(within a Sheltered Instruction Model)</a:t>
            </a:r>
            <a:endParaRPr lang="en-US" sz="3200" dirty="0"/>
          </a:p>
        </p:txBody>
      </p:sp>
      <p:sp>
        <p:nvSpPr>
          <p:cNvPr id="3" name="Content Placeholder 2"/>
          <p:cNvSpPr>
            <a:spLocks noGrp="1"/>
          </p:cNvSpPr>
          <p:nvPr>
            <p:ph idx="1"/>
          </p:nvPr>
        </p:nvSpPr>
        <p:spPr>
          <a:xfrm>
            <a:off x="228600" y="1295400"/>
            <a:ext cx="8229600" cy="5334000"/>
          </a:xfrm>
        </p:spPr>
        <p:txBody>
          <a:bodyPr>
            <a:normAutofit fontScale="92500"/>
          </a:bodyPr>
          <a:lstStyle/>
          <a:p>
            <a:pPr>
              <a:spcBef>
                <a:spcPts val="0"/>
              </a:spcBef>
              <a:spcAft>
                <a:spcPts val="1800"/>
              </a:spcAft>
            </a:pPr>
            <a:r>
              <a:rPr lang="en-US" dirty="0" smtClean="0"/>
              <a:t>Sheltered instruction involves designing lessons that integrate language development and comprehensible content instruction. Sheltered lessons have two goals:</a:t>
            </a:r>
          </a:p>
          <a:p>
            <a:pPr lvl="1">
              <a:spcBef>
                <a:spcPts val="0"/>
              </a:spcBef>
              <a:spcAft>
                <a:spcPts val="1800"/>
              </a:spcAft>
            </a:pPr>
            <a:r>
              <a:rPr lang="en-US" dirty="0" smtClean="0"/>
              <a:t>to provide access to mainstream, grade-level content. This is achieved through </a:t>
            </a:r>
            <a:r>
              <a:rPr lang="en-US" b="1" i="1" dirty="0" smtClean="0">
                <a:solidFill>
                  <a:schemeClr val="accent2"/>
                </a:solidFill>
              </a:rPr>
              <a:t>scaffolding</a:t>
            </a:r>
            <a:r>
              <a:rPr lang="en-US" dirty="0" smtClean="0"/>
              <a:t> strategies.</a:t>
            </a:r>
          </a:p>
          <a:p>
            <a:pPr lvl="1">
              <a:spcBef>
                <a:spcPts val="0"/>
              </a:spcBef>
              <a:spcAft>
                <a:spcPts val="1800"/>
              </a:spcAft>
            </a:pPr>
            <a:r>
              <a:rPr lang="en-US" dirty="0" smtClean="0"/>
              <a:t>to promote language development. This involves carefully analyzing the language demands of the lesson and designing </a:t>
            </a:r>
            <a:r>
              <a:rPr lang="en-US" b="1" i="1" dirty="0" smtClean="0">
                <a:solidFill>
                  <a:schemeClr val="accent2"/>
                </a:solidFill>
              </a:rPr>
              <a:t>language objectives </a:t>
            </a:r>
            <a:r>
              <a:rPr lang="en-US" dirty="0" smtClean="0"/>
              <a:t>that will help students increase academic language proficiency. </a:t>
            </a:r>
            <a:endParaRPr lang="en-US" dirty="0"/>
          </a:p>
        </p:txBody>
      </p:sp>
    </p:spTree>
    <p:extLst>
      <p:ext uri="{BB962C8B-B14F-4D97-AF65-F5344CB8AC3E}">
        <p14:creationId xmlns:p14="http://schemas.microsoft.com/office/powerpoint/2010/main" val="657454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altLang="en-US" sz="3200" b="1" dirty="0">
                <a:solidFill>
                  <a:srgbClr val="C00000"/>
                </a:solidFill>
              </a:rPr>
              <a:t>Integrated </a:t>
            </a:r>
            <a:r>
              <a:rPr lang="en-US" altLang="en-US" sz="3200" b="1" dirty="0" smtClean="0">
                <a:solidFill>
                  <a:srgbClr val="C00000"/>
                </a:solidFill>
              </a:rPr>
              <a:t>ELD</a:t>
            </a:r>
            <a:r>
              <a:rPr lang="en-US" altLang="en-US" sz="3200" dirty="0" smtClean="0">
                <a:solidFill>
                  <a:srgbClr val="C00000"/>
                </a:solidFill>
              </a:rPr>
              <a:t>: Key </a:t>
            </a:r>
            <a:r>
              <a:rPr lang="en-US" altLang="en-US" sz="3200" dirty="0" smtClean="0">
                <a:solidFill>
                  <a:srgbClr val="C00000"/>
                </a:solidFill>
              </a:rPr>
              <a:t>Components </a:t>
            </a:r>
            <a:br>
              <a:rPr lang="en-US" altLang="en-US" sz="3200" dirty="0" smtClean="0">
                <a:solidFill>
                  <a:srgbClr val="C00000"/>
                </a:solidFill>
              </a:rPr>
            </a:br>
            <a:r>
              <a:rPr lang="en-US" altLang="en-US" sz="3200" dirty="0" smtClean="0">
                <a:solidFill>
                  <a:schemeClr val="tx1"/>
                </a:solidFill>
              </a:rPr>
              <a:t>(Content is “sheltered” for ELLs)</a:t>
            </a:r>
            <a:endParaRPr lang="en-US" altLang="en-US" sz="3200" dirty="0">
              <a:solidFill>
                <a:schemeClr val="tx1"/>
              </a:solidFill>
            </a:endParaRPr>
          </a:p>
        </p:txBody>
      </p:sp>
      <p:sp>
        <p:nvSpPr>
          <p:cNvPr id="31747" name="Rectangle 3"/>
          <p:cNvSpPr>
            <a:spLocks noGrp="1" noChangeArrowheads="1"/>
          </p:cNvSpPr>
          <p:nvPr>
            <p:ph sz="half" idx="1"/>
          </p:nvPr>
        </p:nvSpPr>
        <p:spPr/>
        <p:txBody>
          <a:bodyPr>
            <a:noAutofit/>
          </a:bodyPr>
          <a:lstStyle/>
          <a:p>
            <a:pPr marL="225425" indent="-225425">
              <a:lnSpc>
                <a:spcPct val="80000"/>
              </a:lnSpc>
            </a:pPr>
            <a:r>
              <a:rPr lang="en-US" altLang="en-US" sz="1800" dirty="0"/>
              <a:t>Take into consideration students’ …</a:t>
            </a:r>
          </a:p>
          <a:p>
            <a:pPr lvl="1">
              <a:lnSpc>
                <a:spcPct val="80000"/>
              </a:lnSpc>
            </a:pPr>
            <a:r>
              <a:rPr lang="en-US" altLang="en-US" sz="1800" dirty="0"/>
              <a:t>background experiences</a:t>
            </a:r>
          </a:p>
          <a:p>
            <a:pPr lvl="1">
              <a:lnSpc>
                <a:spcPct val="80000"/>
              </a:lnSpc>
            </a:pPr>
            <a:r>
              <a:rPr lang="en-US" altLang="en-US" sz="1800" dirty="0"/>
              <a:t>content knowledge</a:t>
            </a:r>
          </a:p>
          <a:p>
            <a:pPr lvl="1">
              <a:lnSpc>
                <a:spcPct val="80000"/>
              </a:lnSpc>
              <a:spcAft>
                <a:spcPts val="600"/>
              </a:spcAft>
            </a:pPr>
            <a:r>
              <a:rPr lang="en-US" altLang="en-US" sz="1800" dirty="0"/>
              <a:t>language proficiency </a:t>
            </a:r>
            <a:r>
              <a:rPr lang="en-US" altLang="en-US" sz="1800" dirty="0" smtClean="0"/>
              <a:t>levels</a:t>
            </a:r>
          </a:p>
          <a:p>
            <a:pPr marL="225425" indent="-225425">
              <a:lnSpc>
                <a:spcPct val="80000"/>
              </a:lnSpc>
            </a:pPr>
            <a:r>
              <a:rPr lang="en-US" altLang="en-US" sz="1800" dirty="0"/>
              <a:t>Gradual release of responsibility</a:t>
            </a:r>
          </a:p>
          <a:p>
            <a:pPr lvl="1">
              <a:lnSpc>
                <a:spcPct val="80000"/>
              </a:lnSpc>
              <a:spcAft>
                <a:spcPts val="600"/>
              </a:spcAft>
            </a:pPr>
            <a:r>
              <a:rPr lang="en-US" altLang="en-US" sz="1800" dirty="0"/>
              <a:t>Modeling, group practice, independent </a:t>
            </a:r>
            <a:r>
              <a:rPr lang="en-US" altLang="en-US" sz="1800" dirty="0" smtClean="0"/>
              <a:t>work</a:t>
            </a:r>
            <a:endParaRPr lang="en-US" altLang="en-US" sz="1800" dirty="0"/>
          </a:p>
          <a:p>
            <a:pPr marL="225425" indent="-225425">
              <a:lnSpc>
                <a:spcPct val="80000"/>
              </a:lnSpc>
              <a:spcAft>
                <a:spcPts val="600"/>
              </a:spcAft>
            </a:pPr>
            <a:r>
              <a:rPr lang="en-US" altLang="en-US" sz="1800" dirty="0" smtClean="0"/>
              <a:t>Hands-on </a:t>
            </a:r>
            <a:r>
              <a:rPr lang="en-US" altLang="en-US" sz="1800" dirty="0" smtClean="0"/>
              <a:t>activities and cooperative </a:t>
            </a:r>
            <a:r>
              <a:rPr lang="en-US" altLang="en-US" sz="1800" dirty="0" smtClean="0"/>
              <a:t>learning</a:t>
            </a:r>
          </a:p>
          <a:p>
            <a:pPr marL="625475" lvl="1" indent="-225425">
              <a:lnSpc>
                <a:spcPct val="80000"/>
              </a:lnSpc>
              <a:spcAft>
                <a:spcPts val="600"/>
              </a:spcAft>
            </a:pPr>
            <a:r>
              <a:rPr lang="en-US" altLang="en-US" sz="1800" dirty="0" smtClean="0"/>
              <a:t>Teacher-centered presentations interspersed w/ small group tasks (e.g., think, pair, share)</a:t>
            </a:r>
          </a:p>
          <a:p>
            <a:pPr marL="625475" lvl="1" indent="-225425">
              <a:lnSpc>
                <a:spcPct val="80000"/>
              </a:lnSpc>
              <a:spcAft>
                <a:spcPts val="600"/>
              </a:spcAft>
            </a:pPr>
            <a:r>
              <a:rPr lang="en-US" altLang="en-US" sz="1800" dirty="0" smtClean="0"/>
              <a:t>Preview/review</a:t>
            </a:r>
          </a:p>
          <a:p>
            <a:pPr marL="625475" lvl="1" indent="-225425">
              <a:lnSpc>
                <a:spcPct val="80000"/>
              </a:lnSpc>
              <a:spcAft>
                <a:spcPts val="600"/>
              </a:spcAft>
            </a:pPr>
            <a:r>
              <a:rPr lang="en-US" altLang="en-US" sz="1800" dirty="0" smtClean="0"/>
              <a:t>Learning centers, drama/role play</a:t>
            </a:r>
            <a:endParaRPr lang="en-US" altLang="en-US" sz="1800" dirty="0" smtClean="0"/>
          </a:p>
          <a:p>
            <a:pPr marL="225425" indent="-225425">
              <a:lnSpc>
                <a:spcPct val="80000"/>
              </a:lnSpc>
              <a:spcAft>
                <a:spcPts val="600"/>
              </a:spcAft>
            </a:pPr>
            <a:r>
              <a:rPr lang="en-US" altLang="en-US" sz="1800" dirty="0" smtClean="0"/>
              <a:t>Written and </a:t>
            </a:r>
            <a:r>
              <a:rPr lang="en-US" altLang="en-US" sz="1800" dirty="0"/>
              <a:t>o</a:t>
            </a:r>
            <a:r>
              <a:rPr lang="en-US" altLang="en-US" sz="1800" dirty="0" smtClean="0"/>
              <a:t>ral </a:t>
            </a:r>
            <a:r>
              <a:rPr lang="en-US" altLang="en-US" sz="1800" dirty="0" smtClean="0"/>
              <a:t>instructions</a:t>
            </a:r>
            <a:endParaRPr lang="en-US" altLang="en-US" sz="1800" dirty="0"/>
          </a:p>
        </p:txBody>
      </p:sp>
      <p:sp>
        <p:nvSpPr>
          <p:cNvPr id="2" name="Content Placeholder 1"/>
          <p:cNvSpPr>
            <a:spLocks noGrp="1"/>
          </p:cNvSpPr>
          <p:nvPr>
            <p:ph sz="half" idx="2"/>
          </p:nvPr>
        </p:nvSpPr>
        <p:spPr/>
        <p:txBody>
          <a:bodyPr>
            <a:normAutofit lnSpcReduction="10000"/>
          </a:bodyPr>
          <a:lstStyle/>
          <a:p>
            <a:pPr marL="225425" indent="-225425">
              <a:lnSpc>
                <a:spcPct val="80000"/>
              </a:lnSpc>
            </a:pPr>
            <a:r>
              <a:rPr lang="en-US" altLang="en-US" sz="1800" dirty="0"/>
              <a:t>Visuals, gestures and linguistic supports</a:t>
            </a:r>
          </a:p>
          <a:p>
            <a:pPr lvl="1">
              <a:lnSpc>
                <a:spcPct val="80000"/>
              </a:lnSpc>
            </a:pPr>
            <a:r>
              <a:rPr lang="en-US" altLang="en-US" sz="1800" dirty="0"/>
              <a:t>Graphic organizers, pictures, </a:t>
            </a:r>
            <a:r>
              <a:rPr lang="en-US" altLang="en-US" sz="1800" dirty="0" smtClean="0"/>
              <a:t>sketches, manipulatives, TPR</a:t>
            </a:r>
            <a:endParaRPr lang="en-US" altLang="en-US" sz="1800" dirty="0"/>
          </a:p>
          <a:p>
            <a:pPr lvl="1">
              <a:lnSpc>
                <a:spcPct val="80000"/>
              </a:lnSpc>
            </a:pPr>
            <a:r>
              <a:rPr lang="en-US" altLang="en-US" sz="1800" dirty="0"/>
              <a:t>Sentence frames, starters, transition words</a:t>
            </a:r>
          </a:p>
          <a:p>
            <a:pPr lvl="1">
              <a:lnSpc>
                <a:spcPct val="80000"/>
              </a:lnSpc>
              <a:spcAft>
                <a:spcPts val="600"/>
              </a:spcAft>
            </a:pPr>
            <a:r>
              <a:rPr lang="en-US" altLang="en-US" sz="1800" dirty="0"/>
              <a:t>Primary language support and </a:t>
            </a:r>
            <a:r>
              <a:rPr lang="en-US" altLang="en-US" sz="1800" dirty="0" err="1"/>
              <a:t>biliteracy</a:t>
            </a:r>
            <a:r>
              <a:rPr lang="en-US" altLang="en-US" sz="1800" dirty="0"/>
              <a:t> </a:t>
            </a:r>
            <a:r>
              <a:rPr lang="en-US" altLang="en-US" sz="1800" dirty="0" smtClean="0"/>
              <a:t>development (e.g., use of cognates)</a:t>
            </a:r>
          </a:p>
          <a:p>
            <a:pPr marL="225425" indent="-225425">
              <a:lnSpc>
                <a:spcPct val="80000"/>
              </a:lnSpc>
            </a:pPr>
            <a:r>
              <a:rPr lang="en-US" altLang="en-US" sz="1800" dirty="0"/>
              <a:t>Guarded vocabulary</a:t>
            </a:r>
          </a:p>
          <a:p>
            <a:pPr lvl="1">
              <a:lnSpc>
                <a:spcPct val="80000"/>
              </a:lnSpc>
            </a:pPr>
            <a:r>
              <a:rPr lang="en-US" altLang="en-US" sz="1800" dirty="0"/>
              <a:t>Contextual definitions of words and concepts</a:t>
            </a:r>
          </a:p>
          <a:p>
            <a:pPr lvl="1">
              <a:lnSpc>
                <a:spcPct val="80000"/>
              </a:lnSpc>
            </a:pPr>
            <a:r>
              <a:rPr lang="en-US" altLang="en-US" sz="1800" dirty="0" smtClean="0"/>
              <a:t>Repetition</a:t>
            </a:r>
            <a:endParaRPr lang="en-US" altLang="en-US" sz="1800" dirty="0"/>
          </a:p>
          <a:p>
            <a:pPr lvl="1">
              <a:lnSpc>
                <a:spcPct val="80000"/>
              </a:lnSpc>
            </a:pPr>
            <a:r>
              <a:rPr lang="en-US" altLang="en-US" sz="1800" dirty="0"/>
              <a:t>Shorter sentences and simpler syntax</a:t>
            </a:r>
          </a:p>
          <a:p>
            <a:pPr lvl="1">
              <a:lnSpc>
                <a:spcPct val="80000"/>
              </a:lnSpc>
              <a:spcAft>
                <a:spcPts val="600"/>
              </a:spcAft>
            </a:pPr>
            <a:r>
              <a:rPr lang="en-US" altLang="en-US" sz="1800" dirty="0"/>
              <a:t>More pauses </a:t>
            </a:r>
            <a:endParaRPr lang="en-US" altLang="en-US" sz="1800" dirty="0" smtClean="0"/>
          </a:p>
          <a:p>
            <a:pPr lvl="1">
              <a:lnSpc>
                <a:spcPct val="80000"/>
              </a:lnSpc>
              <a:spcAft>
                <a:spcPts val="600"/>
              </a:spcAft>
            </a:pPr>
            <a:r>
              <a:rPr lang="en-US" altLang="en-US" sz="1800" dirty="0" smtClean="0"/>
              <a:t>Vocab charts, words walls</a:t>
            </a:r>
          </a:p>
          <a:p>
            <a:pPr>
              <a:lnSpc>
                <a:spcPct val="80000"/>
              </a:lnSpc>
              <a:spcAft>
                <a:spcPts val="600"/>
              </a:spcAft>
            </a:pPr>
            <a:r>
              <a:rPr lang="en-US" altLang="en-US" sz="1800" dirty="0" smtClean="0"/>
              <a:t>Monitor</a:t>
            </a:r>
            <a:r>
              <a:rPr lang="en-US" altLang="en-US" sz="1800" dirty="0"/>
              <a:t>, assess, and adjust</a:t>
            </a:r>
          </a:p>
          <a:p>
            <a:pPr marL="0" indent="0">
              <a:buNone/>
            </a:pPr>
            <a:endParaRPr lang="en-US" dirty="0"/>
          </a:p>
        </p:txBody>
      </p:sp>
    </p:spTree>
    <p:extLst>
      <p:ext uri="{BB962C8B-B14F-4D97-AF65-F5344CB8AC3E}">
        <p14:creationId xmlns:p14="http://schemas.microsoft.com/office/powerpoint/2010/main" val="135010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030"/>
            <a:ext cx="8229600" cy="8295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b="1" dirty="0" smtClean="0">
                <a:solidFill>
                  <a:srgbClr val="C00000"/>
                </a:solidFill>
              </a:rPr>
              <a:t>Designated ELD Period</a:t>
            </a:r>
            <a:br>
              <a:rPr lang="en-US" sz="3200" b="1" dirty="0" smtClean="0">
                <a:solidFill>
                  <a:srgbClr val="C00000"/>
                </a:solidFill>
              </a:rPr>
            </a:br>
            <a:r>
              <a:rPr lang="en-US" sz="2700" dirty="0" smtClean="0">
                <a:solidFill>
                  <a:schemeClr val="tx1"/>
                </a:solidFill>
              </a:rPr>
              <a:t>(Targeted Language Instruction for ELLs)</a:t>
            </a:r>
            <a:endParaRPr lang="en-US" sz="2000" dirty="0">
              <a:solidFill>
                <a:schemeClr val="tx1"/>
              </a:solidFill>
            </a:endParaRPr>
          </a:p>
        </p:txBody>
      </p:sp>
      <p:sp>
        <p:nvSpPr>
          <p:cNvPr id="3" name="Content Placeholder 2"/>
          <p:cNvSpPr>
            <a:spLocks noGrp="1"/>
          </p:cNvSpPr>
          <p:nvPr>
            <p:ph sz="half" idx="1"/>
          </p:nvPr>
        </p:nvSpPr>
        <p:spPr>
          <a:xfrm>
            <a:off x="533400" y="1143000"/>
            <a:ext cx="4800600" cy="5410200"/>
          </a:xfrm>
        </p:spPr>
        <p:txBody>
          <a:bodyPr>
            <a:normAutofit/>
          </a:bodyPr>
          <a:lstStyle/>
          <a:p>
            <a:pPr>
              <a:spcAft>
                <a:spcPts val="600"/>
              </a:spcAft>
            </a:pPr>
            <a:r>
              <a:rPr lang="en-US" sz="2000" dirty="0" smtClean="0"/>
              <a:t>Focus on helping English learners develop English language skills.</a:t>
            </a:r>
          </a:p>
          <a:p>
            <a:pPr lvl="0">
              <a:spcAft>
                <a:spcPts val="600"/>
              </a:spcAft>
            </a:pPr>
            <a:r>
              <a:rPr lang="en-US" sz="2000" dirty="0" smtClean="0"/>
              <a:t>Taught as a separate subject </a:t>
            </a:r>
            <a:r>
              <a:rPr lang="en-US" sz="2000" dirty="0" smtClean="0"/>
              <a:t>area </a:t>
            </a:r>
            <a:r>
              <a:rPr lang="en-US" sz="2000" b="1" dirty="0" smtClean="0">
                <a:solidFill>
                  <a:srgbClr val="C00000"/>
                </a:solidFill>
              </a:rPr>
              <a:t>on a daily basis</a:t>
            </a:r>
            <a:r>
              <a:rPr lang="en-US" sz="2000" dirty="0" smtClean="0"/>
              <a:t>.</a:t>
            </a:r>
            <a:endParaRPr lang="en-US" sz="2000" dirty="0" smtClean="0"/>
          </a:p>
          <a:p>
            <a:pPr>
              <a:spcAft>
                <a:spcPts val="600"/>
              </a:spcAft>
            </a:pPr>
            <a:r>
              <a:rPr lang="en-US" sz="2000" b="1" dirty="0">
                <a:solidFill>
                  <a:srgbClr val="C00000"/>
                </a:solidFill>
              </a:rPr>
              <a:t>ELP standards guide instruction. </a:t>
            </a:r>
            <a:r>
              <a:rPr lang="en-US" sz="2000" dirty="0"/>
              <a:t>Lesson objectives are differentiated according to students’ language proficiency levels</a:t>
            </a:r>
            <a:r>
              <a:rPr lang="en-US" sz="2000" dirty="0" smtClean="0"/>
              <a:t>. </a:t>
            </a:r>
          </a:p>
          <a:p>
            <a:pPr>
              <a:spcAft>
                <a:spcPts val="600"/>
              </a:spcAft>
            </a:pPr>
            <a:r>
              <a:rPr lang="en-US" sz="2000" dirty="0" smtClean="0"/>
              <a:t>Academic </a:t>
            </a:r>
            <a:r>
              <a:rPr lang="en-US" sz="2000" b="1" dirty="0" smtClean="0">
                <a:solidFill>
                  <a:srgbClr val="C00000"/>
                </a:solidFill>
              </a:rPr>
              <a:t>vocabulary, forms and functions </a:t>
            </a:r>
            <a:r>
              <a:rPr lang="en-US" sz="2000" dirty="0" smtClean="0"/>
              <a:t>are taught and practiced.</a:t>
            </a:r>
          </a:p>
          <a:p>
            <a:pPr>
              <a:spcAft>
                <a:spcPts val="600"/>
              </a:spcAft>
            </a:pPr>
            <a:r>
              <a:rPr lang="en-US" sz="2000" dirty="0"/>
              <a:t>T</a:t>
            </a:r>
            <a:r>
              <a:rPr lang="en-US" sz="2000" dirty="0" smtClean="0"/>
              <a:t>asks incorporate the four language domains (listening, speaking, reading, writing)</a:t>
            </a:r>
            <a:endParaRPr lang="en-US" sz="2000" dirty="0"/>
          </a:p>
          <a:p>
            <a:pPr>
              <a:spcAft>
                <a:spcPts val="600"/>
              </a:spcAft>
            </a:pPr>
            <a:r>
              <a:rPr lang="en-US" sz="2000" dirty="0" smtClean="0">
                <a:solidFill>
                  <a:prstClr val="black"/>
                </a:solidFill>
              </a:rPr>
              <a:t>Instruction is linked </a:t>
            </a:r>
            <a:r>
              <a:rPr lang="en-US" sz="2000" dirty="0">
                <a:solidFill>
                  <a:prstClr val="black"/>
                </a:solidFill>
              </a:rPr>
              <a:t>to the content as well as the linguistic needs of the students</a:t>
            </a:r>
            <a:r>
              <a:rPr lang="en-US" sz="2000" dirty="0" smtClean="0">
                <a:solidFill>
                  <a:prstClr val="black"/>
                </a:solidFill>
              </a:rPr>
              <a:t>. </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1804" y="1143000"/>
            <a:ext cx="3048000" cy="227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48230" y="3733800"/>
            <a:ext cx="3271574" cy="24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5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altLang="en-US" sz="3200" b="1" dirty="0" smtClean="0">
                <a:solidFill>
                  <a:srgbClr val="C00000"/>
                </a:solidFill>
              </a:rPr>
              <a:t>Designated ELD</a:t>
            </a:r>
            <a:r>
              <a:rPr lang="en-US" altLang="en-US" sz="3200" dirty="0" smtClean="0">
                <a:solidFill>
                  <a:srgbClr val="C00000"/>
                </a:solidFill>
              </a:rPr>
              <a:t>: Key </a:t>
            </a:r>
            <a:r>
              <a:rPr lang="en-US" altLang="en-US" sz="3200" dirty="0" smtClean="0">
                <a:solidFill>
                  <a:srgbClr val="C00000"/>
                </a:solidFill>
              </a:rPr>
              <a:t>Components</a:t>
            </a:r>
            <a:br>
              <a:rPr lang="en-US" altLang="en-US" sz="3200" dirty="0" smtClean="0">
                <a:solidFill>
                  <a:srgbClr val="C00000"/>
                </a:solidFill>
              </a:rPr>
            </a:br>
            <a:r>
              <a:rPr lang="en-US" altLang="en-US" sz="2700" dirty="0" smtClean="0">
                <a:solidFill>
                  <a:schemeClr val="tx1"/>
                </a:solidFill>
              </a:rPr>
              <a:t>(Receptive, Productive and Interactive Language Modalities)</a:t>
            </a:r>
            <a:endParaRPr lang="en-US" altLang="en-US" sz="2700" dirty="0">
              <a:solidFill>
                <a:schemeClr val="tx1"/>
              </a:solidFill>
            </a:endParaRPr>
          </a:p>
        </p:txBody>
      </p:sp>
      <p:sp>
        <p:nvSpPr>
          <p:cNvPr id="3" name="Text Placeholder 2"/>
          <p:cNvSpPr>
            <a:spLocks noGrp="1"/>
          </p:cNvSpPr>
          <p:nvPr>
            <p:ph type="body" idx="1"/>
          </p:nvPr>
        </p:nvSpPr>
        <p:spPr/>
        <p:txBody>
          <a:bodyPr>
            <a:normAutofit fontScale="25000" lnSpcReduction="20000"/>
          </a:bodyPr>
          <a:lstStyle/>
          <a:p>
            <a:pPr>
              <a:lnSpc>
                <a:spcPct val="80000"/>
              </a:lnSpc>
            </a:pPr>
            <a:endParaRPr lang="en-US" altLang="en-US" dirty="0" smtClean="0"/>
          </a:p>
          <a:p>
            <a:pPr>
              <a:lnSpc>
                <a:spcPct val="80000"/>
              </a:lnSpc>
            </a:pPr>
            <a:r>
              <a:rPr lang="en-US" altLang="en-US" sz="9600" dirty="0" smtClean="0"/>
              <a:t>Receptive </a:t>
            </a:r>
            <a:endParaRPr lang="en-US" altLang="en-US" sz="9600" dirty="0"/>
          </a:p>
          <a:p>
            <a:pPr>
              <a:lnSpc>
                <a:spcPct val="80000"/>
              </a:lnSpc>
            </a:pPr>
            <a:r>
              <a:rPr lang="en-US" altLang="en-US" sz="9600" dirty="0"/>
              <a:t>(Listening and Reading)</a:t>
            </a:r>
          </a:p>
          <a:p>
            <a:endParaRPr lang="en-US" dirty="0"/>
          </a:p>
        </p:txBody>
      </p:sp>
      <p:sp>
        <p:nvSpPr>
          <p:cNvPr id="31747" name="Rectangle 3"/>
          <p:cNvSpPr>
            <a:spLocks noGrp="1" noChangeArrowheads="1"/>
          </p:cNvSpPr>
          <p:nvPr>
            <p:ph sz="half" idx="2"/>
          </p:nvPr>
        </p:nvSpPr>
        <p:spPr>
          <a:xfrm>
            <a:off x="457200" y="2174875"/>
            <a:ext cx="4191000" cy="1711325"/>
          </a:xfrm>
        </p:spPr>
        <p:txBody>
          <a:bodyPr>
            <a:noAutofit/>
          </a:bodyPr>
          <a:lstStyle/>
          <a:p>
            <a:pPr>
              <a:lnSpc>
                <a:spcPct val="80000"/>
              </a:lnSpc>
            </a:pPr>
            <a:r>
              <a:rPr lang="en-US" altLang="en-US" sz="2000" dirty="0" smtClean="0"/>
              <a:t>Poems, songs, chants, oral presentations</a:t>
            </a:r>
          </a:p>
          <a:p>
            <a:pPr>
              <a:lnSpc>
                <a:spcPct val="80000"/>
              </a:lnSpc>
            </a:pPr>
            <a:r>
              <a:rPr lang="en-US" altLang="en-US" sz="2000" dirty="0" smtClean="0"/>
              <a:t>Listen/read &amp; answer comprehension questions</a:t>
            </a:r>
          </a:p>
          <a:p>
            <a:pPr>
              <a:lnSpc>
                <a:spcPct val="80000"/>
              </a:lnSpc>
            </a:pPr>
            <a:r>
              <a:rPr lang="en-US" altLang="en-US" sz="2000" dirty="0" smtClean="0"/>
              <a:t>Listen/read &amp; take notes (lectures, videos), illustrate stories, story mapping)</a:t>
            </a:r>
          </a:p>
          <a:p>
            <a:pPr lvl="1">
              <a:lnSpc>
                <a:spcPct val="80000"/>
              </a:lnSpc>
            </a:pPr>
            <a:endParaRPr lang="en-US" altLang="en-US" sz="2000" dirty="0" smtClean="0"/>
          </a:p>
          <a:p>
            <a:pPr marL="0" indent="0">
              <a:lnSpc>
                <a:spcPct val="80000"/>
              </a:lnSpc>
              <a:buNone/>
            </a:pPr>
            <a:endParaRPr lang="en-US" altLang="en-US" sz="2400" dirty="0"/>
          </a:p>
        </p:txBody>
      </p:sp>
      <p:sp>
        <p:nvSpPr>
          <p:cNvPr id="4" name="Text Placeholder 3"/>
          <p:cNvSpPr>
            <a:spLocks noGrp="1"/>
          </p:cNvSpPr>
          <p:nvPr>
            <p:ph type="body" sz="quarter" idx="3"/>
          </p:nvPr>
        </p:nvSpPr>
        <p:spPr/>
        <p:txBody>
          <a:bodyPr>
            <a:normAutofit fontScale="92500" lnSpcReduction="20000"/>
          </a:bodyPr>
          <a:lstStyle/>
          <a:p>
            <a:pPr>
              <a:spcBef>
                <a:spcPts val="0"/>
              </a:spcBef>
            </a:pPr>
            <a:r>
              <a:rPr lang="en-US" dirty="0" smtClean="0"/>
              <a:t>Productive</a:t>
            </a:r>
          </a:p>
          <a:p>
            <a:pPr>
              <a:spcBef>
                <a:spcPts val="0"/>
              </a:spcBef>
            </a:pPr>
            <a:r>
              <a:rPr lang="en-US" dirty="0" smtClean="0"/>
              <a:t>(Speaking and Writing)</a:t>
            </a:r>
            <a:endParaRPr lang="en-US" dirty="0"/>
          </a:p>
        </p:txBody>
      </p:sp>
      <p:sp>
        <p:nvSpPr>
          <p:cNvPr id="5" name="Content Placeholder 4"/>
          <p:cNvSpPr>
            <a:spLocks noGrp="1"/>
          </p:cNvSpPr>
          <p:nvPr>
            <p:ph sz="quarter" idx="4"/>
          </p:nvPr>
        </p:nvSpPr>
        <p:spPr>
          <a:xfrm>
            <a:off x="4645025" y="2174875"/>
            <a:ext cx="3965575" cy="1863725"/>
          </a:xfrm>
        </p:spPr>
        <p:txBody>
          <a:bodyPr>
            <a:normAutofit fontScale="85000" lnSpcReduction="10000"/>
          </a:bodyPr>
          <a:lstStyle/>
          <a:p>
            <a:r>
              <a:rPr lang="en-US" dirty="0"/>
              <a:t>Essays</a:t>
            </a:r>
          </a:p>
          <a:p>
            <a:r>
              <a:rPr lang="en-US" dirty="0"/>
              <a:t>Discussion groups, story-telling</a:t>
            </a:r>
          </a:p>
          <a:p>
            <a:r>
              <a:rPr lang="en-US" dirty="0" smtClean="0"/>
              <a:t>Dialogues, role plays, strip stories, photo narratives</a:t>
            </a:r>
          </a:p>
          <a:p>
            <a:r>
              <a:rPr lang="en-US" dirty="0" smtClean="0"/>
              <a:t>Writing workshop</a:t>
            </a:r>
            <a:endParaRPr lang="en-US" dirty="0"/>
          </a:p>
        </p:txBody>
      </p:sp>
      <p:sp>
        <p:nvSpPr>
          <p:cNvPr id="6" name="TextBox 5"/>
          <p:cNvSpPr txBox="1"/>
          <p:nvPr/>
        </p:nvSpPr>
        <p:spPr>
          <a:xfrm>
            <a:off x="759229" y="4114800"/>
            <a:ext cx="7924800" cy="2369880"/>
          </a:xfrm>
          <a:prstGeom prst="rect">
            <a:avLst/>
          </a:prstGeom>
          <a:noFill/>
        </p:spPr>
        <p:txBody>
          <a:bodyPr wrap="square" rtlCol="0">
            <a:spAutoFit/>
          </a:bodyPr>
          <a:lstStyle/>
          <a:p>
            <a:pPr algn="ctr"/>
            <a:r>
              <a:rPr lang="en-US" sz="2400" b="1" dirty="0" smtClean="0"/>
              <a:t>Interactive</a:t>
            </a:r>
          </a:p>
          <a:p>
            <a:pPr algn="ctr"/>
            <a:r>
              <a:rPr lang="en-US" sz="2400" b="1" dirty="0" smtClean="0"/>
              <a:t>(Listening, Speaking, Reading and Writing)</a:t>
            </a:r>
          </a:p>
          <a:p>
            <a:pPr marL="1657350" lvl="3" indent="-285750" fontAlgn="base">
              <a:buFont typeface="Arial" panose="020B0604020202020204" pitchFamily="34" charset="0"/>
              <a:buChar char="•"/>
            </a:pPr>
            <a:r>
              <a:rPr lang="en-US" sz="2000" dirty="0"/>
              <a:t>Communicative </a:t>
            </a:r>
            <a:r>
              <a:rPr lang="en-US" sz="2000" dirty="0" smtClean="0"/>
              <a:t>games, information-gap activities</a:t>
            </a:r>
            <a:endParaRPr lang="en-US" sz="2000" dirty="0"/>
          </a:p>
          <a:p>
            <a:pPr marL="1657350" lvl="3" indent="-285750" fontAlgn="base">
              <a:buFont typeface="Arial" panose="020B0604020202020204" pitchFamily="34" charset="0"/>
              <a:buChar char="•"/>
            </a:pPr>
            <a:r>
              <a:rPr lang="en-US" sz="2000" dirty="0" smtClean="0"/>
              <a:t>Interviews, surveys, simulations</a:t>
            </a:r>
            <a:endParaRPr lang="en-US" sz="2000" dirty="0"/>
          </a:p>
          <a:p>
            <a:pPr marL="1657350" lvl="3" indent="-285750" fontAlgn="base">
              <a:buFont typeface="Arial" panose="020B0604020202020204" pitchFamily="34" charset="0"/>
              <a:buChar char="•"/>
            </a:pPr>
            <a:r>
              <a:rPr lang="en-US" sz="2000" dirty="0"/>
              <a:t>Cooperative </a:t>
            </a:r>
            <a:r>
              <a:rPr lang="en-US" sz="2000" dirty="0" smtClean="0"/>
              <a:t>problem-solving, jigsaws</a:t>
            </a:r>
          </a:p>
          <a:p>
            <a:pPr marL="1657350" lvl="3" indent="-285750" fontAlgn="base">
              <a:buFont typeface="Arial" panose="020B0604020202020204" pitchFamily="34" charset="0"/>
              <a:buChar char="•"/>
            </a:pPr>
            <a:r>
              <a:rPr lang="en-US" sz="2000" dirty="0" smtClean="0"/>
              <a:t>Developing scripts for Readers’ Theater</a:t>
            </a:r>
          </a:p>
          <a:p>
            <a:pPr marL="1657350" lvl="3" indent="-285750" fontAlgn="base">
              <a:buFont typeface="Arial" panose="020B0604020202020204" pitchFamily="34" charset="0"/>
              <a:buChar char="•"/>
            </a:pPr>
            <a:r>
              <a:rPr lang="en-US" sz="2000" dirty="0"/>
              <a:t>Written and oral collaborative research </a:t>
            </a:r>
            <a:r>
              <a:rPr lang="en-US" sz="2000" dirty="0" smtClean="0"/>
              <a:t>projects</a:t>
            </a:r>
            <a:endParaRPr lang="en-US" sz="2000" dirty="0"/>
          </a:p>
        </p:txBody>
      </p:sp>
    </p:spTree>
    <p:extLst>
      <p:ext uri="{BB962C8B-B14F-4D97-AF65-F5344CB8AC3E}">
        <p14:creationId xmlns:p14="http://schemas.microsoft.com/office/powerpoint/2010/main" val="4260883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Think… </a:t>
            </a:r>
            <a:br>
              <a:rPr lang="en-US" dirty="0" smtClean="0"/>
            </a:br>
            <a:r>
              <a:rPr lang="en-US" sz="2400" dirty="0" smtClean="0"/>
              <a:t>(Pair, Share will follow…)</a:t>
            </a:r>
            <a:endParaRPr lang="en-US" sz="2400" dirty="0"/>
          </a:p>
        </p:txBody>
      </p:sp>
      <p:sp>
        <p:nvSpPr>
          <p:cNvPr id="8" name="Content Placeholder 7"/>
          <p:cNvSpPr>
            <a:spLocks noGrp="1"/>
          </p:cNvSpPr>
          <p:nvPr>
            <p:ph idx="1"/>
          </p:nvPr>
        </p:nvSpPr>
        <p:spPr/>
        <p:txBody>
          <a:bodyPr>
            <a:normAutofit fontScale="92500" lnSpcReduction="20000"/>
          </a:bodyPr>
          <a:lstStyle/>
          <a:p>
            <a:r>
              <a:rPr lang="en-US" dirty="0" smtClean="0"/>
              <a:t>Look at your notes and reflect on your own lesson:</a:t>
            </a:r>
          </a:p>
          <a:p>
            <a:pPr lvl="1"/>
            <a:r>
              <a:rPr lang="en-US" dirty="0" smtClean="0"/>
              <a:t>Was it an “Integrated” or a “Designated” ELD lesson?</a:t>
            </a:r>
          </a:p>
          <a:p>
            <a:pPr lvl="1"/>
            <a:r>
              <a:rPr lang="en-US" dirty="0" smtClean="0"/>
              <a:t>Look at the list of “key components” and check the ones you used</a:t>
            </a:r>
          </a:p>
          <a:p>
            <a:pPr lvl="1"/>
            <a:r>
              <a:rPr lang="en-US" dirty="0" smtClean="0"/>
              <a:t>What happened before and after the lesson?</a:t>
            </a:r>
          </a:p>
          <a:p>
            <a:pPr lvl="1"/>
            <a:r>
              <a:rPr lang="en-US" dirty="0" smtClean="0"/>
              <a:t>If your lesson was “integrated,” did you have a “designated” period before or after it? What did you do?</a:t>
            </a:r>
          </a:p>
          <a:p>
            <a:pPr lvl="1"/>
            <a:r>
              <a:rPr lang="en-US" dirty="0"/>
              <a:t>If your lesson </a:t>
            </a:r>
            <a:r>
              <a:rPr lang="en-US" dirty="0" smtClean="0"/>
              <a:t>was </a:t>
            </a:r>
            <a:r>
              <a:rPr lang="en-US" dirty="0"/>
              <a:t>“</a:t>
            </a:r>
            <a:r>
              <a:rPr lang="en-US" dirty="0" smtClean="0"/>
              <a:t>designated,” did </a:t>
            </a:r>
            <a:r>
              <a:rPr lang="en-US" dirty="0"/>
              <a:t>you </a:t>
            </a:r>
            <a:r>
              <a:rPr lang="en-US" dirty="0" smtClean="0"/>
              <a:t>have </a:t>
            </a:r>
            <a:r>
              <a:rPr lang="en-US" dirty="0"/>
              <a:t>a “</a:t>
            </a:r>
            <a:r>
              <a:rPr lang="en-US" dirty="0" smtClean="0"/>
              <a:t>integrated” period </a:t>
            </a:r>
            <a:r>
              <a:rPr lang="en-US" dirty="0"/>
              <a:t>before or after it? What did you do?</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22602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76200" y="248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a:t>
            </a:r>
          </a:p>
        </p:txBody>
      </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extLst>
      <p:ext uri="{BB962C8B-B14F-4D97-AF65-F5344CB8AC3E}">
        <p14:creationId xmlns:p14="http://schemas.microsoft.com/office/powerpoint/2010/main" val="38902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2" grpId="0"/>
      <p:bldP spid="13" grpId="0"/>
      <p:bldP spid="14" grpId="0"/>
      <p:bldP spid="16" grpId="0"/>
      <p:bldP spid="19" grpId="0"/>
      <p:bldP spid="20" grpId="0"/>
      <p:bldP spid="22" grpId="0"/>
      <p:bldP spid="23" grpId="0"/>
      <p:bldP spid="4"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1617</Words>
  <Application>Microsoft Office PowerPoint</Application>
  <PresentationFormat>On-screen Show (4:3)</PresentationFormat>
  <Paragraphs>286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Overview of the Model</vt:lpstr>
      <vt:lpstr>Models for ELD in the Content Classroom</vt:lpstr>
      <vt:lpstr>Integrated ELD  (within a Sheltered Instruction Model)</vt:lpstr>
      <vt:lpstr>Integrated ELD: Key Components  (Content is “sheltered” for ELLs)</vt:lpstr>
      <vt:lpstr>Designated ELD Period (Targeted Language Instruction for ELLs)</vt:lpstr>
      <vt:lpstr>Designated ELD: Key Components (Receptive, Productive and Interactive Language Modalities)</vt:lpstr>
      <vt:lpstr>Think…  (Pair, Share will follow…)</vt:lpstr>
      <vt:lpstr>PowerPoint Presentation</vt:lpstr>
      <vt:lpstr>PowerPoint Presentation</vt:lpstr>
      <vt:lpstr>The Fundamental Shift…</vt:lpstr>
      <vt:lpstr>PowerPoint Presentation</vt:lpstr>
      <vt:lpstr>What do you notice? What do you wonder?</vt:lpstr>
      <vt:lpstr>PowerPoint Presentation</vt:lpstr>
      <vt:lpstr>PowerPoint Presentation</vt:lpstr>
      <vt:lpstr>PowerPoint Presentation</vt:lpstr>
      <vt:lpstr>Unpacking the standards</vt:lpstr>
      <vt:lpstr>Think…  (Pair, Share will follow…)</vt:lpstr>
      <vt:lpstr>Pair…  (Share will follow…)</vt:lpstr>
      <vt:lpstr>Share…</vt:lpstr>
      <vt:lpstr>Preparing for Staff Meeting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Maria Dantas-Whitney</cp:lastModifiedBy>
  <cp:revision>22</cp:revision>
  <dcterms:created xsi:type="dcterms:W3CDTF">2015-05-07T04:49:39Z</dcterms:created>
  <dcterms:modified xsi:type="dcterms:W3CDTF">2015-05-11T06:09:17Z</dcterms:modified>
</cp:coreProperties>
</file>