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3" r:id="rId2"/>
    <p:sldId id="381" r:id="rId3"/>
    <p:sldId id="348" r:id="rId4"/>
    <p:sldId id="349" r:id="rId5"/>
    <p:sldId id="380" r:id="rId6"/>
    <p:sldId id="351" r:id="rId7"/>
    <p:sldId id="353" r:id="rId8"/>
    <p:sldId id="355" r:id="rId9"/>
    <p:sldId id="357" r:id="rId10"/>
    <p:sldId id="358" r:id="rId11"/>
    <p:sldId id="359" r:id="rId12"/>
    <p:sldId id="360" r:id="rId13"/>
    <p:sldId id="361" r:id="rId14"/>
    <p:sldId id="371" r:id="rId15"/>
    <p:sldId id="362" r:id="rId16"/>
    <p:sldId id="364" r:id="rId17"/>
    <p:sldId id="368" r:id="rId18"/>
    <p:sldId id="369" r:id="rId19"/>
    <p:sldId id="372" r:id="rId20"/>
    <p:sldId id="383" r:id="rId21"/>
    <p:sldId id="376" r:id="rId22"/>
    <p:sldId id="375" r:id="rId23"/>
    <p:sldId id="373" r:id="rId24"/>
    <p:sldId id="3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94660"/>
  </p:normalViewPr>
  <p:slideViewPr>
    <p:cSldViewPr>
      <p:cViewPr varScale="1">
        <p:scale>
          <a:sx n="64" d="100"/>
          <a:sy n="64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2ACF9-315C-4DA3-B5C7-828BB1E35E72}" type="doc">
      <dgm:prSet loTypeId="urn:microsoft.com/office/officeart/2005/8/layout/cycle1" loCatId="cycle" qsTypeId="urn:microsoft.com/office/officeart/2005/8/quickstyle/simple1#1" qsCatId="simple" csTypeId="urn:microsoft.com/office/officeart/2005/8/colors/accent0_1" csCatId="mainScheme"/>
      <dgm:spPr/>
    </dgm:pt>
    <dgm:pt modelId="{1CAD35A5-A42D-42F5-BB17-FA296F760F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Interpret data</a:t>
          </a:r>
        </a:p>
      </dgm:t>
    </dgm:pt>
    <dgm:pt modelId="{D486C90D-D488-408C-945E-D32E3F6DDECC}" type="parTrans" cxnId="{AE72BDD1-3809-446A-8CBC-F774CA8B5021}">
      <dgm:prSet/>
      <dgm:spPr/>
      <dgm:t>
        <a:bodyPr/>
        <a:lstStyle/>
        <a:p>
          <a:endParaRPr lang="en-US"/>
        </a:p>
      </dgm:t>
    </dgm:pt>
    <dgm:pt modelId="{842AEAE1-FCDD-4EED-98B9-C35B490304B9}" type="sibTrans" cxnId="{AE72BDD1-3809-446A-8CBC-F774CA8B5021}">
      <dgm:prSet/>
      <dgm:spPr/>
      <dgm:t>
        <a:bodyPr/>
        <a:lstStyle/>
        <a:p>
          <a:endParaRPr lang="en-US"/>
        </a:p>
      </dgm:t>
    </dgm:pt>
    <dgm:pt modelId="{1E71BFF9-4C40-4803-A499-6603929356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Set goals</a:t>
          </a:r>
        </a:p>
      </dgm:t>
    </dgm:pt>
    <dgm:pt modelId="{B5926622-FA43-40F8-ADCD-C982ABA9EAF9}" type="parTrans" cxnId="{B4B963F8-5BCB-4498-8B32-7FD6C86890D6}">
      <dgm:prSet/>
      <dgm:spPr/>
      <dgm:t>
        <a:bodyPr/>
        <a:lstStyle/>
        <a:p>
          <a:endParaRPr lang="en-US"/>
        </a:p>
      </dgm:t>
    </dgm:pt>
    <dgm:pt modelId="{80FAA51D-463F-42B7-8244-EF2C35E47028}" type="sibTrans" cxnId="{B4B963F8-5BCB-4498-8B32-7FD6C86890D6}">
      <dgm:prSet/>
      <dgm:spPr/>
      <dgm:t>
        <a:bodyPr/>
        <a:lstStyle/>
        <a:p>
          <a:endParaRPr lang="en-US"/>
        </a:p>
      </dgm:t>
    </dgm:pt>
    <dgm:pt modelId="{627C6320-87AC-4D1F-B6EA-8FD4E76374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Collect data</a:t>
          </a:r>
        </a:p>
      </dgm:t>
    </dgm:pt>
    <dgm:pt modelId="{47A19120-D2CF-4A78-B907-89067C851B68}" type="parTrans" cxnId="{5CBBCECE-E0DB-4E04-82FB-E2B91A4C619E}">
      <dgm:prSet/>
      <dgm:spPr/>
      <dgm:t>
        <a:bodyPr/>
        <a:lstStyle/>
        <a:p>
          <a:endParaRPr lang="en-US"/>
        </a:p>
      </dgm:t>
    </dgm:pt>
    <dgm:pt modelId="{39BB9F68-375A-4FC3-934C-D4094882D2AD}" type="sibTrans" cxnId="{5CBBCECE-E0DB-4E04-82FB-E2B91A4C619E}">
      <dgm:prSet/>
      <dgm:spPr/>
      <dgm:t>
        <a:bodyPr/>
        <a:lstStyle/>
        <a:p>
          <a:endParaRPr lang="en-US"/>
        </a:p>
      </dgm:t>
    </dgm:pt>
    <dgm:pt modelId="{BFF2AD83-4408-49FF-9EBA-4A3863C6F13F}" type="pres">
      <dgm:prSet presAssocID="{4322ACF9-315C-4DA3-B5C7-828BB1E35E72}" presName="cycle" presStyleCnt="0">
        <dgm:presLayoutVars>
          <dgm:dir/>
          <dgm:resizeHandles val="exact"/>
        </dgm:presLayoutVars>
      </dgm:prSet>
      <dgm:spPr/>
    </dgm:pt>
    <dgm:pt modelId="{08C47457-2EEA-4A63-8574-31E2B19B18E8}" type="pres">
      <dgm:prSet presAssocID="{1CAD35A5-A42D-42F5-BB17-FA296F760F8F}" presName="dummy" presStyleCnt="0"/>
      <dgm:spPr/>
    </dgm:pt>
    <dgm:pt modelId="{1F99CA75-8CCD-47AD-BF24-C1A42E004931}" type="pres">
      <dgm:prSet presAssocID="{1CAD35A5-A42D-42F5-BB17-FA296F760F8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73032-F5F2-40F6-96DC-9B72004EEB28}" type="pres">
      <dgm:prSet presAssocID="{842AEAE1-FCDD-4EED-98B9-C35B490304B9}" presName="sibTrans" presStyleLbl="node1" presStyleIdx="0" presStyleCnt="3"/>
      <dgm:spPr/>
      <dgm:t>
        <a:bodyPr/>
        <a:lstStyle/>
        <a:p>
          <a:endParaRPr lang="en-US"/>
        </a:p>
      </dgm:t>
    </dgm:pt>
    <dgm:pt modelId="{E4FC4FCF-8D22-49EC-97B1-D9D2B7D2EC67}" type="pres">
      <dgm:prSet presAssocID="{1E71BFF9-4C40-4803-A499-6603929356A7}" presName="dummy" presStyleCnt="0"/>
      <dgm:spPr/>
    </dgm:pt>
    <dgm:pt modelId="{89501F7F-22D0-427D-8E46-624EEC536AD8}" type="pres">
      <dgm:prSet presAssocID="{1E71BFF9-4C40-4803-A499-6603929356A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6D19-946B-469E-9F62-A0353658D86B}" type="pres">
      <dgm:prSet presAssocID="{80FAA51D-463F-42B7-8244-EF2C35E47028}" presName="sibTrans" presStyleLbl="node1" presStyleIdx="1" presStyleCnt="3"/>
      <dgm:spPr/>
      <dgm:t>
        <a:bodyPr/>
        <a:lstStyle/>
        <a:p>
          <a:endParaRPr lang="en-US"/>
        </a:p>
      </dgm:t>
    </dgm:pt>
    <dgm:pt modelId="{38EF5EF1-182E-41D7-AF9F-5CD4D3B03753}" type="pres">
      <dgm:prSet presAssocID="{627C6320-87AC-4D1F-B6EA-8FD4E7637428}" presName="dummy" presStyleCnt="0"/>
      <dgm:spPr/>
    </dgm:pt>
    <dgm:pt modelId="{77146810-F427-43D1-A986-E02EE59A03DC}" type="pres">
      <dgm:prSet presAssocID="{627C6320-87AC-4D1F-B6EA-8FD4E763742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D67A3-5C57-410D-B612-0374F5488A3C}" type="pres">
      <dgm:prSet presAssocID="{39BB9F68-375A-4FC3-934C-D4094882D2A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CBBCECE-E0DB-4E04-82FB-E2B91A4C619E}" srcId="{4322ACF9-315C-4DA3-B5C7-828BB1E35E72}" destId="{627C6320-87AC-4D1F-B6EA-8FD4E7637428}" srcOrd="2" destOrd="0" parTransId="{47A19120-D2CF-4A78-B907-89067C851B68}" sibTransId="{39BB9F68-375A-4FC3-934C-D4094882D2AD}"/>
    <dgm:cxn modelId="{B4B963F8-5BCB-4498-8B32-7FD6C86890D6}" srcId="{4322ACF9-315C-4DA3-B5C7-828BB1E35E72}" destId="{1E71BFF9-4C40-4803-A499-6603929356A7}" srcOrd="1" destOrd="0" parTransId="{B5926622-FA43-40F8-ADCD-C982ABA9EAF9}" sibTransId="{80FAA51D-463F-42B7-8244-EF2C35E47028}"/>
    <dgm:cxn modelId="{20C632CE-CC53-4604-9FCF-8A0BD6D69DB2}" type="presOf" srcId="{4322ACF9-315C-4DA3-B5C7-828BB1E35E72}" destId="{BFF2AD83-4408-49FF-9EBA-4A3863C6F13F}" srcOrd="0" destOrd="0" presId="urn:microsoft.com/office/officeart/2005/8/layout/cycle1"/>
    <dgm:cxn modelId="{08AB65A2-49B4-4DEE-9E00-D0705BB633F0}" type="presOf" srcId="{842AEAE1-FCDD-4EED-98B9-C35B490304B9}" destId="{A9573032-F5F2-40F6-96DC-9B72004EEB28}" srcOrd="0" destOrd="0" presId="urn:microsoft.com/office/officeart/2005/8/layout/cycle1"/>
    <dgm:cxn modelId="{A435CFEC-46DE-47AF-A40E-ED5494C8C0C3}" type="presOf" srcId="{39BB9F68-375A-4FC3-934C-D4094882D2AD}" destId="{32CD67A3-5C57-410D-B612-0374F5488A3C}" srcOrd="0" destOrd="0" presId="urn:microsoft.com/office/officeart/2005/8/layout/cycle1"/>
    <dgm:cxn modelId="{AE72BDD1-3809-446A-8CBC-F774CA8B5021}" srcId="{4322ACF9-315C-4DA3-B5C7-828BB1E35E72}" destId="{1CAD35A5-A42D-42F5-BB17-FA296F760F8F}" srcOrd="0" destOrd="0" parTransId="{D486C90D-D488-408C-945E-D32E3F6DDECC}" sibTransId="{842AEAE1-FCDD-4EED-98B9-C35B490304B9}"/>
    <dgm:cxn modelId="{BAF2C6CA-533B-4847-BC3C-86BAF14E98AE}" type="presOf" srcId="{80FAA51D-463F-42B7-8244-EF2C35E47028}" destId="{FA366D19-946B-469E-9F62-A0353658D86B}" srcOrd="0" destOrd="0" presId="urn:microsoft.com/office/officeart/2005/8/layout/cycle1"/>
    <dgm:cxn modelId="{F194FBE9-6EB4-4FF2-BC22-8B73D500BCD3}" type="presOf" srcId="{627C6320-87AC-4D1F-B6EA-8FD4E7637428}" destId="{77146810-F427-43D1-A986-E02EE59A03DC}" srcOrd="0" destOrd="0" presId="urn:microsoft.com/office/officeart/2005/8/layout/cycle1"/>
    <dgm:cxn modelId="{70415C6F-22F8-4764-81FD-8767C3CF844D}" type="presOf" srcId="{1E71BFF9-4C40-4803-A499-6603929356A7}" destId="{89501F7F-22D0-427D-8E46-624EEC536AD8}" srcOrd="0" destOrd="0" presId="urn:microsoft.com/office/officeart/2005/8/layout/cycle1"/>
    <dgm:cxn modelId="{C191A10D-1496-419F-A0EE-F489677D8054}" type="presOf" srcId="{1CAD35A5-A42D-42F5-BB17-FA296F760F8F}" destId="{1F99CA75-8CCD-47AD-BF24-C1A42E004931}" srcOrd="0" destOrd="0" presId="urn:microsoft.com/office/officeart/2005/8/layout/cycle1"/>
    <dgm:cxn modelId="{30E34F5D-DEF1-44AF-AE85-6748A2FEFCF4}" type="presParOf" srcId="{BFF2AD83-4408-49FF-9EBA-4A3863C6F13F}" destId="{08C47457-2EEA-4A63-8574-31E2B19B18E8}" srcOrd="0" destOrd="0" presId="urn:microsoft.com/office/officeart/2005/8/layout/cycle1"/>
    <dgm:cxn modelId="{31667778-171E-4B71-98CC-BB5C65D47117}" type="presParOf" srcId="{BFF2AD83-4408-49FF-9EBA-4A3863C6F13F}" destId="{1F99CA75-8CCD-47AD-BF24-C1A42E004931}" srcOrd="1" destOrd="0" presId="urn:microsoft.com/office/officeart/2005/8/layout/cycle1"/>
    <dgm:cxn modelId="{1D43EF96-23C0-4D5B-9280-7E213DBBA7EC}" type="presParOf" srcId="{BFF2AD83-4408-49FF-9EBA-4A3863C6F13F}" destId="{A9573032-F5F2-40F6-96DC-9B72004EEB28}" srcOrd="2" destOrd="0" presId="urn:microsoft.com/office/officeart/2005/8/layout/cycle1"/>
    <dgm:cxn modelId="{1C63836A-8EAD-4363-8265-2A6A7FD9514B}" type="presParOf" srcId="{BFF2AD83-4408-49FF-9EBA-4A3863C6F13F}" destId="{E4FC4FCF-8D22-49EC-97B1-D9D2B7D2EC67}" srcOrd="3" destOrd="0" presId="urn:microsoft.com/office/officeart/2005/8/layout/cycle1"/>
    <dgm:cxn modelId="{045FE9BE-1170-4B93-84BF-7D928D3239A5}" type="presParOf" srcId="{BFF2AD83-4408-49FF-9EBA-4A3863C6F13F}" destId="{89501F7F-22D0-427D-8E46-624EEC536AD8}" srcOrd="4" destOrd="0" presId="urn:microsoft.com/office/officeart/2005/8/layout/cycle1"/>
    <dgm:cxn modelId="{F6423D40-ECC1-462B-B1F4-42AE320D70B5}" type="presParOf" srcId="{BFF2AD83-4408-49FF-9EBA-4A3863C6F13F}" destId="{FA366D19-946B-469E-9F62-A0353658D86B}" srcOrd="5" destOrd="0" presId="urn:microsoft.com/office/officeart/2005/8/layout/cycle1"/>
    <dgm:cxn modelId="{BFD6E71E-2344-4993-AC21-7C226DB84DC4}" type="presParOf" srcId="{BFF2AD83-4408-49FF-9EBA-4A3863C6F13F}" destId="{38EF5EF1-182E-41D7-AF9F-5CD4D3B03753}" srcOrd="6" destOrd="0" presId="urn:microsoft.com/office/officeart/2005/8/layout/cycle1"/>
    <dgm:cxn modelId="{B27BE804-5235-4B8C-BE65-5DCF917574A5}" type="presParOf" srcId="{BFF2AD83-4408-49FF-9EBA-4A3863C6F13F}" destId="{77146810-F427-43D1-A986-E02EE59A03DC}" srcOrd="7" destOrd="0" presId="urn:microsoft.com/office/officeart/2005/8/layout/cycle1"/>
    <dgm:cxn modelId="{B480EEBB-CA10-4F31-A5E1-CD852EF86010}" type="presParOf" srcId="{BFF2AD83-4408-49FF-9EBA-4A3863C6F13F}" destId="{32CD67A3-5C57-410D-B612-0374F5488A3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CD454-B8ED-4970-80AD-12F9F488E62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339F71-0DC6-45CA-89D7-A169EBE6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1AA71-7780-4B47-B754-D09452DD6F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55F51-CC6E-4956-90A8-52C91DD558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623518-F90C-433E-A7C9-AC3828E1AB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0F6207-4C1F-4ABD-8480-6A30F03527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9F2CE-B4BA-4361-90F2-5F5EA691DB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E15D0-BE4E-4BFA-BDD3-3E5DB268FD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35584-EF66-4D5F-B219-B207908B62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D4064E-C02F-480D-8E33-509058A6E7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42967-EB11-46F4-AEB3-AB5A3D2BDF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8E058B-2F43-448B-BF78-AE5CFD06BB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EC3-680F-4EC0-955C-94D36F68B2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21F4A6-00AF-49EF-A6C0-887EE2A2DA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AAE3E-AD24-4245-BBFE-2F7F917C94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EC3-680F-4EC0-955C-94D36F68B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DB2CF-C334-40E7-B2EB-B31A51D77E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6762A7-245C-40C1-8355-7C1707BAF7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CD18C-F1F3-422B-A33A-4ABD878790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32E71-3E1F-4EF2-AE7F-32AFD99638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11EB-43F7-45C9-A6D3-020D3CA16D4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EA1C-8639-4A79-99F0-59B75C8F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0FB4-AFE2-4D90-A6EF-1124255932E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A4AA-F971-4A93-947A-C76FF2E2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DC07-0F3A-4515-925B-451390D03DB6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56FD-5849-4065-BC00-3288B7A0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5C23-4509-467E-920B-BD680314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6C5F-7315-4E9F-A658-0FAFEBD475F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9487-B655-4734-A670-964D41E1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FE10-9BC6-4EB8-8DC3-5C4FB91A11BE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180-8110-4F98-BBFD-486330B5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E399-9E76-4F6F-9908-5B59AC6EC6F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2CC2-EAA5-405D-A30A-2BBFBD7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2247-91B9-4D48-BCC3-80A34E409E71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91B3-FBF1-4A84-86ED-28433E15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8C89-A81C-4B5D-999E-683CFEE723B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AFDD-4A5D-49FD-88CB-3869D593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2EB5-032A-4C78-97F9-A8B28DF9ACA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73D-A2C7-4E39-ADA9-835C1BE1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6243-234B-445A-A761-9410EFBACF7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91B5-FB66-4347-8781-A8485953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86F0-8E2F-41D3-81FB-0B85F43797A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C15F-74E0-41CD-BFC4-AB74E08F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89AAB-0896-4053-9DE4-E6A74F329B9E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A8874-8C5C-430E-A077-AB75E82A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aks.k12.or.us/students.html" TargetMode="External"/><Relationship Id="rId5" Type="http://schemas.openxmlformats.org/officeDocument/2006/relationships/hyperlink" Target="http://www.ode.state.or.us/search/page/?id=496" TargetMode="Externa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3" cstate="print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5138" y="1752600"/>
            <a:ext cx="7612062" cy="423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Session 3. Wednesday, August 20, </a:t>
            </a:r>
            <a:r>
              <a:rPr lang="en-US" sz="2400" b="1" dirty="0" smtClean="0">
                <a:latin typeface="+mn-lt"/>
                <a:cs typeface="+mn-cs"/>
              </a:rPr>
              <a:t>2014  </a:t>
            </a:r>
            <a:r>
              <a:rPr lang="en-US" sz="2000" b="1" dirty="0" smtClean="0">
                <a:latin typeface="+mn-lt"/>
                <a:cs typeface="+mn-cs"/>
              </a:rPr>
              <a:t>8:00 </a:t>
            </a:r>
            <a:r>
              <a:rPr lang="en-US" sz="2000" b="1" dirty="0">
                <a:latin typeface="+mn-lt"/>
                <a:cs typeface="+mn-cs"/>
              </a:rPr>
              <a:t>– 4:00 </a:t>
            </a:r>
            <a:endParaRPr lang="en-US" sz="2000" dirty="0">
              <a:latin typeface="+mn-lt"/>
              <a:cs typeface="+mn-cs"/>
            </a:endParaRPr>
          </a:p>
          <a:p>
            <a:pPr marL="914400" indent="-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1. Four Language Skills and Classroom Assessment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	</a:t>
            </a:r>
            <a:r>
              <a:rPr lang="en-US" sz="2000" b="1" dirty="0">
                <a:latin typeface="+mn-lt"/>
                <a:cs typeface="+mn-cs"/>
              </a:rPr>
              <a:t>Break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2. Standardized Assessments 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	Lunch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3. Work Time/Planning for Presentations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4. Presentations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5. Evaluations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152400"/>
            <a:ext cx="7338646" cy="1396551"/>
            <a:chOff x="533400" y="279849"/>
            <a:chExt cx="7338646" cy="1396551"/>
          </a:xfrm>
        </p:grpSpPr>
        <p:grpSp>
          <p:nvGrpSpPr>
            <p:cNvPr id="14" name="Group 1"/>
            <p:cNvGrpSpPr/>
            <p:nvPr/>
          </p:nvGrpSpPr>
          <p:grpSpPr>
            <a:xfrm>
              <a:off x="533400" y="951341"/>
              <a:ext cx="7338646" cy="725059"/>
              <a:chOff x="1676400" y="1160951"/>
              <a:chExt cx="7338646" cy="725059"/>
            </a:xfrm>
          </p:grpSpPr>
          <p:sp>
            <p:nvSpPr>
              <p:cNvPr id="17" name="Rounded Rectangle 2"/>
              <p:cNvSpPr/>
              <p:nvPr/>
            </p:nvSpPr>
            <p:spPr>
              <a:xfrm>
                <a:off x="1676400" y="1524000"/>
                <a:ext cx="7338646" cy="34448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676400" y="1485900"/>
                <a:ext cx="73386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Culture, Collaboration, Commitment, Communication, &amp; Community 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676400" y="1166813"/>
                <a:ext cx="1676400" cy="433387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1676400" y="1160951"/>
                <a:ext cx="17526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Project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High-5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5" name="Picture 14" descr="WOU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0451" y="476191"/>
              <a:ext cx="3037348" cy="838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0200" y="279849"/>
              <a:ext cx="2444261" cy="996441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434425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962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activities that encourage students to practice…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00B050"/>
                </a:solidFill>
              </a:rPr>
              <a:t>Listening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</a:rPr>
              <a:t>Speaking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FF0066"/>
                </a:solidFill>
              </a:rPr>
              <a:t>Reading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FF3300"/>
                </a:solidFill>
              </a:rPr>
              <a:t>Writing</a:t>
            </a:r>
          </a:p>
        </p:txBody>
      </p:sp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Look at the lessons you have developed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geriatesol.org/_/rsrc/1254259693142/frameworks/fump-/form-meaning-use-framework/FMUimage.png?height=200&amp;width=198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438400" y="3124200"/>
            <a:ext cx="3454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6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48947"/>
            <a:ext cx="8229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Authentic Formative Assessment</a:t>
            </a:r>
          </a:p>
          <a:p>
            <a:endParaRPr lang="en-US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closely monitoring ELL’s language </a:t>
            </a:r>
            <a:r>
              <a:rPr lang="en-US" sz="2400" dirty="0" smtClean="0">
                <a:latin typeface="Calibri" pitchFamily="34" charset="0"/>
              </a:rPr>
              <a:t>development </a:t>
            </a:r>
            <a:endParaRPr lang="en-US" sz="2400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   by observing their ability to listen, speak, read, and write </a:t>
            </a:r>
          </a:p>
          <a:p>
            <a:pPr marL="344488"/>
            <a:r>
              <a:rPr lang="en-US" sz="2400" dirty="0">
                <a:latin typeface="Calibri" pitchFamily="34" charset="0"/>
              </a:rPr>
              <a:t>        in order to be a part of the class and do their school work.</a:t>
            </a:r>
          </a:p>
          <a:p>
            <a:pPr marL="344488"/>
            <a:endParaRPr lang="en-US" sz="2400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Authentic</a:t>
            </a:r>
          </a:p>
          <a:p>
            <a:pPr marL="344488"/>
            <a:r>
              <a:rPr lang="en-US" sz="2400" dirty="0">
                <a:latin typeface="Calibri" pitchFamily="34" charset="0"/>
              </a:rPr>
              <a:t>assessment tasks are real, communicative uses of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Some Ways </a:t>
            </a:r>
            <a:r>
              <a:rPr lang="en-US" sz="3200" dirty="0"/>
              <a:t>to Assess ELLs in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Oral </a:t>
            </a:r>
            <a:r>
              <a:rPr lang="en-US" sz="3200" dirty="0"/>
              <a:t>Language, </a:t>
            </a:r>
            <a:r>
              <a:rPr lang="en-US" sz="3200" dirty="0" smtClean="0"/>
              <a:t>Reading, </a:t>
            </a:r>
            <a:r>
              <a:rPr lang="en-US" sz="3200" dirty="0"/>
              <a:t>and Writing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962400" cy="4953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Oral </a:t>
            </a:r>
            <a:r>
              <a:rPr lang="en-US" sz="2400" b="1" u="sng" dirty="0" smtClean="0"/>
              <a:t>Language (List &amp; Speak)</a:t>
            </a:r>
            <a:endParaRPr lang="en-US" sz="2400" b="1" u="sng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informal conferencing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observation during cooperative activities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interview—Q </a:t>
            </a:r>
            <a:r>
              <a:rPr lang="en-US" sz="2400" dirty="0"/>
              <a:t>&amp; </a:t>
            </a:r>
            <a:r>
              <a:rPr lang="en-US" sz="2400" dirty="0" smtClean="0"/>
              <a:t>A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picture-cued </a:t>
            </a:r>
            <a:r>
              <a:rPr lang="en-US" sz="2400" dirty="0" smtClean="0"/>
              <a:t>descriptions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story-telling/relating </a:t>
            </a:r>
            <a:r>
              <a:rPr lang="en-US" sz="2400" dirty="0"/>
              <a:t>events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impromptu role plays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debates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various oral presentations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video </a:t>
            </a:r>
            <a:r>
              <a:rPr lang="en-US" sz="2400" dirty="0"/>
              <a:t>production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C00000"/>
                </a:solidFill>
              </a:rPr>
              <a:t>What else?</a:t>
            </a:r>
            <a:endParaRPr lang="en-US" sz="2400" i="1" dirty="0">
              <a:solidFill>
                <a:srgbClr val="C0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724400" cy="49530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Reading and Writing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graphic </a:t>
            </a:r>
            <a:r>
              <a:rPr lang="en-US" sz="1800" dirty="0"/>
              <a:t>organizers to classify words or phrases 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sequencing pictures, sentences, or paragraphs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drawing based on written text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matching words with pictures, words, phrases, sentences; matching sentences with paragraphs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underlining or highlighting main ideas or supporting details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cloze </a:t>
            </a:r>
            <a:r>
              <a:rPr lang="en-US" sz="1800" dirty="0" smtClean="0"/>
              <a:t>exercises, miscue analysis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discussion groups, comprehension ?s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essays </a:t>
            </a:r>
            <a:r>
              <a:rPr lang="en-US" sz="1800" dirty="0"/>
              <a:t>(expository, persuasive)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narratives </a:t>
            </a:r>
            <a:r>
              <a:rPr lang="en-US" sz="1800" dirty="0"/>
              <a:t>(real or fictional)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summaries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notes, journals, </a:t>
            </a:r>
            <a:r>
              <a:rPr lang="en-US" sz="1800" dirty="0"/>
              <a:t>and logs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portfolio of writing </a:t>
            </a:r>
            <a:r>
              <a:rPr lang="en-US" sz="1800" dirty="0" smtClean="0"/>
              <a:t>samples</a:t>
            </a:r>
            <a:endParaRPr lang="en-US" sz="1800" dirty="0"/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smtClean="0">
                <a:solidFill>
                  <a:srgbClr val="C00000"/>
                </a:solidFill>
              </a:rPr>
              <a:t>What else?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685800"/>
          </a:xfrm>
        </p:spPr>
        <p:txBody>
          <a:bodyPr/>
          <a:lstStyle/>
          <a:p>
            <a:pPr algn="l"/>
            <a:r>
              <a:rPr lang="en-US" sz="3200" dirty="0" smtClean="0"/>
              <a:t>Look at the lessons you have developed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ways you can assess your ELLs in these areas:</a:t>
            </a:r>
          </a:p>
          <a:p>
            <a:pPr lvl="1" fontAlgn="auto">
              <a:spcAft>
                <a:spcPts val="18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Oral Language (</a:t>
            </a:r>
            <a:r>
              <a:rPr lang="en-US" b="1" dirty="0" smtClean="0">
                <a:solidFill>
                  <a:srgbClr val="00B050"/>
                </a:solidFill>
              </a:rPr>
              <a:t>Listening</a:t>
            </a:r>
            <a:r>
              <a:rPr lang="en-US" dirty="0" smtClean="0"/>
              <a:t> and </a:t>
            </a:r>
            <a:r>
              <a:rPr lang="en-US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</a:rPr>
              <a:t>Speaking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180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66"/>
                </a:solidFill>
              </a:rPr>
              <a:t>Reading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3300"/>
                </a:solidFill>
              </a:rPr>
              <a:t>Writing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101025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200" dirty="0">
                <a:latin typeface="+mj-lt"/>
                <a:cs typeface="+mn-cs"/>
              </a:rPr>
              <a:t>Speaking and Writing </a:t>
            </a:r>
            <a:r>
              <a:rPr lang="en-US" sz="3200" dirty="0" smtClean="0">
                <a:latin typeface="+mj-lt"/>
                <a:cs typeface="+mn-cs"/>
              </a:rPr>
              <a:t>Rubric</a:t>
            </a:r>
            <a:endParaRPr lang="en-US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7"/>
            <a:ext cx="7924800" cy="792163"/>
          </a:xfrm>
        </p:spPr>
        <p:txBody>
          <a:bodyPr/>
          <a:lstStyle/>
          <a:p>
            <a:pPr algn="l"/>
            <a:r>
              <a:rPr lang="en-US" sz="3200" dirty="0" smtClean="0"/>
              <a:t>Effective Practices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smtClean="0"/>
              <a:t>Use daily teaching events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Match assessments to instructional practices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Use a variety of tools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Use assessment to plan instruction</a:t>
            </a:r>
          </a:p>
          <a:p>
            <a:r>
              <a:rPr lang="en-US" sz="2800" smtClean="0"/>
              <a:t>Make assessments recursive</a:t>
            </a:r>
          </a:p>
          <a:p>
            <a:endParaRPr lang="en-US" sz="2800" smtClean="0"/>
          </a:p>
          <a:p>
            <a:endParaRPr lang="en-US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5257800" y="3810000"/>
          <a:ext cx="2667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 cstate="print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0"/>
            <a:ext cx="78486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dirty="0">
                <a:latin typeface="+mj-lt"/>
                <a:cs typeface="+mn-cs"/>
              </a:rPr>
              <a:t>ELPA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u="sng" dirty="0">
                <a:latin typeface="+mj-lt"/>
                <a:cs typeface="+mn-cs"/>
              </a:rPr>
              <a:t>E</a:t>
            </a:r>
            <a:r>
              <a:rPr lang="en-US" sz="3600" dirty="0">
                <a:latin typeface="+mj-lt"/>
                <a:cs typeface="+mn-cs"/>
              </a:rPr>
              <a:t>nglish </a:t>
            </a:r>
            <a:r>
              <a:rPr lang="en-US" sz="3600" u="sng" dirty="0">
                <a:latin typeface="+mj-lt"/>
                <a:cs typeface="+mn-cs"/>
              </a:rPr>
              <a:t>L</a:t>
            </a:r>
            <a:r>
              <a:rPr lang="en-US" sz="3600" dirty="0">
                <a:latin typeface="+mj-lt"/>
                <a:cs typeface="+mn-cs"/>
              </a:rPr>
              <a:t>anguage </a:t>
            </a:r>
            <a:r>
              <a:rPr lang="en-US" sz="3600" u="sng" dirty="0">
                <a:latin typeface="+mj-lt"/>
                <a:cs typeface="+mn-cs"/>
              </a:rPr>
              <a:t>P</a:t>
            </a:r>
            <a:r>
              <a:rPr lang="en-US" sz="3600" dirty="0">
                <a:latin typeface="+mj-lt"/>
                <a:cs typeface="+mn-cs"/>
              </a:rPr>
              <a:t>roficiency </a:t>
            </a:r>
            <a:r>
              <a:rPr lang="en-US" sz="3600" u="sng" dirty="0">
                <a:latin typeface="+mj-lt"/>
                <a:cs typeface="+mn-cs"/>
              </a:rPr>
              <a:t>A</a:t>
            </a:r>
            <a:r>
              <a:rPr lang="en-US" sz="3600" dirty="0">
                <a:latin typeface="+mj-lt"/>
                <a:cs typeface="+mn-cs"/>
              </a:rPr>
              <a:t>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The following links are available on our website (Session 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12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  <a:r>
              <a:rPr lang="en-US" sz="2400" b="1" dirty="0">
                <a:latin typeface="+mj-lt"/>
                <a:cs typeface="+mn-cs"/>
              </a:rPr>
              <a:t>Test specifications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  <a:r>
              <a:rPr lang="en-US" sz="2400" dirty="0">
                <a:latin typeface="+mj-lt"/>
                <a:cs typeface="+mn-cs"/>
                <a:hlinkClick r:id="rId5"/>
              </a:rPr>
              <a:t>http://www.ode.state.or.us/search/page/?id=496</a:t>
            </a:r>
            <a:r>
              <a:rPr lang="en-US" sz="2400" dirty="0">
                <a:latin typeface="+mj-lt"/>
                <a:cs typeface="+mn-cs"/>
              </a:rPr>
              <a:t> (not yet operable)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12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  <a:r>
              <a:rPr lang="en-US" sz="2400" b="1" dirty="0">
                <a:latin typeface="+mj-lt"/>
                <a:cs typeface="+mn-cs"/>
              </a:rPr>
              <a:t>Practice test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	</a:t>
            </a:r>
            <a:r>
              <a:rPr lang="en-US" sz="2400" dirty="0">
                <a:latin typeface="+mj-lt"/>
                <a:cs typeface="+mn-cs"/>
                <a:hlinkClick r:id="rId6"/>
              </a:rPr>
              <a:t>http://www.oaks.k12.or.us/students.html</a:t>
            </a:r>
            <a:r>
              <a:rPr lang="en-US" sz="2400" dirty="0">
                <a:latin typeface="+mj-lt"/>
                <a:cs typeface="+mn-cs"/>
              </a:rPr>
              <a:t> (not yet operable)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12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b="1" dirty="0">
                <a:latin typeface="+mj-lt"/>
                <a:cs typeface="+mn-cs"/>
              </a:rPr>
              <a:t>What </a:t>
            </a:r>
            <a:r>
              <a:rPr lang="en-US" sz="2400" b="1" dirty="0" err="1">
                <a:latin typeface="+mj-lt"/>
                <a:cs typeface="+mn-cs"/>
              </a:rPr>
              <a:t>CSD</a:t>
            </a:r>
            <a:r>
              <a:rPr lang="en-US" sz="2400" b="1" dirty="0">
                <a:latin typeface="+mj-lt"/>
                <a:cs typeface="+mn-cs"/>
              </a:rPr>
              <a:t> will track: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ELPA annually, ADEPT in Jan. &amp; May, Universal Screeners 3x year for LA &amp; Math, grades at each grading period, GPA and SB performance comparison between ELL &amp; non-ELLs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0"/>
            <a:ext cx="7848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dirty="0">
                <a:latin typeface="+mj-lt"/>
                <a:cs typeface="+mn-cs"/>
              </a:rPr>
              <a:t>ADEPT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u="sng" dirty="0">
                <a:latin typeface="+mj-lt"/>
                <a:cs typeface="+mn-cs"/>
              </a:rPr>
              <a:t>A</a:t>
            </a:r>
            <a:r>
              <a:rPr lang="en-US" sz="3600" dirty="0">
                <a:latin typeface="+mj-lt"/>
                <a:cs typeface="+mn-cs"/>
              </a:rPr>
              <a:t> </a:t>
            </a:r>
            <a:r>
              <a:rPr lang="en-US" sz="3600" u="sng" dirty="0">
                <a:latin typeface="+mj-lt"/>
                <a:cs typeface="+mn-cs"/>
              </a:rPr>
              <a:t>D</a:t>
            </a:r>
            <a:r>
              <a:rPr lang="en-US" sz="3600" dirty="0">
                <a:latin typeface="+mj-lt"/>
                <a:cs typeface="+mn-cs"/>
              </a:rPr>
              <a:t>evelopmental </a:t>
            </a:r>
            <a:r>
              <a:rPr lang="en-US" sz="3600" u="sng" dirty="0">
                <a:latin typeface="+mj-lt"/>
                <a:cs typeface="+mn-cs"/>
              </a:rPr>
              <a:t>E</a:t>
            </a:r>
            <a:r>
              <a:rPr lang="en-US" sz="3600" dirty="0">
                <a:latin typeface="+mj-lt"/>
                <a:cs typeface="+mn-cs"/>
              </a:rPr>
              <a:t>nglish </a:t>
            </a:r>
            <a:r>
              <a:rPr lang="en-US" sz="3600" u="sng" dirty="0">
                <a:latin typeface="+mj-lt"/>
                <a:cs typeface="+mn-cs"/>
              </a:rPr>
              <a:t>P</a:t>
            </a:r>
            <a:r>
              <a:rPr lang="en-US" sz="3600" dirty="0">
                <a:latin typeface="+mj-lt"/>
                <a:cs typeface="+mn-cs"/>
              </a:rPr>
              <a:t>roficiency </a:t>
            </a:r>
            <a:r>
              <a:rPr lang="en-US" sz="3600" u="sng" dirty="0">
                <a:latin typeface="+mj-lt"/>
                <a:cs typeface="+mn-cs"/>
              </a:rPr>
              <a:t>T</a:t>
            </a:r>
            <a:r>
              <a:rPr lang="en-US" sz="3600" dirty="0">
                <a:latin typeface="+mj-lt"/>
                <a:cs typeface="+mn-cs"/>
              </a:rPr>
              <a:t>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Demonstration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0"/>
            <a:ext cx="7848600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dirty="0">
                <a:latin typeface="+mj-lt"/>
                <a:cs typeface="+mn-cs"/>
              </a:rPr>
              <a:t>Teacher Responsibilities</a:t>
            </a:r>
            <a:endParaRPr lang="en-US" sz="2400" dirty="0">
              <a:latin typeface="+mj-lt"/>
              <a:cs typeface="+mn-cs"/>
            </a:endParaRPr>
          </a:p>
          <a:p>
            <a:pPr marL="4572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 ELD on Report Cards</a:t>
            </a:r>
          </a:p>
          <a:p>
            <a:pPr marL="4572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 OAR—demonstration/monitoring of student progress</a:t>
            </a:r>
          </a:p>
          <a:p>
            <a:pPr marL="688975" indent="-231775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+mn-cs"/>
              </a:rPr>
              <a:t>Differentiation of instruction that addresses English language development that is of sufficient duration and regularity to have an impact on students’ education and acquisition of English.</a:t>
            </a:r>
          </a:p>
          <a:p>
            <a:pPr marL="688975" indent="-231775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+mn-cs"/>
              </a:rPr>
              <a:t>District expecations—30 minutes per day on a daily basis (20 min for Kindergarten)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600" dirty="0">
                <a:latin typeface="+mj-lt"/>
                <a:cs typeface="+mn-cs"/>
              </a:rPr>
              <a:t>ELD Support Personnel </a:t>
            </a:r>
          </a:p>
          <a:p>
            <a:pPr marL="509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2800" dirty="0">
                <a:latin typeface="+mj-lt"/>
                <a:cs typeface="+mn-cs"/>
              </a:rPr>
              <a:t> Laura Zinck K-12</a:t>
            </a:r>
          </a:p>
          <a:p>
            <a:pPr marL="509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2800" dirty="0">
                <a:latin typeface="+mj-lt"/>
                <a:cs typeface="+mn-cs"/>
              </a:rPr>
              <a:t> Kira Daczewitz 6-12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cs typeface="+mn-cs"/>
              </a:rPr>
              <a:t>Resources</a:t>
            </a:r>
          </a:p>
          <a:p>
            <a:pPr marL="4651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+mn-cs"/>
              </a:rPr>
              <a:t>Building ELD folders on Shared Drive “L”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74646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Reflection and Discussion:</a:t>
            </a:r>
          </a:p>
          <a:p>
            <a:r>
              <a:rPr lang="en-US" sz="3200" dirty="0" smtClean="0">
                <a:latin typeface="Calibri" pitchFamily="34" charset="0"/>
              </a:rPr>
              <a:t>	Assessment of Language Learners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2" name="Picture 11" descr="8589130423268-lake-reflection-wallpaper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001000" cy="5619750"/>
          </a:xfrm>
          <a:prstGeom prst="roundRect">
            <a:avLst>
              <a:gd name="adj" fmla="val 69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14" name="Picture 13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05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 cstate="print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229600" cy="563562"/>
          </a:xfrm>
        </p:spPr>
        <p:txBody>
          <a:bodyPr/>
          <a:lstStyle/>
          <a:p>
            <a:pPr algn="l"/>
            <a:r>
              <a:rPr lang="en-US" sz="3200" dirty="0" smtClean="0"/>
              <a:t>Presentation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7543800" cy="32766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Elementary</a:t>
            </a:r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Karla and </a:t>
            </a:r>
            <a:r>
              <a:rPr lang="en-US" sz="2400" dirty="0" err="1" smtClean="0"/>
              <a:t>Renae</a:t>
            </a:r>
            <a:r>
              <a:rPr lang="en-US" sz="2400" dirty="0" smtClean="0"/>
              <a:t>:  Kindergarten</a:t>
            </a:r>
            <a:endParaRPr lang="en-US" sz="2400" dirty="0"/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Hope and Jessie: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</a:t>
            </a:r>
            <a:endParaRPr lang="en-US" sz="2400" dirty="0"/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Brittney: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</a:t>
            </a:r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Jason: 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</a:t>
            </a:r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Brian: 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  <a:endParaRPr lang="en-US" sz="2400" dirty="0"/>
          </a:p>
          <a:p>
            <a:pPr marL="56832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Ann:  Literacy</a:t>
            </a:r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14800"/>
            <a:ext cx="7543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latin typeface="+mn-lt"/>
                <a:cs typeface="+mn-cs"/>
              </a:rPr>
              <a:t>Secondary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83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Adrienne, Alisha, and Kelsey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7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6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83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Kari and </a:t>
            </a:r>
            <a:r>
              <a:rPr lang="en-US" sz="2400" dirty="0" err="1" smtClean="0">
                <a:latin typeface="+mn-lt"/>
                <a:cs typeface="+mn-cs"/>
              </a:rPr>
              <a:t>TJ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8</a:t>
            </a:r>
            <a:r>
              <a:rPr lang="en-US" sz="2400" baseline="30000" dirty="0" err="1" smtClean="0">
                <a:latin typeface="+mn-lt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grade</a:t>
            </a:r>
          </a:p>
          <a:p>
            <a:pPr marL="5683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Roseanne, </a:t>
            </a:r>
            <a:r>
              <a:rPr lang="en-US" sz="2400" dirty="0" err="1" smtClean="0">
                <a:latin typeface="+mn-lt"/>
                <a:cs typeface="+mn-cs"/>
              </a:rPr>
              <a:t>Lauri</a:t>
            </a:r>
            <a:r>
              <a:rPr lang="en-US" sz="2400" dirty="0" smtClean="0">
                <a:latin typeface="+mn-lt"/>
                <a:cs typeface="+mn-cs"/>
              </a:rPr>
              <a:t>, Li, and Ben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High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School</a:t>
            </a:r>
          </a:p>
          <a:p>
            <a:pPr marL="5683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err="1" smtClean="0">
                <a:latin typeface="+mn-lt"/>
                <a:cs typeface="+mn-cs"/>
              </a:rPr>
              <a:t>Kira</a:t>
            </a:r>
            <a:r>
              <a:rPr lang="en-US" sz="2400" baseline="0" dirty="0" smtClean="0">
                <a:latin typeface="+mn-lt"/>
                <a:cs typeface="+mn-cs"/>
              </a:rPr>
              <a:t>: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ELD</a:t>
            </a:r>
            <a:r>
              <a:rPr lang="en-US" sz="2400" smtClean="0">
                <a:latin typeface="+mn-lt"/>
                <a:cs typeface="+mn-cs"/>
              </a:rPr>
              <a:t> specialist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 cstate="print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101025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200" dirty="0">
                <a:latin typeface="+mj-lt"/>
                <a:cs typeface="+mn-cs"/>
              </a:rPr>
              <a:t>Course/Workshop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velblog.portfoliocollection.com/FeaturedImage/tollgat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CCCC"/>
              </a:clrFrom>
              <a:clrTo>
                <a:srgbClr val="00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1663208"/>
            <a:ext cx="4419601" cy="36707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1600200"/>
            <a:ext cx="2133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Exit Ticket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3352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tabLst>
                <a:tab pos="233363" algn="l"/>
              </a:tabLst>
            </a:pPr>
            <a:r>
              <a:rPr lang="en-US" sz="2400" b="1" dirty="0" smtClean="0"/>
              <a:t>Before you leave, please answer the following question: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799" y="4743271"/>
            <a:ext cx="5562601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are specific ways we can support throughout the year you as you continue to work on your contextualized ELD model?</a:t>
            </a:r>
            <a:endParaRPr lang="en-US" sz="2400" dirty="0" smtClean="0"/>
          </a:p>
        </p:txBody>
      </p:sp>
      <p:grpSp>
        <p:nvGrpSpPr>
          <p:cNvPr id="2" name="Group 13"/>
          <p:cNvGrpSpPr/>
          <p:nvPr/>
        </p:nvGrpSpPr>
        <p:grpSpPr>
          <a:xfrm>
            <a:off x="457200" y="152400"/>
            <a:ext cx="7338646" cy="1396551"/>
            <a:chOff x="533400" y="279849"/>
            <a:chExt cx="7338646" cy="1396551"/>
          </a:xfrm>
        </p:grpSpPr>
        <p:grpSp>
          <p:nvGrpSpPr>
            <p:cNvPr id="4" name="Group 11"/>
            <p:cNvGrpSpPr/>
            <p:nvPr/>
          </p:nvGrpSpPr>
          <p:grpSpPr>
            <a:xfrm>
              <a:off x="533400" y="951341"/>
              <a:ext cx="7338646" cy="725059"/>
              <a:chOff x="1676400" y="1160951"/>
              <a:chExt cx="7338646" cy="7250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676400" y="1524000"/>
                <a:ext cx="7338646" cy="34448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TextBox 3"/>
              <p:cNvSpPr txBox="1">
                <a:spLocks noChangeArrowheads="1"/>
              </p:cNvSpPr>
              <p:nvPr/>
            </p:nvSpPr>
            <p:spPr bwMode="auto">
              <a:xfrm>
                <a:off x="1676400" y="1485900"/>
                <a:ext cx="73386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Culture, Collaboration, Commitment, Communication, &amp; Community 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76400" y="1166813"/>
                <a:ext cx="1676400" cy="433387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1676400" y="1160951"/>
                <a:ext cx="17526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Project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High-5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15" descr="WOU 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0451" y="476191"/>
              <a:ext cx="3037348" cy="838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0200" y="279849"/>
              <a:ext cx="2444261" cy="996441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34425"/>
            <a:ext cx="381000" cy="381000"/>
          </a:xfrm>
          <a:prstGeom prst="rect">
            <a:avLst/>
          </a:prstGeom>
        </p:spPr>
      </p:pic>
      <p:pic>
        <p:nvPicPr>
          <p:cNvPr id="24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6" cstate="print"/>
          <a:srcRect l="44325"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rob_hal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b="9800"/>
          <a:stretch>
            <a:fillRect/>
          </a:stretch>
        </p:blipFill>
        <p:spPr>
          <a:xfrm rot="21420000">
            <a:off x="2544829" y="2687178"/>
            <a:ext cx="852893" cy="1177510"/>
          </a:xfrm>
          <a:prstGeom prst="rect">
            <a:avLst/>
          </a:prstGeom>
        </p:spPr>
      </p:pic>
      <p:pic>
        <p:nvPicPr>
          <p:cNvPr id="25" name="Picture 24" descr="Ann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76400" y="2759507"/>
            <a:ext cx="609600" cy="898093"/>
          </a:xfrm>
          <a:prstGeom prst="rect">
            <a:avLst/>
          </a:prstGeom>
        </p:spPr>
      </p:pic>
      <p:pic>
        <p:nvPicPr>
          <p:cNvPr id="26" name="Picture 25" descr="maria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</a:blip>
          <a:stretch>
            <a:fillRect/>
          </a:stretch>
        </p:blipFill>
        <p:spPr>
          <a:xfrm rot="-180000">
            <a:off x="440839" y="2722731"/>
            <a:ext cx="753046" cy="9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037"/>
            <a:ext cx="7848600" cy="7159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An important principle to remember…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20000" cy="3276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/>
              <a:t>ELD instruction should provide extensive </a:t>
            </a:r>
            <a:r>
              <a:rPr lang="en-US" b="1" smtClean="0">
                <a:solidFill>
                  <a:srgbClr val="C00000"/>
                </a:solidFill>
              </a:rPr>
              <a:t>input</a:t>
            </a:r>
            <a:r>
              <a:rPr lang="en-US" b="1" smtClean="0"/>
              <a:t>, and it should also give students opportunities for </a:t>
            </a:r>
            <a:r>
              <a:rPr lang="en-US" b="1" smtClean="0">
                <a:solidFill>
                  <a:srgbClr val="C00000"/>
                </a:solidFill>
              </a:rPr>
              <a:t>output</a:t>
            </a:r>
            <a:r>
              <a:rPr lang="en-US" b="1" smtClean="0"/>
              <a:t> and </a:t>
            </a:r>
            <a:r>
              <a:rPr lang="en-US" b="1" smtClean="0">
                <a:solidFill>
                  <a:srgbClr val="C00000"/>
                </a:solidFill>
              </a:rPr>
              <a:t>interaction</a:t>
            </a:r>
            <a:r>
              <a:rPr lang="en-US" smtClean="0"/>
              <a:t>.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037"/>
            <a:ext cx="8229600" cy="6397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err="1" smtClean="0"/>
              <a:t>Oracy</a:t>
            </a:r>
            <a:r>
              <a:rPr lang="en-US" sz="3200" dirty="0" smtClean="0"/>
              <a:t> and Literacy</a:t>
            </a:r>
          </a:p>
        </p:txBody>
      </p:sp>
      <p:graphicFrame>
        <p:nvGraphicFramePr>
          <p:cNvPr id="21229" name="Group 2797"/>
          <p:cNvGraphicFramePr>
            <a:graphicFrameLocks noGrp="1"/>
          </p:cNvGraphicFramePr>
          <p:nvPr/>
        </p:nvGraphicFramePr>
        <p:xfrm>
          <a:off x="838200" y="1066800"/>
          <a:ext cx="6858000" cy="5186362"/>
        </p:xfrm>
        <a:graphic>
          <a:graphicData uri="http://schemas.openxmlformats.org/drawingml/2006/table">
            <a:tbl>
              <a:tblPr/>
              <a:tblGrid>
                <a:gridCol w="669925"/>
                <a:gridCol w="2836863"/>
                <a:gridCol w="2611437"/>
                <a:gridCol w="739775"/>
              </a:tblGrid>
              <a:tr h="6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ORACY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747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LITERACY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pSp>
        <p:nvGrpSpPr>
          <p:cNvPr id="19517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P standards alt org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00829" y="838200"/>
            <a:ext cx="6462095" cy="5606475"/>
          </a:xfrm>
          <a:prstGeom prst="rect">
            <a:avLst/>
          </a:prstGeom>
        </p:spPr>
      </p:pic>
      <p:grpSp>
        <p:nvGrpSpPr>
          <p:cNvPr id="5" name="Group 9"/>
          <p:cNvGrpSpPr/>
          <p:nvPr/>
        </p:nvGrpSpPr>
        <p:grpSpPr>
          <a:xfrm>
            <a:off x="381000" y="838200"/>
            <a:ext cx="1371600" cy="5047536"/>
            <a:chOff x="381000" y="838200"/>
            <a:chExt cx="1371600" cy="5047536"/>
          </a:xfrm>
        </p:grpSpPr>
        <p:sp>
          <p:nvSpPr>
            <p:cNvPr id="4" name="Rectangle 3"/>
            <p:cNvSpPr/>
            <p:nvPr/>
          </p:nvSpPr>
          <p:spPr>
            <a:xfrm>
              <a:off x="381000" y="889090"/>
              <a:ext cx="1371600" cy="256032"/>
            </a:xfrm>
            <a:prstGeom prst="rect">
              <a:avLst/>
            </a:prstGeom>
            <a:solidFill>
              <a:srgbClr val="F6882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826" y="838200"/>
              <a:ext cx="1325774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Modalities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Receptive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Productive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Interactive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76200"/>
            <a:ext cx="7464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ELP Standards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8" name="Picture 7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05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2556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848600" cy="4751832"/>
        </p:xfrm>
        <a:graphic>
          <a:graphicData uri="http://schemas.openxmlformats.org/drawingml/2006/table">
            <a:tbl>
              <a:tblPr/>
              <a:tblGrid>
                <a:gridCol w="2252839"/>
                <a:gridCol w="2398183"/>
                <a:gridCol w="3197578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to Repeat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to Understand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for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 &amp; answer comprehension questions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 and take notes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shows/videos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Communicative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Information-gap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Cooperative problem-solving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" name="TextBox 7"/>
          <p:cNvSpPr txBox="1">
            <a:spLocks noChangeArrowheads="1"/>
          </p:cNvSpPr>
          <p:nvPr/>
        </p:nvSpPr>
        <p:spPr bwMode="auto">
          <a:xfrm>
            <a:off x="76200" y="1010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5629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848601" cy="3681984"/>
        </p:xfrm>
        <a:graphic>
          <a:graphicData uri="http://schemas.openxmlformats.org/drawingml/2006/table">
            <a:tbl>
              <a:tblPr/>
              <a:tblGrid>
                <a:gridCol w="2398184"/>
                <a:gridCol w="2688872"/>
                <a:gridCol w="276154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Guided Practice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Communicative 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Conversation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Mini-conversations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Role plays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Strip stories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Guessing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Brainstorming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Surveys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Discussion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Panel discussions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Storytelling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2" name="TextBox 7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7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5629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990600"/>
          <a:ext cx="8229600" cy="54559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Pre-reading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During-reading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Post-reading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Build background knowledge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Relate to students’ lives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Pre-teach vocabulary and concepts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Examine text organization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Modify the text to make it accessible for ELLs (e.g., highlighting, drawing diagrams, adding notes in native language, making an audiotape)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Using Headings and Subheadings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Vocabulary Strategies/Clustering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Jigsaw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Learning Logs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Graphic Organizers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Illustrating Stories and Poems/Story</a:t>
                      </a:r>
                      <a:r>
                        <a:rPr lang="en-US" sz="2000" baseline="0" dirty="0" smtClean="0"/>
                        <a:t> Mapping</a:t>
                      </a:r>
                      <a:endParaRPr lang="en-US" sz="20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Journals/learning logs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Photo essays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Written and oral collaborative research projects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Developing Scripts for Readers’ Theater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Adapting Stories into Plays and Film Scripts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0" name="TextBox 4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7772400" cy="6019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6553200"/>
              </a:tblGrid>
              <a:tr h="39096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MOST SUPPORT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739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The teacher demonstrates</a:t>
                      </a:r>
                      <a:r>
                        <a:rPr lang="en-US" sz="2000" baseline="0" dirty="0" smtClean="0"/>
                        <a:t> the writing of a text, discussing his/her thinking as he/she writes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817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The teacher records a text that the children dictate; supports student generation of ideas by asking questions and reflecting on text content, development, organization, conventions, etc.</a:t>
                      </a:r>
                      <a:endParaRPr lang="en-US" sz="2000" dirty="0"/>
                    </a:p>
                  </a:txBody>
                  <a:tcPr anchor="ctr"/>
                </a:tc>
              </a:tr>
              <a:tr h="10604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Choral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Teacher and children write a text together;</a:t>
                      </a:r>
                      <a:r>
                        <a:rPr lang="en-US" sz="2000" baseline="0" dirty="0" smtClean="0"/>
                        <a:t> teacher and individual students take turns generating and recording new ideas</a:t>
                      </a:r>
                      <a:endParaRPr lang="en-US" sz="2000" dirty="0"/>
                    </a:p>
                  </a:txBody>
                  <a:tcPr anchor="ctr"/>
                </a:tc>
              </a:tr>
              <a:tr h="739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Individual children write a text, with the teacher providing support as necessary</a:t>
                      </a:r>
                      <a:endParaRPr lang="en-US" sz="2000" dirty="0"/>
                    </a:p>
                  </a:txBody>
                  <a:tcPr anchor="ctr"/>
                </a:tc>
              </a:tr>
              <a:tr h="674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Paired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Two children write a text together</a:t>
                      </a:r>
                      <a:endParaRPr lang="en-US" sz="2000" dirty="0"/>
                    </a:p>
                  </a:txBody>
                  <a:tcPr anchor="ctr"/>
                </a:tc>
              </a:tr>
              <a:tr h="6426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Independent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Each child writes a text independently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LEAST SUPPORT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829</Words>
  <Application>Microsoft Office PowerPoint</Application>
  <PresentationFormat>On-screen Show (4:3)</PresentationFormat>
  <Paragraphs>253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An important principle to remember…</vt:lpstr>
      <vt:lpstr>Oracy and Literacy</vt:lpstr>
      <vt:lpstr>Slide 5</vt:lpstr>
      <vt:lpstr>Slide 6</vt:lpstr>
      <vt:lpstr>Slide 7</vt:lpstr>
      <vt:lpstr>Slide 8</vt:lpstr>
      <vt:lpstr>Slide 9</vt:lpstr>
      <vt:lpstr>Slide 10</vt:lpstr>
      <vt:lpstr>Slide 11</vt:lpstr>
      <vt:lpstr>Some Ways to Assess ELLs in  Oral Language, Reading, and Writing</vt:lpstr>
      <vt:lpstr>Look at the lessons you have developed so far…</vt:lpstr>
      <vt:lpstr>Slide 14</vt:lpstr>
      <vt:lpstr>Effective Practices</vt:lpstr>
      <vt:lpstr>Slide 16</vt:lpstr>
      <vt:lpstr>Slide 17</vt:lpstr>
      <vt:lpstr>Slide 18</vt:lpstr>
      <vt:lpstr>Slide 19</vt:lpstr>
      <vt:lpstr>Slide 20</vt:lpstr>
      <vt:lpstr>Presentation Schedule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A. Troyer</dc:creator>
  <cp:lastModifiedBy>robweiwei</cp:lastModifiedBy>
  <cp:revision>77</cp:revision>
  <dcterms:created xsi:type="dcterms:W3CDTF">2013-06-23T16:01:38Z</dcterms:created>
  <dcterms:modified xsi:type="dcterms:W3CDTF">2014-08-20T20:36:27Z</dcterms:modified>
</cp:coreProperties>
</file>