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5"/>
  </p:notesMasterIdLst>
  <p:sldIdLst>
    <p:sldId id="257" r:id="rId2"/>
    <p:sldId id="378" r:id="rId3"/>
    <p:sldId id="421" r:id="rId4"/>
    <p:sldId id="422" r:id="rId5"/>
    <p:sldId id="432" r:id="rId6"/>
    <p:sldId id="453" r:id="rId7"/>
    <p:sldId id="434" r:id="rId8"/>
    <p:sldId id="435" r:id="rId9"/>
    <p:sldId id="436" r:id="rId10"/>
    <p:sldId id="437" r:id="rId11"/>
    <p:sldId id="452" r:id="rId12"/>
    <p:sldId id="438" r:id="rId13"/>
    <p:sldId id="391" r:id="rId14"/>
    <p:sldId id="439" r:id="rId15"/>
    <p:sldId id="440" r:id="rId16"/>
    <p:sldId id="469" r:id="rId17"/>
    <p:sldId id="454" r:id="rId18"/>
    <p:sldId id="455" r:id="rId19"/>
    <p:sldId id="456" r:id="rId20"/>
    <p:sldId id="457" r:id="rId21"/>
    <p:sldId id="458" r:id="rId22"/>
    <p:sldId id="470" r:id="rId23"/>
    <p:sldId id="471" r:id="rId24"/>
    <p:sldId id="472" r:id="rId25"/>
    <p:sldId id="474" r:id="rId26"/>
    <p:sldId id="475" r:id="rId27"/>
    <p:sldId id="476" r:id="rId28"/>
    <p:sldId id="477" r:id="rId29"/>
    <p:sldId id="442" r:id="rId30"/>
    <p:sldId id="468" r:id="rId31"/>
    <p:sldId id="424" r:id="rId32"/>
    <p:sldId id="459" r:id="rId33"/>
    <p:sldId id="460" r:id="rId34"/>
    <p:sldId id="461" r:id="rId35"/>
    <p:sldId id="462" r:id="rId36"/>
    <p:sldId id="463" r:id="rId37"/>
    <p:sldId id="464" r:id="rId38"/>
    <p:sldId id="465" r:id="rId39"/>
    <p:sldId id="466" r:id="rId40"/>
    <p:sldId id="473" r:id="rId41"/>
    <p:sldId id="467" r:id="rId42"/>
    <p:sldId id="445" r:id="rId43"/>
    <p:sldId id="44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68" autoAdjust="0"/>
    <p:restoredTop sz="94660"/>
  </p:normalViewPr>
  <p:slideViewPr>
    <p:cSldViewPr>
      <p:cViewPr>
        <p:scale>
          <a:sx n="60" d="100"/>
          <a:sy n="60" d="100"/>
        </p:scale>
        <p:origin x="-122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CFA977-5D28-4ABA-88B1-CF51FAA2AE75}" type="doc">
      <dgm:prSet loTypeId="urn:microsoft.com/office/officeart/2005/8/layout/process5" loCatId="process" qsTypeId="urn:microsoft.com/office/officeart/2005/8/quickstyle/simple3" qsCatId="simple" csTypeId="urn:microsoft.com/office/officeart/2005/8/colors/accent1_2#1" csCatId="accent1" phldr="1"/>
      <dgm:spPr/>
      <dgm:t>
        <a:bodyPr/>
        <a:lstStyle/>
        <a:p>
          <a:endParaRPr lang="en-US"/>
        </a:p>
      </dgm:t>
    </dgm:pt>
    <dgm:pt modelId="{D9F83416-E631-4897-B12E-E3636E21F481}">
      <dgm:prSet phldrT="[Text]">
        <dgm:style>
          <a:lnRef idx="3">
            <a:schemeClr val="lt1"/>
          </a:lnRef>
          <a:fillRef idx="1">
            <a:schemeClr val="accent2"/>
          </a:fillRef>
          <a:effectRef idx="1">
            <a:schemeClr val="accent2"/>
          </a:effectRef>
          <a:fontRef idx="minor">
            <a:schemeClr val="lt1"/>
          </a:fontRef>
        </dgm:style>
      </dgm:prSet>
      <dgm:spPr>
        <a:ln/>
      </dgm:spPr>
      <dgm:t>
        <a:bodyPr/>
        <a:lstStyle/>
        <a:p>
          <a:r>
            <a:rPr lang="en-US" dirty="0" smtClean="0"/>
            <a:t>Literacy block</a:t>
          </a:r>
          <a:endParaRPr lang="en-US" dirty="0"/>
        </a:p>
      </dgm:t>
    </dgm:pt>
    <dgm:pt modelId="{D451D225-2FE5-4420-A7D4-0F64509F97F5}" type="parTrans" cxnId="{3ADC39FD-8DAE-4CDD-AD3E-6022101F6C26}">
      <dgm:prSet/>
      <dgm:spPr/>
      <dgm:t>
        <a:bodyPr/>
        <a:lstStyle/>
        <a:p>
          <a:endParaRPr lang="en-US"/>
        </a:p>
      </dgm:t>
    </dgm:pt>
    <dgm:pt modelId="{84B7EA02-197E-469C-8C36-EFE7CCAB5A79}" type="sibTrans" cxnId="{3ADC39FD-8DAE-4CDD-AD3E-6022101F6C26}">
      <dgm:prSet/>
      <dgm:spPr/>
      <dgm:t>
        <a:bodyPr/>
        <a:lstStyle/>
        <a:p>
          <a:endParaRPr lang="en-US"/>
        </a:p>
      </dgm:t>
    </dgm:pt>
    <dgm:pt modelId="{A824C257-69DD-47A3-8672-95596144BB99}">
      <dgm:prSet phldrT="[Text]">
        <dgm:style>
          <a:lnRef idx="3">
            <a:schemeClr val="lt1"/>
          </a:lnRef>
          <a:fillRef idx="1">
            <a:schemeClr val="accent3"/>
          </a:fillRef>
          <a:effectRef idx="1">
            <a:schemeClr val="accent3"/>
          </a:effectRef>
          <a:fontRef idx="minor">
            <a:schemeClr val="lt1"/>
          </a:fontRef>
        </dgm:style>
      </dgm:prSet>
      <dgm:spPr/>
      <dgm:t>
        <a:bodyPr/>
        <a:lstStyle/>
        <a:p>
          <a:r>
            <a:rPr lang="en-US" dirty="0" smtClean="0"/>
            <a:t>ELD block</a:t>
          </a:r>
          <a:endParaRPr lang="en-US" dirty="0"/>
        </a:p>
      </dgm:t>
    </dgm:pt>
    <dgm:pt modelId="{764A8EAA-7A59-4546-9F3C-212AF184C6D2}" type="parTrans" cxnId="{230C937A-2A61-43DC-A4E2-4967C3DC0085}">
      <dgm:prSet/>
      <dgm:spPr/>
      <dgm:t>
        <a:bodyPr/>
        <a:lstStyle/>
        <a:p>
          <a:endParaRPr lang="en-US"/>
        </a:p>
      </dgm:t>
    </dgm:pt>
    <dgm:pt modelId="{0EDE52EE-BF73-4831-A823-2EEC42F64295}" type="sibTrans" cxnId="{230C937A-2A61-43DC-A4E2-4967C3DC0085}">
      <dgm:prSet/>
      <dgm:spPr/>
      <dgm:t>
        <a:bodyPr/>
        <a:lstStyle/>
        <a:p>
          <a:endParaRPr lang="en-US"/>
        </a:p>
      </dgm:t>
    </dgm:pt>
    <dgm:pt modelId="{A00C6F82-90DD-452C-8483-F5BF69EB3B5A}" type="pres">
      <dgm:prSet presAssocID="{49CFA977-5D28-4ABA-88B1-CF51FAA2AE75}" presName="diagram" presStyleCnt="0">
        <dgm:presLayoutVars>
          <dgm:dir/>
          <dgm:resizeHandles val="exact"/>
        </dgm:presLayoutVars>
      </dgm:prSet>
      <dgm:spPr/>
      <dgm:t>
        <a:bodyPr/>
        <a:lstStyle/>
        <a:p>
          <a:endParaRPr lang="en-US"/>
        </a:p>
      </dgm:t>
    </dgm:pt>
    <dgm:pt modelId="{1FED5128-DB93-47BD-8364-FA8C641C3B5E}" type="pres">
      <dgm:prSet presAssocID="{D9F83416-E631-4897-B12E-E3636E21F481}" presName="node" presStyleLbl="node1" presStyleIdx="0" presStyleCnt="2" custLinFactNeighborX="-2270" custLinFactNeighborY="-45215">
        <dgm:presLayoutVars>
          <dgm:bulletEnabled val="1"/>
        </dgm:presLayoutVars>
      </dgm:prSet>
      <dgm:spPr/>
      <dgm:t>
        <a:bodyPr/>
        <a:lstStyle/>
        <a:p>
          <a:endParaRPr lang="en-US"/>
        </a:p>
      </dgm:t>
    </dgm:pt>
    <dgm:pt modelId="{F6E6D6A0-6BF5-403E-825E-A63A98D27949}" type="pres">
      <dgm:prSet presAssocID="{84B7EA02-197E-469C-8C36-EFE7CCAB5A79}" presName="sibTrans" presStyleLbl="sibTrans2D1" presStyleIdx="0" presStyleCnt="1"/>
      <dgm:spPr/>
      <dgm:t>
        <a:bodyPr/>
        <a:lstStyle/>
        <a:p>
          <a:endParaRPr lang="en-US"/>
        </a:p>
      </dgm:t>
    </dgm:pt>
    <dgm:pt modelId="{9DD463A9-3F99-4F1B-A079-AA3D48D132B5}" type="pres">
      <dgm:prSet presAssocID="{84B7EA02-197E-469C-8C36-EFE7CCAB5A79}" presName="connectorText" presStyleLbl="sibTrans2D1" presStyleIdx="0" presStyleCnt="1"/>
      <dgm:spPr/>
      <dgm:t>
        <a:bodyPr/>
        <a:lstStyle/>
        <a:p>
          <a:endParaRPr lang="en-US"/>
        </a:p>
      </dgm:t>
    </dgm:pt>
    <dgm:pt modelId="{40816116-43CD-4F25-8475-26B0D4C733EC}" type="pres">
      <dgm:prSet presAssocID="{A824C257-69DD-47A3-8672-95596144BB99}" presName="node" presStyleLbl="node1" presStyleIdx="1" presStyleCnt="2" custLinFactNeighborX="-15554" custLinFactNeighborY="-48920">
        <dgm:presLayoutVars>
          <dgm:bulletEnabled val="1"/>
        </dgm:presLayoutVars>
      </dgm:prSet>
      <dgm:spPr/>
      <dgm:t>
        <a:bodyPr/>
        <a:lstStyle/>
        <a:p>
          <a:endParaRPr lang="en-US"/>
        </a:p>
      </dgm:t>
    </dgm:pt>
  </dgm:ptLst>
  <dgm:cxnLst>
    <dgm:cxn modelId="{0A4D9645-7BE6-457E-A9BA-20E77C643E72}" type="presOf" srcId="{D9F83416-E631-4897-B12E-E3636E21F481}" destId="{1FED5128-DB93-47BD-8364-FA8C641C3B5E}" srcOrd="0" destOrd="0" presId="urn:microsoft.com/office/officeart/2005/8/layout/process5"/>
    <dgm:cxn modelId="{D0416F22-BF17-4123-B8D4-829DAF129EFD}" type="presOf" srcId="{84B7EA02-197E-469C-8C36-EFE7CCAB5A79}" destId="{9DD463A9-3F99-4F1B-A079-AA3D48D132B5}" srcOrd="1" destOrd="0" presId="urn:microsoft.com/office/officeart/2005/8/layout/process5"/>
    <dgm:cxn modelId="{DCFF5854-FEEF-4F92-B84A-103EB8267D61}" type="presOf" srcId="{49CFA977-5D28-4ABA-88B1-CF51FAA2AE75}" destId="{A00C6F82-90DD-452C-8483-F5BF69EB3B5A}" srcOrd="0" destOrd="0" presId="urn:microsoft.com/office/officeart/2005/8/layout/process5"/>
    <dgm:cxn modelId="{1BB08535-0359-4A24-BAA1-D20DBDE8DD8B}" type="presOf" srcId="{84B7EA02-197E-469C-8C36-EFE7CCAB5A79}" destId="{F6E6D6A0-6BF5-403E-825E-A63A98D27949}" srcOrd="0" destOrd="0" presId="urn:microsoft.com/office/officeart/2005/8/layout/process5"/>
    <dgm:cxn modelId="{230C937A-2A61-43DC-A4E2-4967C3DC0085}" srcId="{49CFA977-5D28-4ABA-88B1-CF51FAA2AE75}" destId="{A824C257-69DD-47A3-8672-95596144BB99}" srcOrd="1" destOrd="0" parTransId="{764A8EAA-7A59-4546-9F3C-212AF184C6D2}" sibTransId="{0EDE52EE-BF73-4831-A823-2EEC42F64295}"/>
    <dgm:cxn modelId="{1CDA2518-4E65-4D77-AB49-B62B01350D64}" type="presOf" srcId="{A824C257-69DD-47A3-8672-95596144BB99}" destId="{40816116-43CD-4F25-8475-26B0D4C733EC}" srcOrd="0" destOrd="0" presId="urn:microsoft.com/office/officeart/2005/8/layout/process5"/>
    <dgm:cxn modelId="{3ADC39FD-8DAE-4CDD-AD3E-6022101F6C26}" srcId="{49CFA977-5D28-4ABA-88B1-CF51FAA2AE75}" destId="{D9F83416-E631-4897-B12E-E3636E21F481}" srcOrd="0" destOrd="0" parTransId="{D451D225-2FE5-4420-A7D4-0F64509F97F5}" sibTransId="{84B7EA02-197E-469C-8C36-EFE7CCAB5A79}"/>
    <dgm:cxn modelId="{BE4A3ED6-95D2-4832-9110-0B48B0DC2A75}" type="presParOf" srcId="{A00C6F82-90DD-452C-8483-F5BF69EB3B5A}" destId="{1FED5128-DB93-47BD-8364-FA8C641C3B5E}" srcOrd="0" destOrd="0" presId="urn:microsoft.com/office/officeart/2005/8/layout/process5"/>
    <dgm:cxn modelId="{648AF1EC-7CC7-409C-81A3-55474306FB26}" type="presParOf" srcId="{A00C6F82-90DD-452C-8483-F5BF69EB3B5A}" destId="{F6E6D6A0-6BF5-403E-825E-A63A98D27949}" srcOrd="1" destOrd="0" presId="urn:microsoft.com/office/officeart/2005/8/layout/process5"/>
    <dgm:cxn modelId="{BDB75232-C987-4A86-828C-F65455D4E09E}" type="presParOf" srcId="{F6E6D6A0-6BF5-403E-825E-A63A98D27949}" destId="{9DD463A9-3F99-4F1B-A079-AA3D48D132B5}" srcOrd="0" destOrd="0" presId="urn:microsoft.com/office/officeart/2005/8/layout/process5"/>
    <dgm:cxn modelId="{B0FF8264-4D39-4B91-ABC6-FB27ACFDFFEC}" type="presParOf" srcId="{A00C6F82-90DD-452C-8483-F5BF69EB3B5A}" destId="{40816116-43CD-4F25-8475-26B0D4C733EC}" srcOrd="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CFA977-5D28-4ABA-88B1-CF51FAA2AE75}" type="doc">
      <dgm:prSet loTypeId="urn:microsoft.com/office/officeart/2005/8/layout/process5" loCatId="process" qsTypeId="urn:microsoft.com/office/officeart/2005/8/quickstyle/simple3" qsCatId="simple" csTypeId="urn:microsoft.com/office/officeart/2005/8/colors/accent1_2#1" csCatId="accent1" phldr="1"/>
      <dgm:spPr/>
      <dgm:t>
        <a:bodyPr/>
        <a:lstStyle/>
        <a:p>
          <a:endParaRPr lang="en-US"/>
        </a:p>
      </dgm:t>
    </dgm:pt>
    <dgm:pt modelId="{D9F83416-E631-4897-B12E-E3636E21F481}">
      <dgm:prSet phldrT="[Text]">
        <dgm:style>
          <a:lnRef idx="3">
            <a:schemeClr val="lt1"/>
          </a:lnRef>
          <a:fillRef idx="1">
            <a:schemeClr val="accent2"/>
          </a:fillRef>
          <a:effectRef idx="1">
            <a:schemeClr val="accent2"/>
          </a:effectRef>
          <a:fontRef idx="minor">
            <a:schemeClr val="lt1"/>
          </a:fontRef>
        </dgm:style>
      </dgm:prSet>
      <dgm:spPr>
        <a:ln/>
      </dgm:spPr>
      <dgm:t>
        <a:bodyPr/>
        <a:lstStyle/>
        <a:p>
          <a:r>
            <a:rPr lang="en-US" dirty="0" smtClean="0"/>
            <a:t>Whole-group instruction</a:t>
          </a:r>
        </a:p>
        <a:p>
          <a:r>
            <a:rPr lang="en-US" dirty="0" smtClean="0"/>
            <a:t>(e.g., GLAD unit) </a:t>
          </a:r>
          <a:endParaRPr lang="en-US" dirty="0"/>
        </a:p>
      </dgm:t>
    </dgm:pt>
    <dgm:pt modelId="{D451D225-2FE5-4420-A7D4-0F64509F97F5}" type="parTrans" cxnId="{3ADC39FD-8DAE-4CDD-AD3E-6022101F6C26}">
      <dgm:prSet/>
      <dgm:spPr/>
      <dgm:t>
        <a:bodyPr/>
        <a:lstStyle/>
        <a:p>
          <a:endParaRPr lang="en-US"/>
        </a:p>
      </dgm:t>
    </dgm:pt>
    <dgm:pt modelId="{84B7EA02-197E-469C-8C36-EFE7CCAB5A79}" type="sibTrans" cxnId="{3ADC39FD-8DAE-4CDD-AD3E-6022101F6C26}">
      <dgm:prSet/>
      <dgm:spPr/>
      <dgm:t>
        <a:bodyPr/>
        <a:lstStyle/>
        <a:p>
          <a:endParaRPr lang="en-US"/>
        </a:p>
      </dgm:t>
    </dgm:pt>
    <dgm:pt modelId="{A824C257-69DD-47A3-8672-95596144BB99}">
      <dgm:prSet phldrT="[Text]">
        <dgm:style>
          <a:lnRef idx="3">
            <a:schemeClr val="lt1"/>
          </a:lnRef>
          <a:fillRef idx="1">
            <a:schemeClr val="accent3"/>
          </a:fillRef>
          <a:effectRef idx="1">
            <a:schemeClr val="accent3"/>
          </a:effectRef>
          <a:fontRef idx="minor">
            <a:schemeClr val="lt1"/>
          </a:fontRef>
        </dgm:style>
      </dgm:prSet>
      <dgm:spPr/>
      <dgm:t>
        <a:bodyPr/>
        <a:lstStyle/>
        <a:p>
          <a:r>
            <a:rPr lang="en-US" dirty="0" smtClean="0"/>
            <a:t>ELD block</a:t>
          </a:r>
          <a:endParaRPr lang="en-US" dirty="0"/>
        </a:p>
      </dgm:t>
    </dgm:pt>
    <dgm:pt modelId="{764A8EAA-7A59-4546-9F3C-212AF184C6D2}" type="parTrans" cxnId="{230C937A-2A61-43DC-A4E2-4967C3DC0085}">
      <dgm:prSet/>
      <dgm:spPr/>
      <dgm:t>
        <a:bodyPr/>
        <a:lstStyle/>
        <a:p>
          <a:endParaRPr lang="en-US"/>
        </a:p>
      </dgm:t>
    </dgm:pt>
    <dgm:pt modelId="{0EDE52EE-BF73-4831-A823-2EEC42F64295}" type="sibTrans" cxnId="{230C937A-2A61-43DC-A4E2-4967C3DC0085}">
      <dgm:prSet/>
      <dgm:spPr/>
      <dgm:t>
        <a:bodyPr/>
        <a:lstStyle/>
        <a:p>
          <a:endParaRPr lang="en-US"/>
        </a:p>
      </dgm:t>
    </dgm:pt>
    <dgm:pt modelId="{A00C6F82-90DD-452C-8483-F5BF69EB3B5A}" type="pres">
      <dgm:prSet presAssocID="{49CFA977-5D28-4ABA-88B1-CF51FAA2AE75}" presName="diagram" presStyleCnt="0">
        <dgm:presLayoutVars>
          <dgm:dir/>
          <dgm:resizeHandles val="exact"/>
        </dgm:presLayoutVars>
      </dgm:prSet>
      <dgm:spPr/>
      <dgm:t>
        <a:bodyPr/>
        <a:lstStyle/>
        <a:p>
          <a:endParaRPr lang="en-US"/>
        </a:p>
      </dgm:t>
    </dgm:pt>
    <dgm:pt modelId="{1FED5128-DB93-47BD-8364-FA8C641C3B5E}" type="pres">
      <dgm:prSet presAssocID="{D9F83416-E631-4897-B12E-E3636E21F481}" presName="node" presStyleLbl="node1" presStyleIdx="0" presStyleCnt="2" custLinFactNeighborX="-2270" custLinFactNeighborY="-45215">
        <dgm:presLayoutVars>
          <dgm:bulletEnabled val="1"/>
        </dgm:presLayoutVars>
      </dgm:prSet>
      <dgm:spPr/>
      <dgm:t>
        <a:bodyPr/>
        <a:lstStyle/>
        <a:p>
          <a:endParaRPr lang="en-US"/>
        </a:p>
      </dgm:t>
    </dgm:pt>
    <dgm:pt modelId="{F6E6D6A0-6BF5-403E-825E-A63A98D27949}" type="pres">
      <dgm:prSet presAssocID="{84B7EA02-197E-469C-8C36-EFE7CCAB5A79}" presName="sibTrans" presStyleLbl="sibTrans2D1" presStyleIdx="0" presStyleCnt="1"/>
      <dgm:spPr/>
      <dgm:t>
        <a:bodyPr/>
        <a:lstStyle/>
        <a:p>
          <a:endParaRPr lang="en-US"/>
        </a:p>
      </dgm:t>
    </dgm:pt>
    <dgm:pt modelId="{9DD463A9-3F99-4F1B-A079-AA3D48D132B5}" type="pres">
      <dgm:prSet presAssocID="{84B7EA02-197E-469C-8C36-EFE7CCAB5A79}" presName="connectorText" presStyleLbl="sibTrans2D1" presStyleIdx="0" presStyleCnt="1"/>
      <dgm:spPr/>
      <dgm:t>
        <a:bodyPr/>
        <a:lstStyle/>
        <a:p>
          <a:endParaRPr lang="en-US"/>
        </a:p>
      </dgm:t>
    </dgm:pt>
    <dgm:pt modelId="{40816116-43CD-4F25-8475-26B0D4C733EC}" type="pres">
      <dgm:prSet presAssocID="{A824C257-69DD-47A3-8672-95596144BB99}" presName="node" presStyleLbl="node1" presStyleIdx="1" presStyleCnt="2" custLinFactNeighborX="-15554" custLinFactNeighborY="-48920">
        <dgm:presLayoutVars>
          <dgm:bulletEnabled val="1"/>
        </dgm:presLayoutVars>
      </dgm:prSet>
      <dgm:spPr/>
      <dgm:t>
        <a:bodyPr/>
        <a:lstStyle/>
        <a:p>
          <a:endParaRPr lang="en-US"/>
        </a:p>
      </dgm:t>
    </dgm:pt>
  </dgm:ptLst>
  <dgm:cxnLst>
    <dgm:cxn modelId="{E3C12E1D-8B71-4327-AAB4-3BDAFEF4231F}" type="presOf" srcId="{84B7EA02-197E-469C-8C36-EFE7CCAB5A79}" destId="{F6E6D6A0-6BF5-403E-825E-A63A98D27949}" srcOrd="0" destOrd="0" presId="urn:microsoft.com/office/officeart/2005/8/layout/process5"/>
    <dgm:cxn modelId="{38696DAE-BDAE-4FF1-B98B-EFC8D5D8874F}" type="presOf" srcId="{49CFA977-5D28-4ABA-88B1-CF51FAA2AE75}" destId="{A00C6F82-90DD-452C-8483-F5BF69EB3B5A}" srcOrd="0" destOrd="0" presId="urn:microsoft.com/office/officeart/2005/8/layout/process5"/>
    <dgm:cxn modelId="{4812641B-A6EB-4DEE-9A4A-80C87D3174E2}" type="presOf" srcId="{A824C257-69DD-47A3-8672-95596144BB99}" destId="{40816116-43CD-4F25-8475-26B0D4C733EC}" srcOrd="0" destOrd="0" presId="urn:microsoft.com/office/officeart/2005/8/layout/process5"/>
    <dgm:cxn modelId="{0F080F3C-00AF-447E-A115-63F37C07A9A9}" type="presOf" srcId="{84B7EA02-197E-469C-8C36-EFE7CCAB5A79}" destId="{9DD463A9-3F99-4F1B-A079-AA3D48D132B5}" srcOrd="1" destOrd="0" presId="urn:microsoft.com/office/officeart/2005/8/layout/process5"/>
    <dgm:cxn modelId="{230C937A-2A61-43DC-A4E2-4967C3DC0085}" srcId="{49CFA977-5D28-4ABA-88B1-CF51FAA2AE75}" destId="{A824C257-69DD-47A3-8672-95596144BB99}" srcOrd="1" destOrd="0" parTransId="{764A8EAA-7A59-4546-9F3C-212AF184C6D2}" sibTransId="{0EDE52EE-BF73-4831-A823-2EEC42F64295}"/>
    <dgm:cxn modelId="{39C2E549-FEFD-4BD6-811C-B21D9273CC56}" type="presOf" srcId="{D9F83416-E631-4897-B12E-E3636E21F481}" destId="{1FED5128-DB93-47BD-8364-FA8C641C3B5E}" srcOrd="0" destOrd="0" presId="urn:microsoft.com/office/officeart/2005/8/layout/process5"/>
    <dgm:cxn modelId="{3ADC39FD-8DAE-4CDD-AD3E-6022101F6C26}" srcId="{49CFA977-5D28-4ABA-88B1-CF51FAA2AE75}" destId="{D9F83416-E631-4897-B12E-E3636E21F481}" srcOrd="0" destOrd="0" parTransId="{D451D225-2FE5-4420-A7D4-0F64509F97F5}" sibTransId="{84B7EA02-197E-469C-8C36-EFE7CCAB5A79}"/>
    <dgm:cxn modelId="{CD564417-FE4D-421E-9A23-CFF2A6E7A79E}" type="presParOf" srcId="{A00C6F82-90DD-452C-8483-F5BF69EB3B5A}" destId="{1FED5128-DB93-47BD-8364-FA8C641C3B5E}" srcOrd="0" destOrd="0" presId="urn:microsoft.com/office/officeart/2005/8/layout/process5"/>
    <dgm:cxn modelId="{3FE643BA-FDBF-4378-B947-FFDF4D9A8151}" type="presParOf" srcId="{A00C6F82-90DD-452C-8483-F5BF69EB3B5A}" destId="{F6E6D6A0-6BF5-403E-825E-A63A98D27949}" srcOrd="1" destOrd="0" presId="urn:microsoft.com/office/officeart/2005/8/layout/process5"/>
    <dgm:cxn modelId="{AD0CA243-03C8-4EC7-81D9-30D31A209385}" type="presParOf" srcId="{F6E6D6A0-6BF5-403E-825E-A63A98D27949}" destId="{9DD463A9-3F99-4F1B-A079-AA3D48D132B5}" srcOrd="0" destOrd="0" presId="urn:microsoft.com/office/officeart/2005/8/layout/process5"/>
    <dgm:cxn modelId="{255A1C9C-D8DF-4621-A9F9-5C596B6F8012}" type="presParOf" srcId="{A00C6F82-90DD-452C-8483-F5BF69EB3B5A}" destId="{40816116-43CD-4F25-8475-26B0D4C733EC}" srcOrd="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CFA977-5D28-4ABA-88B1-CF51FAA2AE75}" type="doc">
      <dgm:prSet loTypeId="urn:microsoft.com/office/officeart/2005/8/layout/process5" loCatId="process" qsTypeId="urn:microsoft.com/office/officeart/2005/8/quickstyle/simple3" qsCatId="simple" csTypeId="urn:microsoft.com/office/officeart/2005/8/colors/accent1_2#1" csCatId="accent1" phldr="1"/>
      <dgm:spPr/>
      <dgm:t>
        <a:bodyPr/>
        <a:lstStyle/>
        <a:p>
          <a:endParaRPr lang="en-US"/>
        </a:p>
      </dgm:t>
    </dgm:pt>
    <dgm:pt modelId="{D9F83416-E631-4897-B12E-E3636E21F481}">
      <dgm:prSet phldrT="[Text]">
        <dgm:style>
          <a:lnRef idx="3">
            <a:schemeClr val="lt1"/>
          </a:lnRef>
          <a:fillRef idx="1">
            <a:schemeClr val="accent2"/>
          </a:fillRef>
          <a:effectRef idx="1">
            <a:schemeClr val="accent2"/>
          </a:effectRef>
          <a:fontRef idx="minor">
            <a:schemeClr val="lt1"/>
          </a:fontRef>
        </dgm:style>
      </dgm:prSet>
      <dgm:spPr>
        <a:ln/>
      </dgm:spPr>
      <dgm:t>
        <a:bodyPr/>
        <a:lstStyle/>
        <a:p>
          <a:r>
            <a:rPr lang="en-US" dirty="0" smtClean="0"/>
            <a:t>ELA</a:t>
          </a:r>
          <a:endParaRPr lang="en-US" dirty="0"/>
        </a:p>
      </dgm:t>
    </dgm:pt>
    <dgm:pt modelId="{D451D225-2FE5-4420-A7D4-0F64509F97F5}" type="parTrans" cxnId="{3ADC39FD-8DAE-4CDD-AD3E-6022101F6C26}">
      <dgm:prSet/>
      <dgm:spPr/>
      <dgm:t>
        <a:bodyPr/>
        <a:lstStyle/>
        <a:p>
          <a:endParaRPr lang="en-US"/>
        </a:p>
      </dgm:t>
    </dgm:pt>
    <dgm:pt modelId="{84B7EA02-197E-469C-8C36-EFE7CCAB5A79}" type="sibTrans" cxnId="{3ADC39FD-8DAE-4CDD-AD3E-6022101F6C26}">
      <dgm:prSet/>
      <dgm:spPr>
        <a:noFill/>
      </dgm:spPr>
      <dgm:t>
        <a:bodyPr/>
        <a:lstStyle/>
        <a:p>
          <a:endParaRPr lang="en-US"/>
        </a:p>
      </dgm:t>
    </dgm:pt>
    <dgm:pt modelId="{A824C257-69DD-47A3-8672-95596144BB99}">
      <dgm:prSet phldrT="[Text]">
        <dgm:style>
          <a:lnRef idx="3">
            <a:schemeClr val="lt1"/>
          </a:lnRef>
          <a:fillRef idx="1">
            <a:schemeClr val="accent3"/>
          </a:fillRef>
          <a:effectRef idx="1">
            <a:schemeClr val="accent3"/>
          </a:effectRef>
          <a:fontRef idx="minor">
            <a:schemeClr val="lt1"/>
          </a:fontRef>
        </dgm:style>
      </dgm:prSet>
      <dgm:spPr/>
      <dgm:t>
        <a:bodyPr/>
        <a:lstStyle/>
        <a:p>
          <a:r>
            <a:rPr lang="en-US" dirty="0" smtClean="0"/>
            <a:t>ELD</a:t>
          </a:r>
          <a:endParaRPr lang="en-US" dirty="0"/>
        </a:p>
      </dgm:t>
    </dgm:pt>
    <dgm:pt modelId="{764A8EAA-7A59-4546-9F3C-212AF184C6D2}" type="parTrans" cxnId="{230C937A-2A61-43DC-A4E2-4967C3DC0085}">
      <dgm:prSet/>
      <dgm:spPr/>
      <dgm:t>
        <a:bodyPr/>
        <a:lstStyle/>
        <a:p>
          <a:endParaRPr lang="en-US"/>
        </a:p>
      </dgm:t>
    </dgm:pt>
    <dgm:pt modelId="{0EDE52EE-BF73-4831-A823-2EEC42F64295}" type="sibTrans" cxnId="{230C937A-2A61-43DC-A4E2-4967C3DC0085}">
      <dgm:prSet/>
      <dgm:spPr/>
      <dgm:t>
        <a:bodyPr/>
        <a:lstStyle/>
        <a:p>
          <a:endParaRPr lang="en-US"/>
        </a:p>
      </dgm:t>
    </dgm:pt>
    <dgm:pt modelId="{A00C6F82-90DD-452C-8483-F5BF69EB3B5A}" type="pres">
      <dgm:prSet presAssocID="{49CFA977-5D28-4ABA-88B1-CF51FAA2AE75}" presName="diagram" presStyleCnt="0">
        <dgm:presLayoutVars>
          <dgm:dir/>
          <dgm:resizeHandles val="exact"/>
        </dgm:presLayoutVars>
      </dgm:prSet>
      <dgm:spPr/>
      <dgm:t>
        <a:bodyPr/>
        <a:lstStyle/>
        <a:p>
          <a:endParaRPr lang="en-US"/>
        </a:p>
      </dgm:t>
    </dgm:pt>
    <dgm:pt modelId="{1FED5128-DB93-47BD-8364-FA8C641C3B5E}" type="pres">
      <dgm:prSet presAssocID="{D9F83416-E631-4897-B12E-E3636E21F481}" presName="node" presStyleLbl="node1" presStyleIdx="0" presStyleCnt="2" custLinFactNeighborX="50208" custLinFactNeighborY="-1138">
        <dgm:presLayoutVars>
          <dgm:bulletEnabled val="1"/>
        </dgm:presLayoutVars>
      </dgm:prSet>
      <dgm:spPr/>
      <dgm:t>
        <a:bodyPr/>
        <a:lstStyle/>
        <a:p>
          <a:endParaRPr lang="en-US"/>
        </a:p>
      </dgm:t>
    </dgm:pt>
    <dgm:pt modelId="{F6E6D6A0-6BF5-403E-825E-A63A98D27949}" type="pres">
      <dgm:prSet presAssocID="{84B7EA02-197E-469C-8C36-EFE7CCAB5A79}" presName="sibTrans" presStyleLbl="sibTrans2D1" presStyleIdx="0" presStyleCnt="1" custLinFactX="800000" custLinFactY="113764" custLinFactNeighborX="830128" custLinFactNeighborY="200000"/>
      <dgm:spPr/>
      <dgm:t>
        <a:bodyPr/>
        <a:lstStyle/>
        <a:p>
          <a:endParaRPr lang="en-US"/>
        </a:p>
      </dgm:t>
    </dgm:pt>
    <dgm:pt modelId="{9DD463A9-3F99-4F1B-A079-AA3D48D132B5}" type="pres">
      <dgm:prSet presAssocID="{84B7EA02-197E-469C-8C36-EFE7CCAB5A79}" presName="connectorText" presStyleLbl="sibTrans2D1" presStyleIdx="0" presStyleCnt="1"/>
      <dgm:spPr/>
      <dgm:t>
        <a:bodyPr/>
        <a:lstStyle/>
        <a:p>
          <a:endParaRPr lang="en-US"/>
        </a:p>
      </dgm:t>
    </dgm:pt>
    <dgm:pt modelId="{40816116-43CD-4F25-8475-26B0D4C733EC}" type="pres">
      <dgm:prSet presAssocID="{A824C257-69DD-47A3-8672-95596144BB99}" presName="node" presStyleLbl="node1" presStyleIdx="1" presStyleCnt="2" custLinFactY="-77053" custLinFactNeighborX="-63647" custLinFactNeighborY="-100000">
        <dgm:presLayoutVars>
          <dgm:bulletEnabled val="1"/>
        </dgm:presLayoutVars>
      </dgm:prSet>
      <dgm:spPr/>
      <dgm:t>
        <a:bodyPr/>
        <a:lstStyle/>
        <a:p>
          <a:endParaRPr lang="en-US"/>
        </a:p>
      </dgm:t>
    </dgm:pt>
  </dgm:ptLst>
  <dgm:cxnLst>
    <dgm:cxn modelId="{C0573E3B-45BB-4675-87C7-1692DF961F5A}" type="presOf" srcId="{D9F83416-E631-4897-B12E-E3636E21F481}" destId="{1FED5128-DB93-47BD-8364-FA8C641C3B5E}" srcOrd="0" destOrd="0" presId="urn:microsoft.com/office/officeart/2005/8/layout/process5"/>
    <dgm:cxn modelId="{55C27EBB-9E44-4F6B-AFF3-FBC3B3E7F76F}" type="presOf" srcId="{84B7EA02-197E-469C-8C36-EFE7CCAB5A79}" destId="{9DD463A9-3F99-4F1B-A079-AA3D48D132B5}" srcOrd="1" destOrd="0" presId="urn:microsoft.com/office/officeart/2005/8/layout/process5"/>
    <dgm:cxn modelId="{73FF5EBF-FE2E-4390-961A-E9E18F4030B1}" type="presOf" srcId="{A824C257-69DD-47A3-8672-95596144BB99}" destId="{40816116-43CD-4F25-8475-26B0D4C733EC}" srcOrd="0" destOrd="0" presId="urn:microsoft.com/office/officeart/2005/8/layout/process5"/>
    <dgm:cxn modelId="{52FBCEF0-D5B2-4991-A698-4535B909D0BF}" type="presOf" srcId="{84B7EA02-197E-469C-8C36-EFE7CCAB5A79}" destId="{F6E6D6A0-6BF5-403E-825E-A63A98D27949}" srcOrd="0" destOrd="0" presId="urn:microsoft.com/office/officeart/2005/8/layout/process5"/>
    <dgm:cxn modelId="{C96ADCA0-5B48-45BC-94F9-4D43CE1F5114}" type="presOf" srcId="{49CFA977-5D28-4ABA-88B1-CF51FAA2AE75}" destId="{A00C6F82-90DD-452C-8483-F5BF69EB3B5A}" srcOrd="0" destOrd="0" presId="urn:microsoft.com/office/officeart/2005/8/layout/process5"/>
    <dgm:cxn modelId="{230C937A-2A61-43DC-A4E2-4967C3DC0085}" srcId="{49CFA977-5D28-4ABA-88B1-CF51FAA2AE75}" destId="{A824C257-69DD-47A3-8672-95596144BB99}" srcOrd="1" destOrd="0" parTransId="{764A8EAA-7A59-4546-9F3C-212AF184C6D2}" sibTransId="{0EDE52EE-BF73-4831-A823-2EEC42F64295}"/>
    <dgm:cxn modelId="{3ADC39FD-8DAE-4CDD-AD3E-6022101F6C26}" srcId="{49CFA977-5D28-4ABA-88B1-CF51FAA2AE75}" destId="{D9F83416-E631-4897-B12E-E3636E21F481}" srcOrd="0" destOrd="0" parTransId="{D451D225-2FE5-4420-A7D4-0F64509F97F5}" sibTransId="{84B7EA02-197E-469C-8C36-EFE7CCAB5A79}"/>
    <dgm:cxn modelId="{7BB21A29-BE3B-4792-8F20-F7FFAEDD1F0C}" type="presParOf" srcId="{A00C6F82-90DD-452C-8483-F5BF69EB3B5A}" destId="{1FED5128-DB93-47BD-8364-FA8C641C3B5E}" srcOrd="0" destOrd="0" presId="urn:microsoft.com/office/officeart/2005/8/layout/process5"/>
    <dgm:cxn modelId="{226B1799-2765-48AB-9931-B76316836854}" type="presParOf" srcId="{A00C6F82-90DD-452C-8483-F5BF69EB3B5A}" destId="{F6E6D6A0-6BF5-403E-825E-A63A98D27949}" srcOrd="1" destOrd="0" presId="urn:microsoft.com/office/officeart/2005/8/layout/process5"/>
    <dgm:cxn modelId="{71282DDC-DBB9-4E98-A8B6-A3CF0BAA83C2}" type="presParOf" srcId="{F6E6D6A0-6BF5-403E-825E-A63A98D27949}" destId="{9DD463A9-3F99-4F1B-A079-AA3D48D132B5}" srcOrd="0" destOrd="0" presId="urn:microsoft.com/office/officeart/2005/8/layout/process5"/>
    <dgm:cxn modelId="{3940DF3E-C295-41DC-8E30-BE45C445D521}" type="presParOf" srcId="{A00C6F82-90DD-452C-8483-F5BF69EB3B5A}" destId="{40816116-43CD-4F25-8475-26B0D4C733EC}" srcOrd="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C2DBDE-D4ED-44D9-9009-5D9D829B34FD}" type="doc">
      <dgm:prSet loTypeId="urn:diagrams.loki3.com/BracketList+Icon" loCatId="list" qsTypeId="urn:microsoft.com/office/officeart/2005/8/quickstyle/simple1" qsCatId="simple" csTypeId="urn:microsoft.com/office/officeart/2005/8/colors/colorful1" csCatId="colorful" phldr="1"/>
      <dgm:spPr/>
      <dgm:t>
        <a:bodyPr/>
        <a:lstStyle/>
        <a:p>
          <a:endParaRPr lang="en-US"/>
        </a:p>
      </dgm:t>
    </dgm:pt>
    <dgm:pt modelId="{EC2797B7-ED34-4163-8FCB-B71A81B98323}">
      <dgm:prSet phldrT="[Text]" custT="1"/>
      <dgm:spPr/>
      <dgm:t>
        <a:bodyPr/>
        <a:lstStyle/>
        <a:p>
          <a:r>
            <a:rPr lang="en-US" sz="2400" dirty="0" smtClean="0"/>
            <a:t>Focus on grade level content</a:t>
          </a:r>
          <a:endParaRPr lang="en-US" sz="2400" dirty="0"/>
        </a:p>
      </dgm:t>
    </dgm:pt>
    <dgm:pt modelId="{B06A751E-2532-4D25-83A4-C05D593026B1}" type="parTrans" cxnId="{DD808327-78B0-4998-9DDE-0E02B2F11E94}">
      <dgm:prSet/>
      <dgm:spPr/>
      <dgm:t>
        <a:bodyPr/>
        <a:lstStyle/>
        <a:p>
          <a:endParaRPr lang="en-US"/>
        </a:p>
      </dgm:t>
    </dgm:pt>
    <dgm:pt modelId="{142F079C-D2C1-4568-876D-2C95852182D4}" type="sibTrans" cxnId="{DD808327-78B0-4998-9DDE-0E02B2F11E94}">
      <dgm:prSet/>
      <dgm:spPr/>
      <dgm:t>
        <a:bodyPr/>
        <a:lstStyle/>
        <a:p>
          <a:endParaRPr lang="en-US"/>
        </a:p>
      </dgm:t>
    </dgm:pt>
    <dgm:pt modelId="{BE0CD434-762F-4955-A293-19588F9FAAA9}">
      <dgm:prSet phldrT="[Text]"/>
      <dgm:spPr/>
      <dgm:t>
        <a:bodyPr/>
        <a:lstStyle/>
        <a:p>
          <a:r>
            <a:rPr lang="en-US" i="1" dirty="0" smtClean="0"/>
            <a:t>How to ensure that a student’s English language development does not interfere with his or her access to grade-appropriate content and practices? </a:t>
          </a:r>
          <a:endParaRPr lang="en-US" i="1" dirty="0"/>
        </a:p>
      </dgm:t>
    </dgm:pt>
    <dgm:pt modelId="{0262BD86-B7E4-494B-BAC9-965A92FA52E6}" type="parTrans" cxnId="{3381BBE7-4E41-4F88-A89A-DD57F88BA027}">
      <dgm:prSet/>
      <dgm:spPr/>
      <dgm:t>
        <a:bodyPr/>
        <a:lstStyle/>
        <a:p>
          <a:endParaRPr lang="en-US"/>
        </a:p>
      </dgm:t>
    </dgm:pt>
    <dgm:pt modelId="{F362F3D6-9D96-4446-BB40-B7A9F6F65356}" type="sibTrans" cxnId="{3381BBE7-4E41-4F88-A89A-DD57F88BA027}">
      <dgm:prSet/>
      <dgm:spPr/>
      <dgm:t>
        <a:bodyPr/>
        <a:lstStyle/>
        <a:p>
          <a:endParaRPr lang="en-US"/>
        </a:p>
      </dgm:t>
    </dgm:pt>
    <dgm:pt modelId="{7BEDB1B8-C727-471E-BBD8-D757B9613B18}">
      <dgm:prSet phldrT="[Text]" custT="1"/>
      <dgm:spPr/>
      <dgm:t>
        <a:bodyPr/>
        <a:lstStyle/>
        <a:p>
          <a:r>
            <a:rPr lang="en-US" sz="2400" dirty="0" smtClean="0"/>
            <a:t>Language</a:t>
          </a:r>
          <a:endParaRPr lang="en-US" sz="2900" dirty="0"/>
        </a:p>
      </dgm:t>
    </dgm:pt>
    <dgm:pt modelId="{F75CB58F-61A0-4B86-9C65-1C9A5254FB3B}" type="parTrans" cxnId="{C21ED456-696D-4E30-8170-923CB8FAD175}">
      <dgm:prSet/>
      <dgm:spPr/>
      <dgm:t>
        <a:bodyPr/>
        <a:lstStyle/>
        <a:p>
          <a:endParaRPr lang="en-US"/>
        </a:p>
      </dgm:t>
    </dgm:pt>
    <dgm:pt modelId="{A9317D3D-E7EB-40D7-BDFA-1F102D6578C5}" type="sibTrans" cxnId="{C21ED456-696D-4E30-8170-923CB8FAD175}">
      <dgm:prSet/>
      <dgm:spPr/>
      <dgm:t>
        <a:bodyPr/>
        <a:lstStyle/>
        <a:p>
          <a:endParaRPr lang="en-US"/>
        </a:p>
      </dgm:t>
    </dgm:pt>
    <dgm:pt modelId="{87BF63E4-5116-4BB7-BC41-2B67249C9A80}">
      <dgm:prSet phldrT="[Text]"/>
      <dgm:spPr/>
      <dgm:t>
        <a:bodyPr/>
        <a:lstStyle/>
        <a:p>
          <a:r>
            <a:rPr lang="en-US" dirty="0" smtClean="0"/>
            <a:t>Requires a shift from “</a:t>
          </a:r>
          <a:r>
            <a:rPr lang="en-US" i="1" dirty="0" smtClean="0"/>
            <a:t>What language does the student have?</a:t>
          </a:r>
          <a:r>
            <a:rPr lang="en-US" dirty="0" smtClean="0"/>
            <a:t>” to “</a:t>
          </a:r>
          <a:r>
            <a:rPr lang="en-US" i="1" dirty="0" smtClean="0"/>
            <a:t>What is the student able to </a:t>
          </a:r>
          <a:r>
            <a:rPr lang="en-US" i="1" u="sng" dirty="0" smtClean="0"/>
            <a:t>do</a:t>
          </a:r>
          <a:r>
            <a:rPr lang="en-US" i="1" dirty="0" smtClean="0"/>
            <a:t> with language in the content areas?</a:t>
          </a:r>
          <a:endParaRPr lang="en-US" dirty="0"/>
        </a:p>
      </dgm:t>
    </dgm:pt>
    <dgm:pt modelId="{578A3490-DA64-4D95-ACAF-65439C03CD6E}" type="parTrans" cxnId="{C286BFAF-8371-4F04-80FA-528BFA6E139C}">
      <dgm:prSet/>
      <dgm:spPr/>
      <dgm:t>
        <a:bodyPr/>
        <a:lstStyle/>
        <a:p>
          <a:endParaRPr lang="en-US"/>
        </a:p>
      </dgm:t>
    </dgm:pt>
    <dgm:pt modelId="{19B03095-D4B4-4291-9AA3-C6C69CD77CE6}" type="sibTrans" cxnId="{C286BFAF-8371-4F04-80FA-528BFA6E139C}">
      <dgm:prSet/>
      <dgm:spPr/>
      <dgm:t>
        <a:bodyPr/>
        <a:lstStyle/>
        <a:p>
          <a:endParaRPr lang="en-US"/>
        </a:p>
      </dgm:t>
    </dgm:pt>
    <dgm:pt modelId="{55AEA904-3685-4CED-AC61-ADB7D453E2FD}" type="pres">
      <dgm:prSet presAssocID="{89C2DBDE-D4ED-44D9-9009-5D9D829B34FD}" presName="Name0" presStyleCnt="0">
        <dgm:presLayoutVars>
          <dgm:dir/>
          <dgm:animLvl val="lvl"/>
          <dgm:resizeHandles val="exact"/>
        </dgm:presLayoutVars>
      </dgm:prSet>
      <dgm:spPr/>
      <dgm:t>
        <a:bodyPr/>
        <a:lstStyle/>
        <a:p>
          <a:endParaRPr lang="en-US"/>
        </a:p>
      </dgm:t>
    </dgm:pt>
    <dgm:pt modelId="{F99ED543-7CBF-4214-B9E4-1268ADA21E7E}" type="pres">
      <dgm:prSet presAssocID="{EC2797B7-ED34-4163-8FCB-B71A81B98323}" presName="linNode" presStyleCnt="0"/>
      <dgm:spPr/>
    </dgm:pt>
    <dgm:pt modelId="{8C88206D-2967-4D3F-826C-045705CECA86}" type="pres">
      <dgm:prSet presAssocID="{EC2797B7-ED34-4163-8FCB-B71A81B98323}" presName="parTx" presStyleLbl="revTx" presStyleIdx="0" presStyleCnt="2">
        <dgm:presLayoutVars>
          <dgm:chMax val="1"/>
          <dgm:bulletEnabled val="1"/>
        </dgm:presLayoutVars>
      </dgm:prSet>
      <dgm:spPr/>
      <dgm:t>
        <a:bodyPr/>
        <a:lstStyle/>
        <a:p>
          <a:endParaRPr lang="en-US"/>
        </a:p>
      </dgm:t>
    </dgm:pt>
    <dgm:pt modelId="{B720BF86-8BBD-4D25-928D-C599708FD51C}" type="pres">
      <dgm:prSet presAssocID="{EC2797B7-ED34-4163-8FCB-B71A81B98323}" presName="bracket" presStyleLbl="parChTrans1D1" presStyleIdx="0" presStyleCnt="2"/>
      <dgm:spPr/>
    </dgm:pt>
    <dgm:pt modelId="{205A71E2-CC87-4CF5-AAC8-A6B6495870D9}" type="pres">
      <dgm:prSet presAssocID="{EC2797B7-ED34-4163-8FCB-B71A81B98323}" presName="spH" presStyleCnt="0"/>
      <dgm:spPr/>
    </dgm:pt>
    <dgm:pt modelId="{5C7FC638-4D37-4CB1-A286-20FDE4D27CFB}" type="pres">
      <dgm:prSet presAssocID="{EC2797B7-ED34-4163-8FCB-B71A81B98323}" presName="desTx" presStyleLbl="node1" presStyleIdx="0" presStyleCnt="2">
        <dgm:presLayoutVars>
          <dgm:bulletEnabled val="1"/>
        </dgm:presLayoutVars>
      </dgm:prSet>
      <dgm:spPr/>
      <dgm:t>
        <a:bodyPr/>
        <a:lstStyle/>
        <a:p>
          <a:endParaRPr lang="en-US"/>
        </a:p>
      </dgm:t>
    </dgm:pt>
    <dgm:pt modelId="{E65CDB64-B986-41CF-AF97-9856D3102B24}" type="pres">
      <dgm:prSet presAssocID="{142F079C-D2C1-4568-876D-2C95852182D4}" presName="spV" presStyleCnt="0"/>
      <dgm:spPr/>
    </dgm:pt>
    <dgm:pt modelId="{CE58A296-4024-48FA-9E70-DCC2CC204AB1}" type="pres">
      <dgm:prSet presAssocID="{7BEDB1B8-C727-471E-BBD8-D757B9613B18}" presName="linNode" presStyleCnt="0"/>
      <dgm:spPr/>
    </dgm:pt>
    <dgm:pt modelId="{CADBEAE7-7060-4106-84DA-ADE23AD90FC6}" type="pres">
      <dgm:prSet presAssocID="{7BEDB1B8-C727-471E-BBD8-D757B9613B18}" presName="parTx" presStyleLbl="revTx" presStyleIdx="1" presStyleCnt="2">
        <dgm:presLayoutVars>
          <dgm:chMax val="1"/>
          <dgm:bulletEnabled val="1"/>
        </dgm:presLayoutVars>
      </dgm:prSet>
      <dgm:spPr/>
      <dgm:t>
        <a:bodyPr/>
        <a:lstStyle/>
        <a:p>
          <a:endParaRPr lang="en-US"/>
        </a:p>
      </dgm:t>
    </dgm:pt>
    <dgm:pt modelId="{5FAD77F6-1426-4EE1-89CE-0EDB98DD8DB9}" type="pres">
      <dgm:prSet presAssocID="{7BEDB1B8-C727-471E-BBD8-D757B9613B18}" presName="bracket" presStyleLbl="parChTrans1D1" presStyleIdx="1" presStyleCnt="2"/>
      <dgm:spPr/>
    </dgm:pt>
    <dgm:pt modelId="{9FB0BDFF-1836-4C3F-90F5-9E5EE454E295}" type="pres">
      <dgm:prSet presAssocID="{7BEDB1B8-C727-471E-BBD8-D757B9613B18}" presName="spH" presStyleCnt="0"/>
      <dgm:spPr/>
    </dgm:pt>
    <dgm:pt modelId="{1B6B0C2D-C624-48C4-B7A5-97D8763D8853}" type="pres">
      <dgm:prSet presAssocID="{7BEDB1B8-C727-471E-BBD8-D757B9613B18}" presName="desTx" presStyleLbl="node1" presStyleIdx="1" presStyleCnt="2">
        <dgm:presLayoutVars>
          <dgm:bulletEnabled val="1"/>
        </dgm:presLayoutVars>
      </dgm:prSet>
      <dgm:spPr/>
      <dgm:t>
        <a:bodyPr/>
        <a:lstStyle/>
        <a:p>
          <a:endParaRPr lang="en-US"/>
        </a:p>
      </dgm:t>
    </dgm:pt>
  </dgm:ptLst>
  <dgm:cxnLst>
    <dgm:cxn modelId="{A608E323-7A2F-400D-84AA-09D6E07685DC}" type="presOf" srcId="{BE0CD434-762F-4955-A293-19588F9FAAA9}" destId="{5C7FC638-4D37-4CB1-A286-20FDE4D27CFB}" srcOrd="0" destOrd="0" presId="urn:diagrams.loki3.com/BracketList+Icon"/>
    <dgm:cxn modelId="{926136A3-B27E-495A-A53F-825B5E38CD24}" type="presOf" srcId="{87BF63E4-5116-4BB7-BC41-2B67249C9A80}" destId="{1B6B0C2D-C624-48C4-B7A5-97D8763D8853}" srcOrd="0" destOrd="0" presId="urn:diagrams.loki3.com/BracketList+Icon"/>
    <dgm:cxn modelId="{3381BBE7-4E41-4F88-A89A-DD57F88BA027}" srcId="{EC2797B7-ED34-4163-8FCB-B71A81B98323}" destId="{BE0CD434-762F-4955-A293-19588F9FAAA9}" srcOrd="0" destOrd="0" parTransId="{0262BD86-B7E4-494B-BAC9-965A92FA52E6}" sibTransId="{F362F3D6-9D96-4446-BB40-B7A9F6F65356}"/>
    <dgm:cxn modelId="{A42729B2-369D-41F5-B8DC-BA042FD8896D}" type="presOf" srcId="{EC2797B7-ED34-4163-8FCB-B71A81B98323}" destId="{8C88206D-2967-4D3F-826C-045705CECA86}" srcOrd="0" destOrd="0" presId="urn:diagrams.loki3.com/BracketList+Icon"/>
    <dgm:cxn modelId="{C286BFAF-8371-4F04-80FA-528BFA6E139C}" srcId="{7BEDB1B8-C727-471E-BBD8-D757B9613B18}" destId="{87BF63E4-5116-4BB7-BC41-2B67249C9A80}" srcOrd="0" destOrd="0" parTransId="{578A3490-DA64-4D95-ACAF-65439C03CD6E}" sibTransId="{19B03095-D4B4-4291-9AA3-C6C69CD77CE6}"/>
    <dgm:cxn modelId="{DD808327-78B0-4998-9DDE-0E02B2F11E94}" srcId="{89C2DBDE-D4ED-44D9-9009-5D9D829B34FD}" destId="{EC2797B7-ED34-4163-8FCB-B71A81B98323}" srcOrd="0" destOrd="0" parTransId="{B06A751E-2532-4D25-83A4-C05D593026B1}" sibTransId="{142F079C-D2C1-4568-876D-2C95852182D4}"/>
    <dgm:cxn modelId="{8865969A-C8D4-4659-B757-4AEB609E0B86}" type="presOf" srcId="{89C2DBDE-D4ED-44D9-9009-5D9D829B34FD}" destId="{55AEA904-3685-4CED-AC61-ADB7D453E2FD}" srcOrd="0" destOrd="0" presId="urn:diagrams.loki3.com/BracketList+Icon"/>
    <dgm:cxn modelId="{C21ED456-696D-4E30-8170-923CB8FAD175}" srcId="{89C2DBDE-D4ED-44D9-9009-5D9D829B34FD}" destId="{7BEDB1B8-C727-471E-BBD8-D757B9613B18}" srcOrd="1" destOrd="0" parTransId="{F75CB58F-61A0-4B86-9C65-1C9A5254FB3B}" sibTransId="{A9317D3D-E7EB-40D7-BDFA-1F102D6578C5}"/>
    <dgm:cxn modelId="{C2D1A3B1-D2F0-49BB-B740-3C5C7A472158}" type="presOf" srcId="{7BEDB1B8-C727-471E-BBD8-D757B9613B18}" destId="{CADBEAE7-7060-4106-84DA-ADE23AD90FC6}" srcOrd="0" destOrd="0" presId="urn:diagrams.loki3.com/BracketList+Icon"/>
    <dgm:cxn modelId="{2FFF8BAA-379A-4EEB-A6EE-B4782CAF2238}" type="presParOf" srcId="{55AEA904-3685-4CED-AC61-ADB7D453E2FD}" destId="{F99ED543-7CBF-4214-B9E4-1268ADA21E7E}" srcOrd="0" destOrd="0" presId="urn:diagrams.loki3.com/BracketList+Icon"/>
    <dgm:cxn modelId="{493F86F4-319F-4EFC-9280-DAAF51FA178F}" type="presParOf" srcId="{F99ED543-7CBF-4214-B9E4-1268ADA21E7E}" destId="{8C88206D-2967-4D3F-826C-045705CECA86}" srcOrd="0" destOrd="0" presId="urn:diagrams.loki3.com/BracketList+Icon"/>
    <dgm:cxn modelId="{B435A1B6-758D-4152-8D3F-73BFE6055C2D}" type="presParOf" srcId="{F99ED543-7CBF-4214-B9E4-1268ADA21E7E}" destId="{B720BF86-8BBD-4D25-928D-C599708FD51C}" srcOrd="1" destOrd="0" presId="urn:diagrams.loki3.com/BracketList+Icon"/>
    <dgm:cxn modelId="{B14F69D2-9A6B-42D0-BBCF-97AF0A410636}" type="presParOf" srcId="{F99ED543-7CBF-4214-B9E4-1268ADA21E7E}" destId="{205A71E2-CC87-4CF5-AAC8-A6B6495870D9}" srcOrd="2" destOrd="0" presId="urn:diagrams.loki3.com/BracketList+Icon"/>
    <dgm:cxn modelId="{F8322B51-3ABA-419D-BC33-C21C12F2586E}" type="presParOf" srcId="{F99ED543-7CBF-4214-B9E4-1268ADA21E7E}" destId="{5C7FC638-4D37-4CB1-A286-20FDE4D27CFB}" srcOrd="3" destOrd="0" presId="urn:diagrams.loki3.com/BracketList+Icon"/>
    <dgm:cxn modelId="{7BC0F517-B139-43BF-9659-0CEADB263AF4}" type="presParOf" srcId="{55AEA904-3685-4CED-AC61-ADB7D453E2FD}" destId="{E65CDB64-B986-41CF-AF97-9856D3102B24}" srcOrd="1" destOrd="0" presId="urn:diagrams.loki3.com/BracketList+Icon"/>
    <dgm:cxn modelId="{EDBCCF54-F9F1-4090-A4D9-8CE62E893D51}" type="presParOf" srcId="{55AEA904-3685-4CED-AC61-ADB7D453E2FD}" destId="{CE58A296-4024-48FA-9E70-DCC2CC204AB1}" srcOrd="2" destOrd="0" presId="urn:diagrams.loki3.com/BracketList+Icon"/>
    <dgm:cxn modelId="{061213E7-3BD5-4A24-991A-CBD9FAD20004}" type="presParOf" srcId="{CE58A296-4024-48FA-9E70-DCC2CC204AB1}" destId="{CADBEAE7-7060-4106-84DA-ADE23AD90FC6}" srcOrd="0" destOrd="0" presId="urn:diagrams.loki3.com/BracketList+Icon"/>
    <dgm:cxn modelId="{41E3F3C0-2938-4AF7-80FD-386B4FEF905B}" type="presParOf" srcId="{CE58A296-4024-48FA-9E70-DCC2CC204AB1}" destId="{5FAD77F6-1426-4EE1-89CE-0EDB98DD8DB9}" srcOrd="1" destOrd="0" presId="urn:diagrams.loki3.com/BracketList+Icon"/>
    <dgm:cxn modelId="{099FFEED-8E0D-4B7B-8403-640A63BC28D4}" type="presParOf" srcId="{CE58A296-4024-48FA-9E70-DCC2CC204AB1}" destId="{9FB0BDFF-1836-4C3F-90F5-9E5EE454E295}" srcOrd="2" destOrd="0" presId="urn:diagrams.loki3.com/BracketList+Icon"/>
    <dgm:cxn modelId="{CF68CA25-E4C1-442E-B41A-7E8E11D1533B}" type="presParOf" srcId="{CE58A296-4024-48FA-9E70-DCC2CC204AB1}" destId="{1B6B0C2D-C624-48C4-B7A5-97D8763D8853}" srcOrd="3" destOrd="0" presId="urn:diagrams.loki3.com/BracketLis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D5128-DB93-47BD-8364-FA8C641C3B5E}">
      <dsp:nvSpPr>
        <dsp:cNvPr id="0" name=""/>
        <dsp:cNvSpPr/>
      </dsp:nvSpPr>
      <dsp:spPr>
        <a:xfrm>
          <a:off x="0" y="304793"/>
          <a:ext cx="3427660" cy="2056596"/>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Literacy block</a:t>
          </a:r>
          <a:endParaRPr lang="en-US" sz="5400" kern="1200" dirty="0"/>
        </a:p>
      </dsp:txBody>
      <dsp:txXfrm>
        <a:off x="60236" y="365029"/>
        <a:ext cx="3307188" cy="1936124"/>
      </dsp:txXfrm>
    </dsp:sp>
    <dsp:sp modelId="{F6E6D6A0-6BF5-403E-825E-A63A98D27949}">
      <dsp:nvSpPr>
        <dsp:cNvPr id="0" name=""/>
        <dsp:cNvSpPr/>
      </dsp:nvSpPr>
      <dsp:spPr>
        <a:xfrm rot="21538621">
          <a:off x="3612322" y="870187"/>
          <a:ext cx="445023" cy="850059"/>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a:off x="3612333" y="1041391"/>
        <a:ext cx="311516" cy="510035"/>
      </dsp:txXfrm>
    </dsp:sp>
    <dsp:sp modelId="{40816116-43CD-4F25-8475-26B0D4C733EC}">
      <dsp:nvSpPr>
        <dsp:cNvPr id="0" name=""/>
        <dsp:cNvSpPr/>
      </dsp:nvSpPr>
      <dsp:spPr>
        <a:xfrm>
          <a:off x="4267193" y="228596"/>
          <a:ext cx="3427660" cy="2056596"/>
        </a:xfrm>
        <a:prstGeom prst="roundRect">
          <a:avLst>
            <a:gd name="adj" fmla="val 10000"/>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3"/>
        </a:fillRef>
        <a:effectRef idx="1">
          <a:schemeClr val="accent3"/>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ELD block</a:t>
          </a:r>
          <a:endParaRPr lang="en-US" sz="5400" kern="1200" dirty="0"/>
        </a:p>
      </dsp:txBody>
      <dsp:txXfrm>
        <a:off x="4327429" y="288832"/>
        <a:ext cx="3307188" cy="1936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D5128-DB93-47BD-8364-FA8C641C3B5E}">
      <dsp:nvSpPr>
        <dsp:cNvPr id="0" name=""/>
        <dsp:cNvSpPr/>
      </dsp:nvSpPr>
      <dsp:spPr>
        <a:xfrm>
          <a:off x="0" y="304793"/>
          <a:ext cx="3427660" cy="2056596"/>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Whole-group instruction</a:t>
          </a:r>
        </a:p>
        <a:p>
          <a:pPr lvl="0" algn="ctr" defTabSz="1555750">
            <a:lnSpc>
              <a:spcPct val="90000"/>
            </a:lnSpc>
            <a:spcBef>
              <a:spcPct val="0"/>
            </a:spcBef>
            <a:spcAft>
              <a:spcPct val="35000"/>
            </a:spcAft>
          </a:pPr>
          <a:r>
            <a:rPr lang="en-US" sz="3500" kern="1200" dirty="0" smtClean="0"/>
            <a:t>(e.g., GLAD unit) </a:t>
          </a:r>
          <a:endParaRPr lang="en-US" sz="3500" kern="1200" dirty="0"/>
        </a:p>
      </dsp:txBody>
      <dsp:txXfrm>
        <a:off x="60236" y="365029"/>
        <a:ext cx="3307188" cy="1936124"/>
      </dsp:txXfrm>
    </dsp:sp>
    <dsp:sp modelId="{F6E6D6A0-6BF5-403E-825E-A63A98D27949}">
      <dsp:nvSpPr>
        <dsp:cNvPr id="0" name=""/>
        <dsp:cNvSpPr/>
      </dsp:nvSpPr>
      <dsp:spPr>
        <a:xfrm rot="21538621">
          <a:off x="3612322" y="870187"/>
          <a:ext cx="445023" cy="850059"/>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3612333" y="1041391"/>
        <a:ext cx="311516" cy="510035"/>
      </dsp:txXfrm>
    </dsp:sp>
    <dsp:sp modelId="{40816116-43CD-4F25-8475-26B0D4C733EC}">
      <dsp:nvSpPr>
        <dsp:cNvPr id="0" name=""/>
        <dsp:cNvSpPr/>
      </dsp:nvSpPr>
      <dsp:spPr>
        <a:xfrm>
          <a:off x="4267193" y="228596"/>
          <a:ext cx="3427660" cy="2056596"/>
        </a:xfrm>
        <a:prstGeom prst="roundRect">
          <a:avLst>
            <a:gd name="adj" fmla="val 10000"/>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3"/>
        </a:fillRef>
        <a:effectRef idx="1">
          <a:schemeClr val="accent3"/>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ELD block</a:t>
          </a:r>
          <a:endParaRPr lang="en-US" sz="3500" kern="1200" dirty="0"/>
        </a:p>
      </dsp:txBody>
      <dsp:txXfrm>
        <a:off x="4327429" y="288832"/>
        <a:ext cx="3307188" cy="19361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D5128-DB93-47BD-8364-FA8C641C3B5E}">
      <dsp:nvSpPr>
        <dsp:cNvPr id="0" name=""/>
        <dsp:cNvSpPr/>
      </dsp:nvSpPr>
      <dsp:spPr>
        <a:xfrm>
          <a:off x="4351119" y="0"/>
          <a:ext cx="3711401" cy="2226840"/>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ELA</a:t>
          </a:r>
          <a:endParaRPr lang="en-US" sz="6500" kern="1200" dirty="0"/>
        </a:p>
      </dsp:txBody>
      <dsp:txXfrm>
        <a:off x="4416341" y="65222"/>
        <a:ext cx="3580957" cy="2096396"/>
      </dsp:txXfrm>
    </dsp:sp>
    <dsp:sp modelId="{F6E6D6A0-6BF5-403E-825E-A63A98D27949}">
      <dsp:nvSpPr>
        <dsp:cNvPr id="0" name=""/>
        <dsp:cNvSpPr/>
      </dsp:nvSpPr>
      <dsp:spPr>
        <a:xfrm rot="10800000">
          <a:off x="8408108" y="3541176"/>
          <a:ext cx="272533" cy="920427"/>
        </a:xfrm>
        <a:prstGeom prst="rightArrow">
          <a:avLst>
            <a:gd name="adj1" fmla="val 60000"/>
            <a:gd name="adj2" fmla="val 50000"/>
          </a:avLst>
        </a:prstGeom>
        <a:no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endParaRPr lang="en-US" sz="3900" kern="1200"/>
        </a:p>
      </dsp:txBody>
      <dsp:txXfrm rot="10800000">
        <a:off x="8489868" y="3725261"/>
        <a:ext cx="190773" cy="552257"/>
      </dsp:txXfrm>
    </dsp:sp>
    <dsp:sp modelId="{40816116-43CD-4F25-8475-26B0D4C733EC}">
      <dsp:nvSpPr>
        <dsp:cNvPr id="0" name=""/>
        <dsp:cNvSpPr/>
      </dsp:nvSpPr>
      <dsp:spPr>
        <a:xfrm>
          <a:off x="125503" y="0"/>
          <a:ext cx="3711401" cy="2226840"/>
        </a:xfrm>
        <a:prstGeom prst="roundRect">
          <a:avLst>
            <a:gd name="adj" fmla="val 10000"/>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3"/>
        </a:fillRef>
        <a:effectRef idx="1">
          <a:schemeClr val="accent3"/>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ELD</a:t>
          </a:r>
          <a:endParaRPr lang="en-US" sz="6500" kern="1200" dirty="0"/>
        </a:p>
      </dsp:txBody>
      <dsp:txXfrm>
        <a:off x="190725" y="65222"/>
        <a:ext cx="3580957" cy="2096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8206D-2967-4D3F-826C-045705CECA86}">
      <dsp:nvSpPr>
        <dsp:cNvPr id="0" name=""/>
        <dsp:cNvSpPr/>
      </dsp:nvSpPr>
      <dsp:spPr>
        <a:xfrm>
          <a:off x="4018" y="614315"/>
          <a:ext cx="2055390" cy="1130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r>
            <a:rPr lang="en-US" sz="2400" kern="1200" dirty="0" smtClean="0"/>
            <a:t>Focus on grade level content</a:t>
          </a:r>
          <a:endParaRPr lang="en-US" sz="2400" kern="1200" dirty="0"/>
        </a:p>
      </dsp:txBody>
      <dsp:txXfrm>
        <a:off x="4018" y="614315"/>
        <a:ext cx="2055390" cy="1130456"/>
      </dsp:txXfrm>
    </dsp:sp>
    <dsp:sp modelId="{B720BF86-8BBD-4D25-928D-C599708FD51C}">
      <dsp:nvSpPr>
        <dsp:cNvPr id="0" name=""/>
        <dsp:cNvSpPr/>
      </dsp:nvSpPr>
      <dsp:spPr>
        <a:xfrm>
          <a:off x="2059409" y="49087"/>
          <a:ext cx="411078" cy="2260912"/>
        </a:xfrm>
        <a:prstGeom prst="leftBrace">
          <a:avLst>
            <a:gd name="adj1" fmla="val 35000"/>
            <a:gd name="adj2" fmla="val 5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7FC638-4D37-4CB1-A286-20FDE4D27CFB}">
      <dsp:nvSpPr>
        <dsp:cNvPr id="0" name=""/>
        <dsp:cNvSpPr/>
      </dsp:nvSpPr>
      <dsp:spPr>
        <a:xfrm>
          <a:off x="2634918" y="49087"/>
          <a:ext cx="5590663" cy="22609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285750" lvl="1" indent="-285750" algn="l" defTabSz="1289050">
            <a:lnSpc>
              <a:spcPct val="90000"/>
            </a:lnSpc>
            <a:spcBef>
              <a:spcPct val="0"/>
            </a:spcBef>
            <a:spcAft>
              <a:spcPct val="15000"/>
            </a:spcAft>
            <a:buChar char="••"/>
          </a:pPr>
          <a:r>
            <a:rPr lang="en-US" sz="2900" i="1" kern="1200" dirty="0" smtClean="0"/>
            <a:t>How to ensure that a student’s English language development does not interfere with his or her access to grade-appropriate content and practices? </a:t>
          </a:r>
          <a:endParaRPr lang="en-US" sz="2900" i="1" kern="1200" dirty="0"/>
        </a:p>
      </dsp:txBody>
      <dsp:txXfrm>
        <a:off x="2634918" y="49087"/>
        <a:ext cx="5590663" cy="2260912"/>
      </dsp:txXfrm>
    </dsp:sp>
    <dsp:sp modelId="{CADBEAE7-7060-4106-84DA-ADE23AD90FC6}">
      <dsp:nvSpPr>
        <dsp:cNvPr id="0" name=""/>
        <dsp:cNvSpPr/>
      </dsp:nvSpPr>
      <dsp:spPr>
        <a:xfrm>
          <a:off x="4018" y="3257756"/>
          <a:ext cx="2055390" cy="57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r>
            <a:rPr lang="en-US" sz="2400" kern="1200" dirty="0" smtClean="0"/>
            <a:t>Language</a:t>
          </a:r>
          <a:endParaRPr lang="en-US" sz="2900" kern="1200" dirty="0"/>
        </a:p>
      </dsp:txBody>
      <dsp:txXfrm>
        <a:off x="4018" y="3257756"/>
        <a:ext cx="2055390" cy="574200"/>
      </dsp:txXfrm>
    </dsp:sp>
    <dsp:sp modelId="{5FAD77F6-1426-4EE1-89CE-0EDB98DD8DB9}">
      <dsp:nvSpPr>
        <dsp:cNvPr id="0" name=""/>
        <dsp:cNvSpPr/>
      </dsp:nvSpPr>
      <dsp:spPr>
        <a:xfrm>
          <a:off x="2059409" y="2414400"/>
          <a:ext cx="411078" cy="2260912"/>
        </a:xfrm>
        <a:prstGeom prst="leftBrace">
          <a:avLst>
            <a:gd name="adj1" fmla="val 35000"/>
            <a:gd name="adj2" fmla="val 5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6B0C2D-C624-48C4-B7A5-97D8763D8853}">
      <dsp:nvSpPr>
        <dsp:cNvPr id="0" name=""/>
        <dsp:cNvSpPr/>
      </dsp:nvSpPr>
      <dsp:spPr>
        <a:xfrm>
          <a:off x="2634918" y="2414400"/>
          <a:ext cx="5590663" cy="226091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Requires a shift from “</a:t>
          </a:r>
          <a:r>
            <a:rPr lang="en-US" sz="2900" i="1" kern="1200" dirty="0" smtClean="0"/>
            <a:t>What language does the student have?</a:t>
          </a:r>
          <a:r>
            <a:rPr lang="en-US" sz="2900" kern="1200" dirty="0" smtClean="0"/>
            <a:t>” to “</a:t>
          </a:r>
          <a:r>
            <a:rPr lang="en-US" sz="2900" i="1" kern="1200" dirty="0" smtClean="0"/>
            <a:t>What is the student able to </a:t>
          </a:r>
          <a:r>
            <a:rPr lang="en-US" sz="2900" i="1" u="sng" kern="1200" dirty="0" smtClean="0"/>
            <a:t>do</a:t>
          </a:r>
          <a:r>
            <a:rPr lang="en-US" sz="2900" i="1" kern="1200" dirty="0" smtClean="0"/>
            <a:t> with language in the content areas?</a:t>
          </a:r>
          <a:endParaRPr lang="en-US" sz="2900" kern="1200" dirty="0"/>
        </a:p>
      </dsp:txBody>
      <dsp:txXfrm>
        <a:off x="2634918" y="2414400"/>
        <a:ext cx="5590663" cy="226091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F3346-314A-48B5-A709-81556376B629}" type="datetimeFigureOut">
              <a:rPr lang="en-US" smtClean="0"/>
              <a:pPr/>
              <a:t>8/16/2015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2D2816-FBD5-43D1-93AF-F5440C76EE50}" type="slidenum">
              <a:rPr lang="en-US" smtClean="0"/>
              <a:pPr/>
              <a:t>‹#›</a:t>
            </a:fld>
            <a:endParaRPr lang="en-US"/>
          </a:p>
        </p:txBody>
      </p:sp>
    </p:spTree>
    <p:extLst>
      <p:ext uri="{BB962C8B-B14F-4D97-AF65-F5344CB8AC3E}">
        <p14:creationId xmlns:p14="http://schemas.microsoft.com/office/powerpoint/2010/main" val="14664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b="1" dirty="0" smtClean="0"/>
          </a:p>
          <a:p>
            <a:r>
              <a:rPr lang="en-US" sz="1800" b="1" dirty="0" smtClean="0"/>
              <a:t>Please sign in.</a:t>
            </a:r>
          </a:p>
          <a:p>
            <a:endParaRPr lang="en-US" sz="1800" b="1" dirty="0"/>
          </a:p>
        </p:txBody>
      </p:sp>
      <p:sp>
        <p:nvSpPr>
          <p:cNvPr id="4" name="Slide Number Placeholder 3"/>
          <p:cNvSpPr>
            <a:spLocks noGrp="1"/>
          </p:cNvSpPr>
          <p:nvPr>
            <p:ph type="sldNum" sz="quarter" idx="10"/>
          </p:nvPr>
        </p:nvSpPr>
        <p:spPr/>
        <p:txBody>
          <a:bodyPr/>
          <a:lstStyle/>
          <a:p>
            <a:fld id="{0F9BD22A-2C67-4487-A344-3DC8AFE89371}"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81F60E-39C3-8447-8102-E712D2FD4E34}"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81F60E-39C3-8447-8102-E712D2FD4E34}" type="slidenum">
              <a:rPr lang="en-US" smtClean="0"/>
              <a:pPr/>
              <a:t>28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804059-9102-4379-8F80-6A322C84DD4C}" type="slidenum">
              <a:rPr lang="en-US" smtClean="0"/>
              <a:pPr/>
              <a:t>34</a:t>
            </a:fld>
            <a:endParaRPr lang="en-US" dirty="0"/>
          </a:p>
        </p:txBody>
      </p:sp>
    </p:spTree>
    <p:extLst>
      <p:ext uri="{BB962C8B-B14F-4D97-AF65-F5344CB8AC3E}">
        <p14:creationId xmlns:p14="http://schemas.microsoft.com/office/powerpoint/2010/main" val="404015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B1EEC3-680F-4EC0-955C-94D36F68B209}" type="slidenum">
              <a:rPr lang="en-US" smtClean="0"/>
              <a:pPr/>
              <a:t>35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Standards 1 through 7 involve the language necessary for </a:t>
            </a:r>
            <a:r>
              <a:rPr lang="en-US" sz="1200" kern="1200" baseline="0" dirty="0" err="1" smtClean="0">
                <a:solidFill>
                  <a:schemeClr val="tx1"/>
                </a:solidFill>
                <a:latin typeface="+mn-lt"/>
                <a:ea typeface="+mn-ea"/>
                <a:cs typeface="+mn-cs"/>
              </a:rPr>
              <a:t>ELLs</a:t>
            </a:r>
            <a:r>
              <a:rPr lang="en-US" sz="1200" kern="1200" baseline="0" dirty="0" smtClean="0">
                <a:solidFill>
                  <a:schemeClr val="tx1"/>
                </a:solidFill>
                <a:latin typeface="+mn-lt"/>
                <a:ea typeface="+mn-ea"/>
                <a:cs typeface="+mn-cs"/>
              </a:rPr>
              <a:t> to engage in the central content-specific practices associated with </a:t>
            </a:r>
            <a:r>
              <a:rPr lang="en-US" sz="1200" kern="1200" baseline="0" dirty="0" err="1" smtClean="0">
                <a:solidFill>
                  <a:schemeClr val="tx1"/>
                </a:solidFill>
                <a:latin typeface="+mn-lt"/>
                <a:ea typeface="+mn-ea"/>
                <a:cs typeface="+mn-cs"/>
              </a:rPr>
              <a:t>ELA</a:t>
            </a:r>
            <a:r>
              <a:rPr lang="en-US" sz="1200" kern="1200" baseline="0" dirty="0" smtClean="0">
                <a:solidFill>
                  <a:schemeClr val="tx1"/>
                </a:solidFill>
                <a:latin typeface="+mn-lt"/>
                <a:ea typeface="+mn-ea"/>
                <a:cs typeface="+mn-cs"/>
              </a:rPr>
              <a:t> &amp; Literacy, mathematics, and science. They begin with a focus on extraction of meaning and then progress to engagement in these practices.</a:t>
            </a:r>
          </a:p>
          <a:p>
            <a:r>
              <a:rPr lang="en-US" sz="1200" kern="1200" baseline="0" dirty="0" smtClean="0">
                <a:solidFill>
                  <a:schemeClr val="tx1"/>
                </a:solidFill>
                <a:latin typeface="+mn-lt"/>
                <a:ea typeface="+mn-ea"/>
                <a:cs typeface="+mn-cs"/>
              </a:rPr>
              <a:t>     Standards 8 through 10 hone in on some of the more micro-level linguistic features that are undoubtedly important to focus on, but only in the service of the other seven standards.</a:t>
            </a:r>
          </a:p>
          <a:p>
            <a:r>
              <a:rPr lang="en-US" sz="1200" kern="1200" baseline="0" dirty="0" smtClean="0">
                <a:solidFill>
                  <a:schemeClr val="tx1"/>
                </a:solidFill>
                <a:latin typeface="+mn-lt"/>
                <a:ea typeface="+mn-ea"/>
                <a:cs typeface="+mn-cs"/>
              </a:rPr>
              <a:t>     The </a:t>
            </a:r>
            <a:r>
              <a:rPr lang="en-US" sz="1200" kern="1200" baseline="0" dirty="0" err="1" smtClean="0">
                <a:solidFill>
                  <a:schemeClr val="tx1"/>
                </a:solidFill>
                <a:latin typeface="+mn-lt"/>
                <a:ea typeface="+mn-ea"/>
                <a:cs typeface="+mn-cs"/>
              </a:rPr>
              <a:t>ELP</a:t>
            </a:r>
            <a:r>
              <a:rPr lang="en-US" sz="1200" kern="1200" baseline="0" dirty="0" smtClean="0">
                <a:solidFill>
                  <a:schemeClr val="tx1"/>
                </a:solidFill>
                <a:latin typeface="+mn-lt"/>
                <a:ea typeface="+mn-ea"/>
                <a:cs typeface="+mn-cs"/>
              </a:rPr>
              <a:t> Standards are interrelated and can be used separately or in combination. (In particular, as shown above, Standards 8–10 support the other seven standards.) The standards do not include curriculum statements, nor do they privilege a single approach to the teaching of social and expressive communication or the teaching of grammar; instead, the standards and descriptors for each proficiency level leave room for teachers, curriculum developers, and states to determine how each </a:t>
            </a:r>
            <a:r>
              <a:rPr lang="en-US" sz="1200" kern="1200" baseline="0" dirty="0" err="1" smtClean="0">
                <a:solidFill>
                  <a:schemeClr val="tx1"/>
                </a:solidFill>
                <a:latin typeface="+mn-lt"/>
                <a:ea typeface="+mn-ea"/>
                <a:cs typeface="+mn-cs"/>
              </a:rPr>
              <a:t>ELP</a:t>
            </a:r>
            <a:r>
              <a:rPr lang="en-US" sz="1200" kern="1200" baseline="0" dirty="0" smtClean="0">
                <a:solidFill>
                  <a:schemeClr val="tx1"/>
                </a:solidFill>
                <a:latin typeface="+mn-lt"/>
                <a:ea typeface="+mn-ea"/>
                <a:cs typeface="+mn-cs"/>
              </a:rPr>
              <a:t> Standard and descriptor should be reached and what additional topics should be addressed.</a:t>
            </a:r>
            <a:endParaRPr lang="en-US" dirty="0"/>
          </a:p>
        </p:txBody>
      </p:sp>
      <p:sp>
        <p:nvSpPr>
          <p:cNvPr id="4" name="Slide Number Placeholder 3"/>
          <p:cNvSpPr>
            <a:spLocks noGrp="1"/>
          </p:cNvSpPr>
          <p:nvPr>
            <p:ph type="sldNum" sz="quarter" idx="10"/>
          </p:nvPr>
        </p:nvSpPr>
        <p:spPr/>
        <p:txBody>
          <a:bodyPr/>
          <a:lstStyle/>
          <a:p>
            <a:fld id="{ECB1EEC3-680F-4EC0-955C-94D36F68B209}" type="slidenum">
              <a:rPr lang="en-US" smtClean="0"/>
              <a:pPr/>
              <a:t>37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     Receptive modalities: This mode refers to the learner as a reader or listener/viewer working with ‘text’ whose author or deliverer is not present or accessible. It presumes that the interaction is with authentic written or oral documents where language input is meaningful and content laden. The learner brings background knowledge, experience, and appropriate interpretive strategies to the</a:t>
            </a:r>
          </a:p>
          <a:p>
            <a:r>
              <a:rPr lang="en-US" sz="1200" b="0" kern="1200" baseline="0" dirty="0" smtClean="0">
                <a:solidFill>
                  <a:schemeClr val="tx1"/>
                </a:solidFill>
                <a:latin typeface="+mn-lt"/>
                <a:ea typeface="+mn-ea"/>
                <a:cs typeface="+mn-cs"/>
              </a:rPr>
              <a:t>task to promote understanding of language and content in order to develop a personal reaction.</a:t>
            </a:r>
          </a:p>
          <a:p>
            <a:r>
              <a:rPr lang="en-US" b="0" dirty="0" smtClean="0"/>
              <a:t>     Productive modalities: The mode places the learner as speaker and writer for a ‘distant’ audience, one with whom interaction is not possible or limited. The communication is set for a specified audience, has purpose, and generally abides by rules of genre or style. It is a planned or formalized speech act or written document, and the learner has an opportunity to draft, get feedback, and revise, before publication or broadcast.</a:t>
            </a:r>
          </a:p>
          <a:p>
            <a:r>
              <a:rPr lang="en-US" b="0" dirty="0" smtClean="0"/>
              <a:t>     Interactive modalities: Collaborative use of receptive and productive modalities. This mode refers to the learner as a speaker/listener [and] reader/writer. It requires two-way interactive communication where negotiation of meaning may be observed. The exchange will provide evidence of awareness of the socio-cultural aspects of communication as language proficiency develops.</a:t>
            </a:r>
            <a:endParaRPr lang="en-US" b="0" dirty="0"/>
          </a:p>
        </p:txBody>
      </p:sp>
      <p:sp>
        <p:nvSpPr>
          <p:cNvPr id="4" name="Slide Number Placeholder 3"/>
          <p:cNvSpPr>
            <a:spLocks noGrp="1"/>
          </p:cNvSpPr>
          <p:nvPr>
            <p:ph type="sldNum" sz="quarter" idx="10"/>
          </p:nvPr>
        </p:nvSpPr>
        <p:spPr/>
        <p:txBody>
          <a:bodyPr/>
          <a:lstStyle/>
          <a:p>
            <a:fld id="{ECB1EEC3-680F-4EC0-955C-94D36F68B209}" type="slidenum">
              <a:rPr lang="en-US" smtClean="0"/>
              <a:pPr/>
              <a:t>38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7002BC-C3C4-4ED3-AB6D-B3DCCCE7FBBE}" type="datetimeFigureOut">
              <a:rPr lang="en-US" smtClean="0"/>
              <a:pPr/>
              <a:t>8/16/2015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002BC-C3C4-4ED3-AB6D-B3DCCCE7FBBE}" type="datetimeFigureOut">
              <a:rPr lang="en-US" smtClean="0"/>
              <a:pPr/>
              <a:t>8/16/2015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002BC-C3C4-4ED3-AB6D-B3DCCCE7FBBE}" type="datetimeFigureOut">
              <a:rPr lang="en-US" smtClean="0"/>
              <a:pPr/>
              <a:t>8/16/2015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002BC-C3C4-4ED3-AB6D-B3DCCCE7FBBE}" type="datetimeFigureOut">
              <a:rPr lang="en-US" smtClean="0"/>
              <a:pPr/>
              <a:t>8/16/2015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7002BC-C3C4-4ED3-AB6D-B3DCCCE7FBBE}" type="datetimeFigureOut">
              <a:rPr lang="en-US" smtClean="0"/>
              <a:pPr/>
              <a:t>8/16/2015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7002BC-C3C4-4ED3-AB6D-B3DCCCE7FBBE}" type="datetimeFigureOut">
              <a:rPr lang="en-US" smtClean="0"/>
              <a:pPr/>
              <a:t>8/16/2015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7002BC-C3C4-4ED3-AB6D-B3DCCCE7FBBE}" type="datetimeFigureOut">
              <a:rPr lang="en-US" smtClean="0"/>
              <a:pPr/>
              <a:t>8/16/2015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7002BC-C3C4-4ED3-AB6D-B3DCCCE7FBBE}" type="datetimeFigureOut">
              <a:rPr lang="en-US" smtClean="0"/>
              <a:pPr/>
              <a:t>8/16/2015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002BC-C3C4-4ED3-AB6D-B3DCCCE7FBBE}" type="datetimeFigureOut">
              <a:rPr lang="en-US" smtClean="0"/>
              <a:pPr/>
              <a:t>8/16/2015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7002BC-C3C4-4ED3-AB6D-B3DCCCE7FBBE}" type="datetimeFigureOut">
              <a:rPr lang="en-US" smtClean="0"/>
              <a:pPr/>
              <a:t>8/16/2015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7002BC-C3C4-4ED3-AB6D-B3DCCCE7FBBE}" type="datetimeFigureOut">
              <a:rPr lang="en-US" smtClean="0"/>
              <a:pPr/>
              <a:t>8/16/2015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002BC-C3C4-4ED3-AB6D-B3DCCCE7FBBE}" type="datetimeFigureOut">
              <a:rPr lang="en-US" smtClean="0"/>
              <a:pPr/>
              <a:t>8/16/2015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AE978-04A0-4BBC-B3E9-DD25215445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youtu.be/AeIZiXxZ4u0" TargetMode="Externa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www.youtube.com/watch?v=T3YJx8ujoto" TargetMode="External"/><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1524000"/>
            <a:ext cx="7406908" cy="5370701"/>
          </a:xfrm>
          <a:prstGeom prst="rect">
            <a:avLst/>
          </a:prstGeom>
          <a:noFill/>
        </p:spPr>
        <p:txBody>
          <a:bodyPr wrap="square">
            <a:spAutoFit/>
          </a:bodyPr>
          <a:lstStyle/>
          <a:p>
            <a:pPr fontAlgn="auto">
              <a:spcBef>
                <a:spcPts val="0"/>
              </a:spcBef>
              <a:spcAft>
                <a:spcPts val="600"/>
              </a:spcAft>
              <a:defRPr/>
            </a:pPr>
            <a:r>
              <a:rPr lang="en-US" sz="2400" b="1" dirty="0" smtClean="0">
                <a:latin typeface="+mn-lt"/>
              </a:rPr>
              <a:t>Contextualized ELD </a:t>
            </a:r>
            <a:r>
              <a:rPr lang="en-US" sz="2400" b="1" dirty="0" smtClean="0">
                <a:latin typeface="+mn-lt"/>
              </a:rPr>
              <a:t>for </a:t>
            </a:r>
            <a:r>
              <a:rPr lang="en-US" sz="2400" b="1" dirty="0" smtClean="0">
                <a:latin typeface="+mn-lt"/>
              </a:rPr>
              <a:t>Elementary and Secondary </a:t>
            </a:r>
            <a:r>
              <a:rPr lang="en-US" sz="2400" b="1" dirty="0" smtClean="0">
                <a:latin typeface="+mn-lt"/>
              </a:rPr>
              <a:t>Level, </a:t>
            </a:r>
            <a:r>
              <a:rPr lang="en-US" sz="2400" b="1" dirty="0" smtClean="0"/>
              <a:t>August 17</a:t>
            </a:r>
            <a:r>
              <a:rPr lang="en-US" sz="2400" b="1" dirty="0" smtClean="0">
                <a:latin typeface="+mn-lt"/>
              </a:rPr>
              <a:t>, </a:t>
            </a:r>
            <a:r>
              <a:rPr lang="en-US" sz="2400" b="1" dirty="0" smtClean="0">
                <a:latin typeface="+mn-lt"/>
              </a:rPr>
              <a:t>2015,  </a:t>
            </a:r>
            <a:r>
              <a:rPr lang="en-US" sz="2000" b="1" dirty="0" smtClean="0">
                <a:latin typeface="+mn-lt"/>
              </a:rPr>
              <a:t>8:30am -4:00pm</a:t>
            </a:r>
            <a:endParaRPr lang="en-US" sz="2000" b="1" dirty="0" smtClean="0">
              <a:latin typeface="+mn-lt"/>
            </a:endParaRPr>
          </a:p>
          <a:p>
            <a:pPr marL="914400" indent="-457200" fontAlgn="auto">
              <a:spcBef>
                <a:spcPts val="0"/>
              </a:spcBef>
              <a:spcAft>
                <a:spcPts val="600"/>
              </a:spcAft>
              <a:defRPr/>
            </a:pPr>
            <a:r>
              <a:rPr lang="en-US" sz="2000" dirty="0"/>
              <a:t>1. </a:t>
            </a:r>
            <a:r>
              <a:rPr lang="en-US" sz="2000" dirty="0" smtClean="0"/>
              <a:t>Introductions</a:t>
            </a:r>
            <a:endParaRPr lang="en-US" sz="2000" dirty="0"/>
          </a:p>
          <a:p>
            <a:pPr marL="914400" indent="-457200" fontAlgn="auto">
              <a:spcAft>
                <a:spcPts val="600"/>
              </a:spcAft>
              <a:defRPr/>
            </a:pPr>
            <a:r>
              <a:rPr lang="en-US" sz="2000" dirty="0"/>
              <a:t>2. </a:t>
            </a:r>
            <a:r>
              <a:rPr lang="en-US" sz="2000" dirty="0" smtClean="0"/>
              <a:t>Overview of High Five Grant</a:t>
            </a:r>
            <a:endParaRPr lang="en-US" sz="2000" dirty="0"/>
          </a:p>
          <a:p>
            <a:pPr marL="457200" fontAlgn="auto">
              <a:spcAft>
                <a:spcPts val="600"/>
              </a:spcAft>
              <a:defRPr/>
            </a:pPr>
            <a:r>
              <a:rPr lang="en-US" sz="2000" dirty="0" smtClean="0"/>
              <a:t>3. Educational Equity: Reflections</a:t>
            </a:r>
          </a:p>
          <a:p>
            <a:pPr marL="457200" fontAlgn="auto">
              <a:defRPr/>
            </a:pPr>
            <a:r>
              <a:rPr lang="en-US" sz="2000" dirty="0" smtClean="0"/>
              <a:t>4. Cultural Competence and Culturally-responsive Pedagogy</a:t>
            </a:r>
          </a:p>
          <a:p>
            <a:pPr marL="457200" fontAlgn="auto">
              <a:spcAft>
                <a:spcPts val="600"/>
              </a:spcAft>
              <a:defRPr/>
            </a:pPr>
            <a:r>
              <a:rPr lang="en-US" sz="2000" dirty="0" smtClean="0"/>
              <a:t>5. Plans for Personal Growth</a:t>
            </a:r>
          </a:p>
          <a:p>
            <a:pPr marL="457200" fontAlgn="auto">
              <a:spcAft>
                <a:spcPts val="600"/>
              </a:spcAft>
              <a:defRPr/>
            </a:pPr>
            <a:r>
              <a:rPr lang="en-US" sz="2000" b="1" dirty="0" smtClean="0"/>
              <a:t>Break</a:t>
            </a:r>
          </a:p>
          <a:p>
            <a:pPr marL="457200" fontAlgn="auto">
              <a:spcAft>
                <a:spcPts val="600"/>
              </a:spcAft>
              <a:defRPr/>
            </a:pPr>
            <a:r>
              <a:rPr lang="en-US" sz="2000" dirty="0" smtClean="0"/>
              <a:t>6. Review of Components of Contextualized ELD </a:t>
            </a:r>
            <a:r>
              <a:rPr lang="en-US" sz="2000" dirty="0" smtClean="0"/>
              <a:t>Model</a:t>
            </a:r>
            <a:endParaRPr lang="en-US" sz="2000" dirty="0" smtClean="0"/>
          </a:p>
          <a:p>
            <a:pPr marL="457200">
              <a:spcAft>
                <a:spcPts val="600"/>
              </a:spcAft>
              <a:defRPr/>
            </a:pPr>
            <a:r>
              <a:rPr lang="en-US" sz="2000" b="1" dirty="0" smtClean="0"/>
              <a:t>Lunch</a:t>
            </a:r>
            <a:endParaRPr lang="en-US" sz="2000" dirty="0" smtClean="0"/>
          </a:p>
          <a:p>
            <a:pPr marL="457200" fontAlgn="auto">
              <a:spcAft>
                <a:spcPts val="600"/>
              </a:spcAft>
              <a:defRPr/>
            </a:pPr>
            <a:r>
              <a:rPr lang="en-US" sz="2000" dirty="0" smtClean="0"/>
              <a:t>7. ELP Standards: Practices - Functions - Forms</a:t>
            </a:r>
            <a:endParaRPr lang="en-US" sz="2000" dirty="0"/>
          </a:p>
          <a:p>
            <a:pPr marL="457200" fontAlgn="auto">
              <a:spcAft>
                <a:spcPts val="600"/>
              </a:spcAft>
              <a:defRPr/>
            </a:pPr>
            <a:r>
              <a:rPr lang="en-US" sz="2000" dirty="0" smtClean="0"/>
              <a:t>8. ELD Lesson Plan </a:t>
            </a:r>
            <a:r>
              <a:rPr lang="en-US" sz="2000" dirty="0"/>
              <a:t>T</a:t>
            </a:r>
            <a:r>
              <a:rPr lang="en-US" sz="2000" dirty="0" smtClean="0"/>
              <a:t>emplate </a:t>
            </a:r>
          </a:p>
          <a:p>
            <a:pPr marL="457200" fontAlgn="auto">
              <a:spcAft>
                <a:spcPts val="600"/>
              </a:spcAft>
              <a:defRPr/>
            </a:pPr>
            <a:r>
              <a:rPr lang="en-US" sz="2000" dirty="0" smtClean="0"/>
              <a:t>9. </a:t>
            </a:r>
            <a:r>
              <a:rPr lang="en-US" sz="2000" dirty="0"/>
              <a:t>Work </a:t>
            </a:r>
            <a:r>
              <a:rPr lang="en-US" sz="2000" dirty="0" smtClean="0"/>
              <a:t>Time: </a:t>
            </a:r>
            <a:r>
              <a:rPr lang="en-US" sz="2000" dirty="0" smtClean="0"/>
              <a:t>Unit/Lesson Planning</a:t>
            </a:r>
          </a:p>
          <a:p>
            <a:pPr marL="457200" fontAlgn="auto">
              <a:spcAft>
                <a:spcPts val="600"/>
              </a:spcAft>
              <a:defRPr/>
            </a:pPr>
            <a:r>
              <a:rPr lang="en-US" sz="2000" dirty="0" smtClean="0"/>
              <a:t>10</a:t>
            </a:r>
            <a:r>
              <a:rPr lang="en-US" sz="2000" dirty="0" smtClean="0"/>
              <a:t>. Exit Tickets &amp; Looking </a:t>
            </a:r>
            <a:r>
              <a:rPr lang="en-US" sz="2000" dirty="0"/>
              <a:t>Forward</a:t>
            </a:r>
          </a:p>
        </p:txBody>
      </p:sp>
      <p:grpSp>
        <p:nvGrpSpPr>
          <p:cNvPr id="13" name="Group 12"/>
          <p:cNvGrpSpPr/>
          <p:nvPr/>
        </p:nvGrpSpPr>
        <p:grpSpPr>
          <a:xfrm>
            <a:off x="457200" y="152400"/>
            <a:ext cx="7338646" cy="1396551"/>
            <a:chOff x="533400" y="279849"/>
            <a:chExt cx="7338646" cy="1396551"/>
          </a:xfrm>
        </p:grpSpPr>
        <p:grpSp>
          <p:nvGrpSpPr>
            <p:cNvPr id="2" name="Group 1"/>
            <p:cNvGrpSpPr/>
            <p:nvPr/>
          </p:nvGrpSpPr>
          <p:grpSpPr>
            <a:xfrm>
              <a:off x="533400" y="951341"/>
              <a:ext cx="7338646" cy="725059"/>
              <a:chOff x="1676400" y="1160951"/>
              <a:chExt cx="7338646" cy="725059"/>
            </a:xfrm>
          </p:grpSpPr>
          <p:sp>
            <p:nvSpPr>
              <p:cNvPr id="3" name="Rounded Rectangle 2"/>
              <p:cNvSpPr/>
              <p:nvPr/>
            </p:nvSpPr>
            <p:spPr>
              <a:xfrm>
                <a:off x="1676400" y="1524000"/>
                <a:ext cx="7338646" cy="344488"/>
              </a:xfrm>
              <a:prstGeom prst="roundRect">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3"/>
              <p:cNvSpPr txBox="1">
                <a:spLocks noChangeArrowheads="1"/>
              </p:cNvSpPr>
              <p:nvPr/>
            </p:nvSpPr>
            <p:spPr bwMode="auto">
              <a:xfrm>
                <a:off x="1676400" y="1485900"/>
                <a:ext cx="7338646" cy="400110"/>
              </a:xfrm>
              <a:prstGeom prst="rect">
                <a:avLst/>
              </a:prstGeom>
              <a:noFill/>
              <a:ln w="9525">
                <a:noFill/>
                <a:miter lim="800000"/>
                <a:headEnd/>
                <a:tailEnd/>
              </a:ln>
            </p:spPr>
            <p:txBody>
              <a:bodyPr wrap="square">
                <a:spAutoFit/>
              </a:bodyPr>
              <a:lstStyle/>
              <a:p>
                <a:r>
                  <a:rPr lang="en-US" sz="2000" dirty="0" smtClean="0">
                    <a:solidFill>
                      <a:schemeClr val="bg1"/>
                    </a:solidFill>
                    <a:latin typeface="Times New Roman" pitchFamily="18" charset="0"/>
                    <a:cs typeface="Times New Roman" pitchFamily="18" charset="0"/>
                  </a:rPr>
                  <a:t>Culture, Collaboration, Commitment, Communication, &amp; Community </a:t>
                </a:r>
                <a:endParaRPr lang="en-US" sz="2000" dirty="0">
                  <a:solidFill>
                    <a:schemeClr val="bg1"/>
                  </a:solidFill>
                  <a:latin typeface="Times New Roman" pitchFamily="18" charset="0"/>
                  <a:cs typeface="Times New Roman" pitchFamily="18" charset="0"/>
                </a:endParaRPr>
              </a:p>
            </p:txBody>
          </p:sp>
          <p:sp>
            <p:nvSpPr>
              <p:cNvPr id="4" name="Rounded Rectangle 3"/>
              <p:cNvSpPr/>
              <p:nvPr/>
            </p:nvSpPr>
            <p:spPr>
              <a:xfrm>
                <a:off x="1676400" y="1166813"/>
                <a:ext cx="1676400" cy="433387"/>
              </a:xfrm>
              <a:prstGeom prst="roundRect">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4"/>
              <p:cNvSpPr txBox="1">
                <a:spLocks noChangeArrowheads="1"/>
              </p:cNvSpPr>
              <p:nvPr/>
            </p:nvSpPr>
            <p:spPr bwMode="auto">
              <a:xfrm>
                <a:off x="1676400" y="1160951"/>
                <a:ext cx="1752600" cy="400050"/>
              </a:xfrm>
              <a:prstGeom prst="rect">
                <a:avLst/>
              </a:prstGeom>
              <a:noFill/>
              <a:ln w="9525">
                <a:noFill/>
                <a:miter lim="800000"/>
                <a:headEnd/>
                <a:tailEnd/>
              </a:ln>
            </p:spPr>
            <p:txBody>
              <a:bodyPr>
                <a:spAutoFit/>
              </a:bodyPr>
              <a:lstStyle/>
              <a:p>
                <a:r>
                  <a:rPr lang="en-US" sz="2000" dirty="0">
                    <a:solidFill>
                      <a:schemeClr val="bg1"/>
                    </a:solidFill>
                    <a:latin typeface="Times New Roman" pitchFamily="18" charset="0"/>
                    <a:cs typeface="Times New Roman" pitchFamily="18" charset="0"/>
                  </a:rPr>
                  <a:t>Project </a:t>
                </a:r>
                <a:r>
                  <a:rPr lang="en-US" sz="2000" dirty="0" smtClean="0">
                    <a:solidFill>
                      <a:schemeClr val="bg1"/>
                    </a:solidFill>
                    <a:latin typeface="Times New Roman" pitchFamily="18" charset="0"/>
                    <a:cs typeface="Times New Roman" pitchFamily="18" charset="0"/>
                  </a:rPr>
                  <a:t>High-5</a:t>
                </a:r>
                <a:endParaRPr lang="en-US" sz="2000" dirty="0">
                  <a:solidFill>
                    <a:schemeClr val="bg1"/>
                  </a:solidFill>
                  <a:latin typeface="Times New Roman" pitchFamily="18" charset="0"/>
                  <a:cs typeface="Times New Roman" pitchFamily="18" charset="0"/>
                </a:endParaRPr>
              </a:p>
            </p:txBody>
          </p:sp>
        </p:grpSp>
        <p:pic>
          <p:nvPicPr>
            <p:cNvPr id="10" name="Picture 9" descr="WOU logo.jpg"/>
            <p:cNvPicPr>
              <a:picLocks noChangeAspect="1"/>
            </p:cNvPicPr>
            <p:nvPr/>
          </p:nvPicPr>
          <p:blipFill>
            <a:blip r:embed="rId2" cstate="print"/>
            <a:stretch>
              <a:fillRect/>
            </a:stretch>
          </p:blipFill>
          <p:spPr>
            <a:xfrm>
              <a:off x="2280451" y="476191"/>
              <a:ext cx="3037348"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279849"/>
              <a:ext cx="2444261" cy="996441"/>
            </a:xfrm>
            <a:prstGeom prst="rect">
              <a:avLst/>
            </a:prstGeom>
          </p:spPr>
        </p:pic>
      </p:grpSp>
      <p:pic>
        <p:nvPicPr>
          <p:cNvPr id="14" name="Picture 13"/>
          <p:cNvPicPr>
            <a:picLocks noChangeAspect="1"/>
          </p:cNvPicPr>
          <p:nvPr/>
        </p:nvPicPr>
        <p:blipFill>
          <a:blip r:embed="rId4" cstate="print"/>
          <a:stretch>
            <a:fillRect/>
          </a:stretch>
        </p:blipFill>
        <p:spPr>
          <a:xfrm>
            <a:off x="1676400" y="434425"/>
            <a:ext cx="381000" cy="381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Critical Consciousness</a:t>
            </a:r>
            <a:endParaRPr lang="en-US" dirty="0"/>
          </a:p>
        </p:txBody>
      </p:sp>
      <p:sp>
        <p:nvSpPr>
          <p:cNvPr id="3" name="Content Placeholder 2"/>
          <p:cNvSpPr>
            <a:spLocks noGrp="1"/>
          </p:cNvSpPr>
          <p:nvPr>
            <p:ph idx="1"/>
          </p:nvPr>
        </p:nvSpPr>
        <p:spPr/>
        <p:txBody>
          <a:bodyPr>
            <a:normAutofit/>
          </a:bodyPr>
          <a:lstStyle/>
          <a:p>
            <a:r>
              <a:rPr lang="en-US" sz="4000" dirty="0" smtClean="0"/>
              <a:t>Students can and should be actively involved in making their communities more equitable.</a:t>
            </a:r>
          </a:p>
          <a:p>
            <a:r>
              <a:rPr lang="en-US" sz="4000" dirty="0" smtClean="0"/>
              <a:t>Students can identify issues they care about and work together toward seeking  solutions.</a:t>
            </a:r>
            <a:endParaRPr lang="en-US" sz="4000" dirty="0"/>
          </a:p>
        </p:txBody>
      </p:sp>
    </p:spTree>
    <p:extLst>
      <p:ext uri="{BB962C8B-B14F-4D97-AF65-F5344CB8AC3E}">
        <p14:creationId xmlns:p14="http://schemas.microsoft.com/office/powerpoint/2010/main" val="1077210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dirty="0" smtClean="0"/>
              <a:t>Engaging Students in Evaluation of the Curriculum: Cultural Relevance Rubric</a:t>
            </a:r>
            <a:endParaRPr lang="en-US" dirty="0"/>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304800" y="1408545"/>
            <a:ext cx="4119419" cy="5449455"/>
          </a:xfrm>
        </p:spPr>
      </p:pic>
      <p:sp>
        <p:nvSpPr>
          <p:cNvPr id="8" name="TextBox 7"/>
          <p:cNvSpPr txBox="1"/>
          <p:nvPr/>
        </p:nvSpPr>
        <p:spPr>
          <a:xfrm>
            <a:off x="6883749" y="6596390"/>
            <a:ext cx="2260251" cy="261610"/>
          </a:xfrm>
          <a:prstGeom prst="rect">
            <a:avLst/>
          </a:prstGeom>
          <a:noFill/>
        </p:spPr>
        <p:txBody>
          <a:bodyPr wrap="square" rtlCol="0">
            <a:spAutoFit/>
          </a:bodyPr>
          <a:lstStyle/>
          <a:p>
            <a:r>
              <a:rPr lang="en-US" sz="1100" dirty="0" smtClean="0"/>
              <a:t>(from </a:t>
            </a:r>
            <a:r>
              <a:rPr lang="en-US" sz="1100" dirty="0" err="1" smtClean="0"/>
              <a:t>Celic</a:t>
            </a:r>
            <a:r>
              <a:rPr lang="en-US" sz="1100" dirty="0" smtClean="0"/>
              <a:t> &amp; Seltzer, 2011, p. 17)</a:t>
            </a:r>
            <a:endParaRPr lang="en-US" sz="1100"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95800" y="1448735"/>
            <a:ext cx="4298623" cy="5220109"/>
          </a:xfrm>
          <a:prstGeom prst="rect">
            <a:avLst/>
          </a:prstGeom>
        </p:spPr>
      </p:pic>
    </p:spTree>
    <p:extLst>
      <p:ext uri="{BB962C8B-B14F-4D97-AF65-F5344CB8AC3E}">
        <p14:creationId xmlns:p14="http://schemas.microsoft.com/office/powerpoint/2010/main" val="1590015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a:t>Reflection</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842470"/>
            <a:ext cx="6071124" cy="4024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2854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altLang="en-US" sz="3200" dirty="0"/>
              <a:t>Additive vs. Subtractive Acculturation</a:t>
            </a:r>
          </a:p>
        </p:txBody>
      </p:sp>
      <p:sp>
        <p:nvSpPr>
          <p:cNvPr id="21508" name="Rectangle 4"/>
          <p:cNvSpPr>
            <a:spLocks noGrp="1" noChangeArrowheads="1"/>
          </p:cNvSpPr>
          <p:nvPr>
            <p:ph sz="half" idx="1"/>
          </p:nvPr>
        </p:nvSpPr>
        <p:spPr>
          <a:noFill/>
          <a:ln>
            <a:solidFill>
              <a:schemeClr val="tx1"/>
            </a:solidFill>
            <a:miter lim="800000"/>
            <a:headEnd/>
            <a:tailEnd/>
          </a:ln>
        </p:spPr>
        <p:txBody>
          <a:bodyPr/>
          <a:lstStyle/>
          <a:p>
            <a:pPr>
              <a:spcBef>
                <a:spcPts val="0"/>
              </a:spcBef>
              <a:spcAft>
                <a:spcPts val="1200"/>
              </a:spcAft>
              <a:buFontTx/>
              <a:buNone/>
            </a:pPr>
            <a:r>
              <a:rPr lang="en-US" altLang="en-US" sz="2400" b="1" dirty="0">
                <a:solidFill>
                  <a:srgbClr val="C00000"/>
                </a:solidFill>
              </a:rPr>
              <a:t>Subtractive (assimilation)</a:t>
            </a:r>
          </a:p>
          <a:p>
            <a:pPr>
              <a:spcBef>
                <a:spcPts val="0"/>
              </a:spcBef>
            </a:pPr>
            <a:r>
              <a:rPr lang="en-US" altLang="en-US" sz="2400" dirty="0"/>
              <a:t>Replacement of the old culture with the </a:t>
            </a:r>
            <a:r>
              <a:rPr lang="en-US" altLang="en-US" sz="2400" dirty="0" smtClean="0"/>
              <a:t>new</a:t>
            </a:r>
          </a:p>
          <a:p>
            <a:pPr>
              <a:spcBef>
                <a:spcPts val="0"/>
              </a:spcBef>
            </a:pPr>
            <a:endParaRPr lang="en-US" altLang="en-US" sz="2400" dirty="0"/>
          </a:p>
          <a:p>
            <a:pPr>
              <a:spcBef>
                <a:spcPts val="0"/>
              </a:spcBef>
            </a:pPr>
            <a:r>
              <a:rPr lang="en-US" altLang="en-US" sz="2400" dirty="0"/>
              <a:t>Reflects </a:t>
            </a:r>
            <a:r>
              <a:rPr lang="en-US" altLang="en-US" sz="2400" i="1" dirty="0">
                <a:solidFill>
                  <a:srgbClr val="C00000"/>
                </a:solidFill>
              </a:rPr>
              <a:t>deficit</a:t>
            </a:r>
            <a:r>
              <a:rPr lang="en-US" altLang="en-US" sz="2400" dirty="0"/>
              <a:t> perspective</a:t>
            </a:r>
          </a:p>
          <a:p>
            <a:pPr>
              <a:spcBef>
                <a:spcPts val="0"/>
              </a:spcBef>
              <a:buNone/>
            </a:pPr>
            <a:endParaRPr lang="en-US" altLang="en-US" sz="2400" dirty="0"/>
          </a:p>
          <a:p>
            <a:pPr>
              <a:spcBef>
                <a:spcPts val="0"/>
              </a:spcBef>
            </a:pPr>
            <a:endParaRPr lang="en-US" altLang="en-US" sz="2400" dirty="0"/>
          </a:p>
          <a:p>
            <a:pPr>
              <a:spcBef>
                <a:spcPts val="0"/>
              </a:spcBef>
            </a:pPr>
            <a:r>
              <a:rPr lang="en-US" altLang="en-US" sz="2400" dirty="0"/>
              <a:t>Examples of school practices:</a:t>
            </a:r>
          </a:p>
        </p:txBody>
      </p:sp>
      <p:sp>
        <p:nvSpPr>
          <p:cNvPr id="21509" name="Rectangle 5"/>
          <p:cNvSpPr>
            <a:spLocks noGrp="1" noChangeArrowheads="1"/>
          </p:cNvSpPr>
          <p:nvPr>
            <p:ph sz="half" idx="2"/>
          </p:nvPr>
        </p:nvSpPr>
        <p:spPr>
          <a:noFill/>
          <a:ln>
            <a:solidFill>
              <a:schemeClr val="tx1"/>
            </a:solidFill>
            <a:miter lim="800000"/>
            <a:headEnd/>
            <a:tailEnd/>
          </a:ln>
        </p:spPr>
        <p:txBody>
          <a:bodyPr/>
          <a:lstStyle/>
          <a:p>
            <a:pPr>
              <a:spcBef>
                <a:spcPts val="0"/>
              </a:spcBef>
              <a:spcAft>
                <a:spcPts val="1200"/>
              </a:spcAft>
              <a:buFontTx/>
              <a:buNone/>
            </a:pPr>
            <a:r>
              <a:rPr lang="en-US" altLang="en-US" sz="2400" b="1" dirty="0">
                <a:solidFill>
                  <a:srgbClr val="C00000"/>
                </a:solidFill>
              </a:rPr>
              <a:t>Additive</a:t>
            </a:r>
          </a:p>
          <a:p>
            <a:pPr>
              <a:spcBef>
                <a:spcPts val="0"/>
              </a:spcBef>
            </a:pPr>
            <a:r>
              <a:rPr lang="en-US" altLang="en-US" sz="2400" dirty="0"/>
              <a:t>Acquisition of a new culture without rejection of the old</a:t>
            </a:r>
          </a:p>
          <a:p>
            <a:pPr>
              <a:spcBef>
                <a:spcPts val="0"/>
              </a:spcBef>
            </a:pPr>
            <a:r>
              <a:rPr lang="en-US" altLang="en-US" sz="2400" dirty="0"/>
              <a:t>Reflects </a:t>
            </a:r>
            <a:r>
              <a:rPr lang="en-US" altLang="en-US" sz="2400" i="1" dirty="0">
                <a:solidFill>
                  <a:srgbClr val="C00000"/>
                </a:solidFill>
              </a:rPr>
              <a:t>asset</a:t>
            </a:r>
            <a:r>
              <a:rPr lang="en-US" altLang="en-US" sz="2400" i="1" dirty="0">
                <a:solidFill>
                  <a:schemeClr val="hlink"/>
                </a:solidFill>
              </a:rPr>
              <a:t> </a:t>
            </a:r>
            <a:r>
              <a:rPr lang="en-US" altLang="en-US" sz="2400" dirty="0"/>
              <a:t>perspective</a:t>
            </a:r>
          </a:p>
          <a:p>
            <a:pPr>
              <a:spcBef>
                <a:spcPts val="0"/>
              </a:spcBef>
              <a:buFontTx/>
              <a:buNone/>
            </a:pPr>
            <a:endParaRPr lang="en-US" altLang="en-US" sz="2400" dirty="0" smtClean="0"/>
          </a:p>
          <a:p>
            <a:pPr>
              <a:spcBef>
                <a:spcPts val="0"/>
              </a:spcBef>
              <a:buFontTx/>
              <a:buNone/>
            </a:pPr>
            <a:endParaRPr lang="en-US" altLang="en-US" sz="2400" dirty="0"/>
          </a:p>
          <a:p>
            <a:pPr>
              <a:spcBef>
                <a:spcPts val="0"/>
              </a:spcBef>
            </a:pPr>
            <a:r>
              <a:rPr lang="en-US" altLang="en-US" sz="2400" dirty="0"/>
              <a:t>Examples of school practices:</a:t>
            </a:r>
          </a:p>
          <a:p>
            <a:pPr>
              <a:spcBef>
                <a:spcPts val="0"/>
              </a:spcBef>
            </a:pPr>
            <a:endParaRPr lang="en-US" altLang="en-US" sz="2400" dirty="0"/>
          </a:p>
        </p:txBody>
      </p:sp>
      <p:sp>
        <p:nvSpPr>
          <p:cNvPr id="21510" name="Text Box 6"/>
          <p:cNvSpPr txBox="1">
            <a:spLocks noChangeArrowheads="1"/>
          </p:cNvSpPr>
          <p:nvPr/>
        </p:nvSpPr>
        <p:spPr bwMode="auto">
          <a:xfrm>
            <a:off x="914400" y="4876800"/>
            <a:ext cx="7254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Tree>
    <p:extLst>
      <p:ext uri="{BB962C8B-B14F-4D97-AF65-F5344CB8AC3E}">
        <p14:creationId xmlns:p14="http://schemas.microsoft.com/office/powerpoint/2010/main" val="196940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dirty="0" smtClean="0"/>
              <a:t>Engaging with ELL Students </a:t>
            </a:r>
            <a:br>
              <a:rPr lang="en-US" dirty="0" smtClean="0"/>
            </a:br>
            <a:r>
              <a:rPr lang="en-US" dirty="0" smtClean="0"/>
              <a:t>and their Families</a:t>
            </a:r>
            <a:endParaRPr lang="en-US" dirty="0"/>
          </a:p>
        </p:txBody>
      </p:sp>
      <p:sp>
        <p:nvSpPr>
          <p:cNvPr id="3" name="Content Placeholder 2"/>
          <p:cNvSpPr>
            <a:spLocks noGrp="1"/>
          </p:cNvSpPr>
          <p:nvPr>
            <p:ph sz="half" idx="1"/>
          </p:nvPr>
        </p:nvSpPr>
        <p:spPr>
          <a:xfrm>
            <a:off x="457200" y="2286000"/>
            <a:ext cx="4038600" cy="1904999"/>
          </a:xfr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r>
              <a:rPr lang="en-US" dirty="0" smtClean="0"/>
              <a:t>What </a:t>
            </a:r>
            <a:r>
              <a:rPr lang="en-US" dirty="0"/>
              <a:t>do </a:t>
            </a:r>
            <a:r>
              <a:rPr lang="en-US" dirty="0" smtClean="0"/>
              <a:t>I </a:t>
            </a:r>
            <a:r>
              <a:rPr lang="en-US" dirty="0"/>
              <a:t>know about </a:t>
            </a:r>
            <a:r>
              <a:rPr lang="en-US" dirty="0" smtClean="0"/>
              <a:t>my </a:t>
            </a:r>
            <a:r>
              <a:rPr lang="en-US" dirty="0"/>
              <a:t>ELL students and families?</a:t>
            </a:r>
          </a:p>
          <a:p>
            <a:r>
              <a:rPr lang="en-US" dirty="0" smtClean="0"/>
              <a:t>What </a:t>
            </a:r>
            <a:r>
              <a:rPr lang="en-US" dirty="0"/>
              <a:t>do </a:t>
            </a:r>
            <a:r>
              <a:rPr lang="en-US" dirty="0" smtClean="0"/>
              <a:t>I </a:t>
            </a:r>
            <a:r>
              <a:rPr lang="en-US" dirty="0"/>
              <a:t>want to learn?</a:t>
            </a:r>
          </a:p>
          <a:p>
            <a:r>
              <a:rPr lang="en-US" dirty="0" smtClean="0"/>
              <a:t>Who </a:t>
            </a:r>
            <a:r>
              <a:rPr lang="en-US" dirty="0"/>
              <a:t>on the staff works most closely with </a:t>
            </a:r>
            <a:r>
              <a:rPr lang="en-US" dirty="0" smtClean="0"/>
              <a:t>my ELL </a:t>
            </a:r>
            <a:r>
              <a:rPr lang="en-US" dirty="0"/>
              <a:t>families?</a:t>
            </a:r>
          </a:p>
          <a:p>
            <a:r>
              <a:rPr lang="en-US" dirty="0" smtClean="0"/>
              <a:t>What </a:t>
            </a:r>
            <a:r>
              <a:rPr lang="en-US" dirty="0"/>
              <a:t>would be valuable for </a:t>
            </a:r>
            <a:r>
              <a:rPr lang="en-US" dirty="0" smtClean="0"/>
              <a:t>my school-wide </a:t>
            </a:r>
            <a:r>
              <a:rPr lang="en-US" dirty="0"/>
              <a:t>staff to know? </a:t>
            </a:r>
          </a:p>
        </p:txBody>
      </p:sp>
      <p:sp>
        <p:nvSpPr>
          <p:cNvPr id="4" name="Content Placeholder 3"/>
          <p:cNvSpPr>
            <a:spLocks noGrp="1"/>
          </p:cNvSpPr>
          <p:nvPr>
            <p:ph sz="half" idx="2"/>
          </p:nvPr>
        </p:nvSpPr>
        <p:spPr>
          <a:xfrm>
            <a:off x="4648200" y="1600201"/>
            <a:ext cx="4191000" cy="3505200"/>
          </a:xfr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r>
              <a:rPr lang="en-US" dirty="0"/>
              <a:t>What countries </a:t>
            </a:r>
            <a:r>
              <a:rPr lang="en-US" dirty="0" smtClean="0"/>
              <a:t>my families </a:t>
            </a:r>
            <a:r>
              <a:rPr lang="en-US" dirty="0"/>
              <a:t>come from</a:t>
            </a:r>
          </a:p>
          <a:p>
            <a:r>
              <a:rPr lang="en-US" dirty="0" smtClean="0"/>
              <a:t>How </a:t>
            </a:r>
            <a:r>
              <a:rPr lang="en-US" dirty="0"/>
              <a:t>many of </a:t>
            </a:r>
            <a:r>
              <a:rPr lang="en-US" dirty="0" smtClean="0"/>
              <a:t>my ELLs </a:t>
            </a:r>
            <a:r>
              <a:rPr lang="en-US" dirty="0"/>
              <a:t>were born in the U.S.</a:t>
            </a:r>
          </a:p>
          <a:p>
            <a:r>
              <a:rPr lang="en-US" dirty="0" smtClean="0"/>
              <a:t>What </a:t>
            </a:r>
            <a:r>
              <a:rPr lang="en-US" dirty="0"/>
              <a:t>languages they speak </a:t>
            </a:r>
            <a:endParaRPr lang="en-US" dirty="0" smtClean="0"/>
          </a:p>
          <a:p>
            <a:r>
              <a:rPr lang="en-US" dirty="0" smtClean="0"/>
              <a:t>The </a:t>
            </a:r>
            <a:r>
              <a:rPr lang="en-US" dirty="0"/>
              <a:t>educational background of families and the school system of their countries</a:t>
            </a:r>
          </a:p>
          <a:p>
            <a:r>
              <a:rPr lang="en-US" dirty="0" smtClean="0"/>
              <a:t>If </a:t>
            </a:r>
            <a:r>
              <a:rPr lang="en-US" dirty="0"/>
              <a:t>any </a:t>
            </a:r>
            <a:r>
              <a:rPr lang="en-US" dirty="0" smtClean="0"/>
              <a:t>of my ELLs </a:t>
            </a:r>
            <a:r>
              <a:rPr lang="en-US" dirty="0"/>
              <a:t>are migrants, refugees, or students with interrupted formal education</a:t>
            </a:r>
          </a:p>
          <a:p>
            <a:r>
              <a:rPr lang="en-US" dirty="0"/>
              <a:t> If </a:t>
            </a:r>
            <a:r>
              <a:rPr lang="en-US" dirty="0" smtClean="0"/>
              <a:t>families </a:t>
            </a:r>
            <a:r>
              <a:rPr lang="en-US" dirty="0"/>
              <a:t>have experienced war or another traumatic event such as a natural disaster. </a:t>
            </a:r>
          </a:p>
        </p:txBody>
      </p:sp>
      <p:sp>
        <p:nvSpPr>
          <p:cNvPr id="9" name="TextBox 8"/>
          <p:cNvSpPr txBox="1"/>
          <p:nvPr/>
        </p:nvSpPr>
        <p:spPr>
          <a:xfrm>
            <a:off x="762000" y="5105400"/>
            <a:ext cx="8001000"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dirty="0" smtClean="0"/>
              <a:t>Talk to former teachers and  ELL educators in the district</a:t>
            </a:r>
          </a:p>
          <a:p>
            <a:pPr marL="285750" indent="-285750">
              <a:buFont typeface="Arial" panose="020B0604020202020204" pitchFamily="34" charset="0"/>
              <a:buChar char="•"/>
            </a:pPr>
            <a:r>
              <a:rPr lang="en-US" dirty="0" smtClean="0"/>
              <a:t>Find out resources from community</a:t>
            </a:r>
          </a:p>
          <a:p>
            <a:pPr marL="285750" indent="-285750">
              <a:buFont typeface="Arial" panose="020B0604020202020204" pitchFamily="34" charset="0"/>
              <a:buChar char="•"/>
            </a:pPr>
            <a:r>
              <a:rPr lang="en-US" dirty="0" smtClean="0"/>
              <a:t>Attend community events where families of ELLs are likely to participate</a:t>
            </a:r>
          </a:p>
          <a:p>
            <a:pPr marL="285750" indent="-285750">
              <a:buFont typeface="Arial" panose="020B0604020202020204" pitchFamily="34" charset="0"/>
              <a:buChar char="•"/>
            </a:pPr>
            <a:r>
              <a:rPr lang="en-US" dirty="0" smtClean="0"/>
              <a:t>Enlist a knowledgeable community member or parent</a:t>
            </a:r>
          </a:p>
          <a:p>
            <a:pPr marL="285750" indent="-285750">
              <a:buFont typeface="Arial" panose="020B0604020202020204" pitchFamily="34" charset="0"/>
              <a:buChar char="•"/>
            </a:pPr>
            <a:r>
              <a:rPr lang="en-US" dirty="0" smtClean="0"/>
              <a:t>Ask the families</a:t>
            </a:r>
            <a:endParaRPr lang="en-US" dirty="0"/>
          </a:p>
        </p:txBody>
      </p:sp>
    </p:spTree>
    <p:extLst>
      <p:ext uri="{BB962C8B-B14F-4D97-AF65-F5344CB8AC3E}">
        <p14:creationId xmlns:p14="http://schemas.microsoft.com/office/powerpoint/2010/main" val="3547799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792162"/>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Personal Growth Plans</a:t>
            </a:r>
            <a:endParaRPr lang="en-US" dirty="0"/>
          </a:p>
        </p:txBody>
      </p:sp>
      <p:sp>
        <p:nvSpPr>
          <p:cNvPr id="3" name="Text Placeholder 2"/>
          <p:cNvSpPr>
            <a:spLocks noGrp="1"/>
          </p:cNvSpPr>
          <p:nvPr>
            <p:ph type="body" idx="1"/>
          </p:nvPr>
        </p:nvSpPr>
        <p:spPr>
          <a:xfrm>
            <a:off x="457200" y="1524000"/>
            <a:ext cx="4040188" cy="650875"/>
          </a:xfrm>
        </p:spPr>
        <p:style>
          <a:lnRef idx="1">
            <a:schemeClr val="accent2"/>
          </a:lnRef>
          <a:fillRef idx="2">
            <a:schemeClr val="accent2"/>
          </a:fillRef>
          <a:effectRef idx="1">
            <a:schemeClr val="accent2"/>
          </a:effectRef>
          <a:fontRef idx="minor">
            <a:schemeClr val="dk1"/>
          </a:fontRef>
        </p:style>
        <p:txBody>
          <a:bodyPr/>
          <a:lstStyle/>
          <a:p>
            <a:r>
              <a:rPr lang="en-US" dirty="0" smtClean="0"/>
              <a:t>I have…</a:t>
            </a:r>
            <a:endParaRPr lang="en-US" dirty="0"/>
          </a:p>
        </p:txBody>
      </p:sp>
      <p:sp>
        <p:nvSpPr>
          <p:cNvPr id="4" name="Content Placeholder 3"/>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lstStyle/>
          <a:p>
            <a:endParaRPr lang="en-US" dirty="0"/>
          </a:p>
        </p:txBody>
      </p:sp>
      <p:sp>
        <p:nvSpPr>
          <p:cNvPr id="5" name="Text Placeholder 4"/>
          <p:cNvSpPr>
            <a:spLocks noGrp="1"/>
          </p:cNvSpPr>
          <p:nvPr>
            <p:ph type="body" sz="quarter" idx="3"/>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I want…</a:t>
            </a:r>
            <a:endParaRPr lang="en-US" dirty="0"/>
          </a:p>
        </p:txBody>
      </p:sp>
      <p:sp>
        <p:nvSpPr>
          <p:cNvPr id="6" name="Content Placeholder 5"/>
          <p:cNvSpPr>
            <a:spLocks noGrp="1"/>
          </p:cNvSpPr>
          <p:nvPr>
            <p:ph sz="quarter" idx="4"/>
          </p:nvPr>
        </p:nvSpPr>
        <p:spPr/>
        <p:style>
          <a:lnRef idx="2">
            <a:schemeClr val="accent2"/>
          </a:lnRef>
          <a:fillRef idx="1">
            <a:schemeClr val="lt1"/>
          </a:fillRef>
          <a:effectRef idx="0">
            <a:schemeClr val="accent2"/>
          </a:effectRef>
          <a:fontRef idx="minor">
            <a:schemeClr val="dk1"/>
          </a:fontRef>
        </p:style>
        <p:txBody>
          <a:bodyPr/>
          <a:lstStyle/>
          <a:p>
            <a:endParaRPr lang="en-US" dirty="0"/>
          </a:p>
        </p:txBody>
      </p:sp>
    </p:spTree>
    <p:extLst>
      <p:ext uri="{BB962C8B-B14F-4D97-AF65-F5344CB8AC3E}">
        <p14:creationId xmlns:p14="http://schemas.microsoft.com/office/powerpoint/2010/main" val="3695920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691824"/>
            <a:ext cx="8305800"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200" b="1" dirty="0" smtClean="0"/>
              <a:t>Break</a:t>
            </a:r>
            <a:endParaRPr lang="en-US" sz="3200" b="1" dirty="0"/>
          </a:p>
        </p:txBody>
      </p:sp>
    </p:spTree>
    <p:extLst>
      <p:ext uri="{BB962C8B-B14F-4D97-AF65-F5344CB8AC3E}">
        <p14:creationId xmlns:p14="http://schemas.microsoft.com/office/powerpoint/2010/main" val="159152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848600" cy="792162"/>
          </a:xfrm>
        </p:spPr>
        <p:txBody>
          <a:bodyPr>
            <a:normAutofit/>
          </a:bodyPr>
          <a:lstStyle/>
          <a:p>
            <a:pPr algn="l"/>
            <a:r>
              <a:rPr lang="en-US" sz="3200" dirty="0" smtClean="0"/>
              <a:t>Models for </a:t>
            </a:r>
            <a:r>
              <a:rPr lang="en-US" sz="3200" dirty="0" err="1" smtClean="0"/>
              <a:t>ELD</a:t>
            </a:r>
            <a:r>
              <a:rPr lang="en-US" sz="3200" dirty="0" smtClean="0"/>
              <a:t> in the Content Classroom</a:t>
            </a:r>
            <a:endParaRPr lang="en-US" sz="3200" dirty="0"/>
          </a:p>
        </p:txBody>
      </p:sp>
      <p:sp>
        <p:nvSpPr>
          <p:cNvPr id="3" name="Text Placeholder 2"/>
          <p:cNvSpPr>
            <a:spLocks noGrp="1"/>
          </p:cNvSpPr>
          <p:nvPr>
            <p:ph type="body" idx="1"/>
          </p:nvPr>
        </p:nvSpPr>
        <p:spPr>
          <a:xfrm>
            <a:off x="342106" y="1295400"/>
            <a:ext cx="4040188" cy="639762"/>
          </a:xfrm>
        </p:spPr>
        <p:txBody>
          <a:bodyPr>
            <a:noAutofit/>
          </a:bodyPr>
          <a:lstStyle/>
          <a:p>
            <a:pPr algn="ctr"/>
            <a:r>
              <a:rPr lang="en-US" sz="3800" dirty="0" smtClean="0"/>
              <a:t>ELD</a:t>
            </a:r>
            <a:endParaRPr lang="en-US" sz="3800" dirty="0"/>
          </a:p>
        </p:txBody>
      </p:sp>
      <p:sp>
        <p:nvSpPr>
          <p:cNvPr id="4" name="Content Placeholder 3"/>
          <p:cNvSpPr>
            <a:spLocks noGrp="1"/>
          </p:cNvSpPr>
          <p:nvPr>
            <p:ph sz="half" idx="2"/>
          </p:nvPr>
        </p:nvSpPr>
        <p:spPr>
          <a:xfrm>
            <a:off x="381000" y="1914321"/>
            <a:ext cx="4040188" cy="3951288"/>
          </a:xfrm>
          <a:ln w="3175">
            <a:solidFill>
              <a:schemeClr val="tx1"/>
            </a:solidFill>
          </a:ln>
        </p:spPr>
        <p:txBody>
          <a:bodyPr>
            <a:normAutofit/>
          </a:bodyPr>
          <a:lstStyle/>
          <a:p>
            <a:r>
              <a:rPr lang="en-US" sz="2000" dirty="0" smtClean="0"/>
              <a:t>Teach </a:t>
            </a:r>
            <a:r>
              <a:rPr lang="en-US" sz="2000" b="1" dirty="0" smtClean="0">
                <a:solidFill>
                  <a:srgbClr val="CC6600"/>
                </a:solidFill>
              </a:rPr>
              <a:t>new language</a:t>
            </a:r>
          </a:p>
          <a:p>
            <a:r>
              <a:rPr lang="en-US" sz="2000" dirty="0" smtClean="0"/>
              <a:t>Recycle/review/practice </a:t>
            </a:r>
            <a:r>
              <a:rPr lang="en-US" sz="2000" b="1" dirty="0" smtClean="0">
                <a:solidFill>
                  <a:srgbClr val="CC6600"/>
                </a:solidFill>
              </a:rPr>
              <a:t>familiar content</a:t>
            </a:r>
          </a:p>
          <a:p>
            <a:r>
              <a:rPr lang="en-US" sz="2000" dirty="0" smtClean="0"/>
              <a:t>Use </a:t>
            </a:r>
            <a:r>
              <a:rPr lang="en-US" sz="2000" b="1" dirty="0" smtClean="0">
                <a:solidFill>
                  <a:srgbClr val="CC6600"/>
                </a:solidFill>
              </a:rPr>
              <a:t>ELP standards </a:t>
            </a:r>
            <a:r>
              <a:rPr lang="en-US" sz="2000" dirty="0" smtClean="0"/>
              <a:t>to guide instruction</a:t>
            </a:r>
          </a:p>
          <a:p>
            <a:pPr lvl="1"/>
            <a:r>
              <a:rPr lang="en-US" sz="1800" dirty="0" smtClean="0"/>
              <a:t>Forms and Functions</a:t>
            </a:r>
          </a:p>
          <a:p>
            <a:pPr lvl="1"/>
            <a:r>
              <a:rPr lang="en-US" sz="1800" dirty="0" smtClean="0"/>
              <a:t>Differentiated instruction according to proficiency levels of ELL students</a:t>
            </a:r>
            <a:endParaRPr lang="en-US" sz="1800" dirty="0"/>
          </a:p>
        </p:txBody>
      </p:sp>
      <p:sp>
        <p:nvSpPr>
          <p:cNvPr id="5" name="Text Placeholder 4"/>
          <p:cNvSpPr>
            <a:spLocks noGrp="1"/>
          </p:cNvSpPr>
          <p:nvPr>
            <p:ph type="body" sz="quarter" idx="3"/>
          </p:nvPr>
        </p:nvSpPr>
        <p:spPr>
          <a:xfrm>
            <a:off x="4495800" y="1274559"/>
            <a:ext cx="4041775" cy="639762"/>
          </a:xfrm>
        </p:spPr>
        <p:txBody>
          <a:bodyPr>
            <a:normAutofit lnSpcReduction="10000"/>
          </a:bodyPr>
          <a:lstStyle/>
          <a:p>
            <a:pPr algn="ctr"/>
            <a:r>
              <a:rPr lang="en-US" sz="3800" dirty="0" smtClean="0"/>
              <a:t>Content </a:t>
            </a:r>
          </a:p>
        </p:txBody>
      </p:sp>
      <p:sp>
        <p:nvSpPr>
          <p:cNvPr id="6" name="Content Placeholder 5"/>
          <p:cNvSpPr>
            <a:spLocks noGrp="1"/>
          </p:cNvSpPr>
          <p:nvPr>
            <p:ph sz="quarter" idx="4"/>
          </p:nvPr>
        </p:nvSpPr>
        <p:spPr>
          <a:xfrm>
            <a:off x="4495800" y="1914321"/>
            <a:ext cx="4041775" cy="3951288"/>
          </a:xfrm>
          <a:ln w="3175">
            <a:solidFill>
              <a:schemeClr val="tx1"/>
            </a:solidFill>
          </a:ln>
        </p:spPr>
        <p:txBody>
          <a:bodyPr/>
          <a:lstStyle/>
          <a:p>
            <a:r>
              <a:rPr lang="en-US" sz="2000" dirty="0" smtClean="0"/>
              <a:t>Teach </a:t>
            </a:r>
            <a:r>
              <a:rPr lang="en-US" sz="2000" b="1" dirty="0" smtClean="0">
                <a:solidFill>
                  <a:srgbClr val="CC6600"/>
                </a:solidFill>
              </a:rPr>
              <a:t>new content</a:t>
            </a:r>
          </a:p>
          <a:p>
            <a:r>
              <a:rPr lang="en-US" sz="2000" dirty="0" smtClean="0"/>
              <a:t>Recycle/review/practice </a:t>
            </a:r>
            <a:r>
              <a:rPr lang="en-US" sz="2000" b="1" dirty="0" smtClean="0">
                <a:solidFill>
                  <a:srgbClr val="CC6600"/>
                </a:solidFill>
              </a:rPr>
              <a:t>familiar language</a:t>
            </a:r>
          </a:p>
          <a:p>
            <a:r>
              <a:rPr lang="en-US" sz="2000" dirty="0" smtClean="0"/>
              <a:t>Use </a:t>
            </a:r>
            <a:r>
              <a:rPr lang="en-US" sz="2000" b="1" dirty="0" smtClean="0">
                <a:solidFill>
                  <a:srgbClr val="CC6600"/>
                </a:solidFill>
              </a:rPr>
              <a:t>content standards </a:t>
            </a:r>
            <a:r>
              <a:rPr lang="en-US" sz="2000" dirty="0" smtClean="0"/>
              <a:t>to guide instruction</a:t>
            </a:r>
          </a:p>
          <a:p>
            <a:pPr lvl="1"/>
            <a:r>
              <a:rPr lang="en-US" sz="1800" dirty="0"/>
              <a:t>L</a:t>
            </a:r>
            <a:r>
              <a:rPr lang="en-US" sz="1800" dirty="0" smtClean="0"/>
              <a:t>iteracy, Science, Social </a:t>
            </a:r>
            <a:r>
              <a:rPr lang="en-US" sz="1800" dirty="0"/>
              <a:t>S</a:t>
            </a:r>
            <a:r>
              <a:rPr lang="en-US" sz="1800" dirty="0" smtClean="0"/>
              <a:t>tudies, Math</a:t>
            </a:r>
          </a:p>
          <a:p>
            <a:pPr lvl="1"/>
            <a:r>
              <a:rPr lang="en-US" sz="1800" dirty="0" smtClean="0"/>
              <a:t>“Sheltered strategies” used to make content accessible</a:t>
            </a:r>
          </a:p>
          <a:p>
            <a:pPr lvl="1"/>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917704"/>
            <a:ext cx="2365375" cy="152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4997245"/>
            <a:ext cx="2590800" cy="1366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2"/>
          <p:cNvSpPr txBox="1">
            <a:spLocks/>
          </p:cNvSpPr>
          <p:nvPr/>
        </p:nvSpPr>
        <p:spPr>
          <a:xfrm>
            <a:off x="494506" y="776173"/>
            <a:ext cx="4040188" cy="6397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sz="3800" i="1" dirty="0" smtClean="0">
                <a:solidFill>
                  <a:srgbClr val="C00000"/>
                </a:solidFill>
              </a:rPr>
              <a:t>Designated ELD</a:t>
            </a:r>
            <a:endParaRPr lang="en-US" sz="3800" i="1" dirty="0">
              <a:solidFill>
                <a:srgbClr val="C00000"/>
              </a:solidFill>
            </a:endParaRPr>
          </a:p>
        </p:txBody>
      </p:sp>
      <p:sp>
        <p:nvSpPr>
          <p:cNvPr id="13" name="Text Placeholder 2"/>
          <p:cNvSpPr txBox="1">
            <a:spLocks/>
          </p:cNvSpPr>
          <p:nvPr/>
        </p:nvSpPr>
        <p:spPr>
          <a:xfrm>
            <a:off x="4687094" y="776173"/>
            <a:ext cx="4040188" cy="6397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sz="3800" i="1" dirty="0" smtClean="0">
                <a:solidFill>
                  <a:srgbClr val="C00000"/>
                </a:solidFill>
              </a:rPr>
              <a:t>Integrated ELD</a:t>
            </a:r>
            <a:endParaRPr lang="en-US" sz="3800" i="1" dirty="0">
              <a:solidFill>
                <a:srgbClr val="C00000"/>
              </a:solidFill>
            </a:endParaRPr>
          </a:p>
        </p:txBody>
      </p:sp>
    </p:spTree>
    <p:extLst>
      <p:ext uri="{BB962C8B-B14F-4D97-AF65-F5344CB8AC3E}">
        <p14:creationId xmlns:p14="http://schemas.microsoft.com/office/powerpoint/2010/main" val="136538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61326" cy="99060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4000" b="1" dirty="0" smtClean="0">
                <a:solidFill>
                  <a:srgbClr val="C00000"/>
                </a:solidFill>
              </a:rPr>
              <a:t>Integrated ELD </a:t>
            </a:r>
            <a:r>
              <a:rPr lang="en-US" sz="3200" dirty="0" smtClean="0"/>
              <a:t/>
            </a:r>
            <a:br>
              <a:rPr lang="en-US" sz="3200" dirty="0" smtClean="0"/>
            </a:br>
            <a:r>
              <a:rPr lang="en-US" sz="3200" dirty="0" smtClean="0"/>
              <a:t>(within a Sheltered Instruction Model)</a:t>
            </a:r>
            <a:endParaRPr lang="en-US" sz="3200" dirty="0"/>
          </a:p>
        </p:txBody>
      </p:sp>
      <p:sp>
        <p:nvSpPr>
          <p:cNvPr id="3" name="Content Placeholder 2"/>
          <p:cNvSpPr>
            <a:spLocks noGrp="1"/>
          </p:cNvSpPr>
          <p:nvPr>
            <p:ph idx="1"/>
          </p:nvPr>
        </p:nvSpPr>
        <p:spPr>
          <a:xfrm>
            <a:off x="228600" y="1295400"/>
            <a:ext cx="8229600" cy="5334000"/>
          </a:xfrm>
        </p:spPr>
        <p:txBody>
          <a:bodyPr>
            <a:normAutofit fontScale="92500"/>
          </a:bodyPr>
          <a:lstStyle/>
          <a:p>
            <a:pPr>
              <a:spcBef>
                <a:spcPts val="0"/>
              </a:spcBef>
              <a:spcAft>
                <a:spcPts val="1800"/>
              </a:spcAft>
            </a:pPr>
            <a:r>
              <a:rPr lang="en-US" dirty="0" smtClean="0"/>
              <a:t>Sheltered instruction involves designing lessons that integrate language development and comprehensible content instruction. Sheltered lessons have two goals:</a:t>
            </a:r>
          </a:p>
          <a:p>
            <a:pPr lvl="1">
              <a:spcBef>
                <a:spcPts val="0"/>
              </a:spcBef>
              <a:spcAft>
                <a:spcPts val="1800"/>
              </a:spcAft>
            </a:pPr>
            <a:r>
              <a:rPr lang="en-US" dirty="0" smtClean="0"/>
              <a:t>to provide access to mainstream, grade-level content. This is achieved through </a:t>
            </a:r>
            <a:r>
              <a:rPr lang="en-US" b="1" i="1" dirty="0" smtClean="0">
                <a:solidFill>
                  <a:schemeClr val="accent2"/>
                </a:solidFill>
              </a:rPr>
              <a:t>scaffolding</a:t>
            </a:r>
            <a:r>
              <a:rPr lang="en-US" dirty="0" smtClean="0"/>
              <a:t> strategies.</a:t>
            </a:r>
          </a:p>
          <a:p>
            <a:pPr lvl="1">
              <a:spcBef>
                <a:spcPts val="0"/>
              </a:spcBef>
              <a:spcAft>
                <a:spcPts val="1800"/>
              </a:spcAft>
            </a:pPr>
            <a:r>
              <a:rPr lang="en-US" dirty="0" smtClean="0"/>
              <a:t>to promote language development. This involves carefully analyzing the language demands of the lesson and designing </a:t>
            </a:r>
            <a:r>
              <a:rPr lang="en-US" b="1" i="1" dirty="0" smtClean="0">
                <a:solidFill>
                  <a:schemeClr val="accent2"/>
                </a:solidFill>
              </a:rPr>
              <a:t>language objectives </a:t>
            </a:r>
            <a:r>
              <a:rPr lang="en-US" dirty="0" smtClean="0"/>
              <a:t>that will help students increase academic language proficiency. </a:t>
            </a:r>
            <a:endParaRPr lang="en-US" dirty="0"/>
          </a:p>
        </p:txBody>
      </p:sp>
    </p:spTree>
    <p:extLst>
      <p:ext uri="{BB962C8B-B14F-4D97-AF65-F5344CB8AC3E}">
        <p14:creationId xmlns:p14="http://schemas.microsoft.com/office/powerpoint/2010/main" val="3037599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en-US" altLang="en-US" sz="3200" b="1" dirty="0">
                <a:solidFill>
                  <a:srgbClr val="C00000"/>
                </a:solidFill>
              </a:rPr>
              <a:t>Integrated </a:t>
            </a:r>
            <a:r>
              <a:rPr lang="en-US" altLang="en-US" sz="3200" b="1" dirty="0" smtClean="0">
                <a:solidFill>
                  <a:srgbClr val="C00000"/>
                </a:solidFill>
              </a:rPr>
              <a:t>ELD</a:t>
            </a:r>
            <a:r>
              <a:rPr lang="en-US" altLang="en-US" sz="3200" dirty="0" smtClean="0">
                <a:solidFill>
                  <a:srgbClr val="C00000"/>
                </a:solidFill>
              </a:rPr>
              <a:t>: Key Components </a:t>
            </a:r>
            <a:br>
              <a:rPr lang="en-US" altLang="en-US" sz="3200" dirty="0" smtClean="0">
                <a:solidFill>
                  <a:srgbClr val="C00000"/>
                </a:solidFill>
              </a:rPr>
            </a:br>
            <a:r>
              <a:rPr lang="en-US" altLang="en-US" sz="3200" dirty="0" smtClean="0">
                <a:solidFill>
                  <a:schemeClr val="tx1"/>
                </a:solidFill>
              </a:rPr>
              <a:t>(Content is “sheltered” for ELLs)</a:t>
            </a:r>
            <a:endParaRPr lang="en-US" altLang="en-US" sz="3200" dirty="0">
              <a:solidFill>
                <a:schemeClr val="tx1"/>
              </a:solidFill>
            </a:endParaRPr>
          </a:p>
        </p:txBody>
      </p:sp>
      <p:sp>
        <p:nvSpPr>
          <p:cNvPr id="31747" name="Rectangle 3"/>
          <p:cNvSpPr>
            <a:spLocks noGrp="1" noChangeArrowheads="1"/>
          </p:cNvSpPr>
          <p:nvPr>
            <p:ph sz="half" idx="1"/>
          </p:nvPr>
        </p:nvSpPr>
        <p:spPr/>
        <p:txBody>
          <a:bodyPr>
            <a:noAutofit/>
          </a:bodyPr>
          <a:lstStyle/>
          <a:p>
            <a:pPr marL="225425" indent="-225425">
              <a:lnSpc>
                <a:spcPct val="80000"/>
              </a:lnSpc>
            </a:pPr>
            <a:r>
              <a:rPr lang="en-US" altLang="en-US" sz="1800" dirty="0"/>
              <a:t>Take into consideration students’ …</a:t>
            </a:r>
          </a:p>
          <a:p>
            <a:pPr lvl="1">
              <a:lnSpc>
                <a:spcPct val="80000"/>
              </a:lnSpc>
            </a:pPr>
            <a:r>
              <a:rPr lang="en-US" altLang="en-US" sz="1800" dirty="0"/>
              <a:t>background experiences</a:t>
            </a:r>
          </a:p>
          <a:p>
            <a:pPr lvl="1">
              <a:lnSpc>
                <a:spcPct val="80000"/>
              </a:lnSpc>
            </a:pPr>
            <a:r>
              <a:rPr lang="en-US" altLang="en-US" sz="1800" dirty="0"/>
              <a:t>content knowledge</a:t>
            </a:r>
          </a:p>
          <a:p>
            <a:pPr lvl="1">
              <a:lnSpc>
                <a:spcPct val="80000"/>
              </a:lnSpc>
              <a:spcAft>
                <a:spcPts val="600"/>
              </a:spcAft>
            </a:pPr>
            <a:r>
              <a:rPr lang="en-US" altLang="en-US" sz="1800" dirty="0"/>
              <a:t>language proficiency </a:t>
            </a:r>
            <a:r>
              <a:rPr lang="en-US" altLang="en-US" sz="1800" dirty="0" smtClean="0"/>
              <a:t>levels</a:t>
            </a:r>
          </a:p>
          <a:p>
            <a:pPr marL="225425" indent="-225425">
              <a:lnSpc>
                <a:spcPct val="80000"/>
              </a:lnSpc>
            </a:pPr>
            <a:r>
              <a:rPr lang="en-US" altLang="en-US" sz="1800" dirty="0"/>
              <a:t>Gradual release of responsibility</a:t>
            </a:r>
          </a:p>
          <a:p>
            <a:pPr lvl="1">
              <a:lnSpc>
                <a:spcPct val="80000"/>
              </a:lnSpc>
              <a:spcAft>
                <a:spcPts val="600"/>
              </a:spcAft>
            </a:pPr>
            <a:r>
              <a:rPr lang="en-US" altLang="en-US" sz="1800" dirty="0"/>
              <a:t>Modeling, group practice, independent </a:t>
            </a:r>
            <a:r>
              <a:rPr lang="en-US" altLang="en-US" sz="1800" dirty="0" smtClean="0"/>
              <a:t>work</a:t>
            </a:r>
            <a:endParaRPr lang="en-US" altLang="en-US" sz="1800" dirty="0"/>
          </a:p>
          <a:p>
            <a:pPr marL="225425" indent="-225425">
              <a:lnSpc>
                <a:spcPct val="80000"/>
              </a:lnSpc>
              <a:spcAft>
                <a:spcPts val="600"/>
              </a:spcAft>
            </a:pPr>
            <a:r>
              <a:rPr lang="en-US" altLang="en-US" sz="1800" dirty="0" smtClean="0"/>
              <a:t>Hands-on activities and cooperative learning</a:t>
            </a:r>
          </a:p>
          <a:p>
            <a:pPr marL="625475" lvl="1" indent="-225425">
              <a:lnSpc>
                <a:spcPct val="80000"/>
              </a:lnSpc>
              <a:spcAft>
                <a:spcPts val="600"/>
              </a:spcAft>
            </a:pPr>
            <a:r>
              <a:rPr lang="en-US" altLang="en-US" sz="1800" dirty="0" smtClean="0"/>
              <a:t>Teacher-centered presentations interspersed w/ small group tasks (e.g., think, pair, share)</a:t>
            </a:r>
          </a:p>
          <a:p>
            <a:pPr marL="625475" lvl="1" indent="-225425">
              <a:lnSpc>
                <a:spcPct val="80000"/>
              </a:lnSpc>
              <a:spcAft>
                <a:spcPts val="600"/>
              </a:spcAft>
            </a:pPr>
            <a:r>
              <a:rPr lang="en-US" altLang="en-US" sz="1800" dirty="0" smtClean="0"/>
              <a:t>Preview/review</a:t>
            </a:r>
          </a:p>
          <a:p>
            <a:pPr marL="625475" lvl="1" indent="-225425">
              <a:lnSpc>
                <a:spcPct val="80000"/>
              </a:lnSpc>
              <a:spcAft>
                <a:spcPts val="600"/>
              </a:spcAft>
            </a:pPr>
            <a:r>
              <a:rPr lang="en-US" altLang="en-US" sz="1800" dirty="0" smtClean="0"/>
              <a:t>Learning centers, drama/role play</a:t>
            </a:r>
          </a:p>
          <a:p>
            <a:pPr marL="225425" indent="-225425">
              <a:lnSpc>
                <a:spcPct val="80000"/>
              </a:lnSpc>
              <a:spcAft>
                <a:spcPts val="600"/>
              </a:spcAft>
            </a:pPr>
            <a:r>
              <a:rPr lang="en-US" altLang="en-US" sz="1800" dirty="0" smtClean="0"/>
              <a:t>Written and </a:t>
            </a:r>
            <a:r>
              <a:rPr lang="en-US" altLang="en-US" sz="1800" dirty="0"/>
              <a:t>o</a:t>
            </a:r>
            <a:r>
              <a:rPr lang="en-US" altLang="en-US" sz="1800" dirty="0" smtClean="0"/>
              <a:t>ral instructions</a:t>
            </a:r>
            <a:endParaRPr lang="en-US" altLang="en-US" sz="1800" dirty="0"/>
          </a:p>
        </p:txBody>
      </p:sp>
      <p:sp>
        <p:nvSpPr>
          <p:cNvPr id="2" name="Content Placeholder 1"/>
          <p:cNvSpPr>
            <a:spLocks noGrp="1"/>
          </p:cNvSpPr>
          <p:nvPr>
            <p:ph sz="half" idx="2"/>
          </p:nvPr>
        </p:nvSpPr>
        <p:spPr/>
        <p:txBody>
          <a:bodyPr>
            <a:normAutofit lnSpcReduction="10000"/>
          </a:bodyPr>
          <a:lstStyle/>
          <a:p>
            <a:pPr marL="225425" indent="-225425">
              <a:lnSpc>
                <a:spcPct val="80000"/>
              </a:lnSpc>
            </a:pPr>
            <a:r>
              <a:rPr lang="en-US" altLang="en-US" sz="1800" dirty="0"/>
              <a:t>Visuals, gestures and linguistic supports</a:t>
            </a:r>
          </a:p>
          <a:p>
            <a:pPr lvl="1">
              <a:lnSpc>
                <a:spcPct val="80000"/>
              </a:lnSpc>
            </a:pPr>
            <a:r>
              <a:rPr lang="en-US" altLang="en-US" sz="1800" dirty="0"/>
              <a:t>Graphic organizers, pictures, </a:t>
            </a:r>
            <a:r>
              <a:rPr lang="en-US" altLang="en-US" sz="1800" dirty="0" smtClean="0"/>
              <a:t>sketches, manipulatives, TPR</a:t>
            </a:r>
            <a:endParaRPr lang="en-US" altLang="en-US" sz="1800" dirty="0"/>
          </a:p>
          <a:p>
            <a:pPr lvl="1">
              <a:lnSpc>
                <a:spcPct val="80000"/>
              </a:lnSpc>
            </a:pPr>
            <a:r>
              <a:rPr lang="en-US" altLang="en-US" sz="1800" dirty="0"/>
              <a:t>Sentence frames, starters, transition words</a:t>
            </a:r>
          </a:p>
          <a:p>
            <a:pPr lvl="1">
              <a:lnSpc>
                <a:spcPct val="80000"/>
              </a:lnSpc>
              <a:spcAft>
                <a:spcPts val="600"/>
              </a:spcAft>
            </a:pPr>
            <a:r>
              <a:rPr lang="en-US" altLang="en-US" sz="1800" dirty="0"/>
              <a:t>Primary language support and </a:t>
            </a:r>
            <a:r>
              <a:rPr lang="en-US" altLang="en-US" sz="1800" dirty="0" err="1"/>
              <a:t>biliteracy</a:t>
            </a:r>
            <a:r>
              <a:rPr lang="en-US" altLang="en-US" sz="1800" dirty="0"/>
              <a:t> </a:t>
            </a:r>
            <a:r>
              <a:rPr lang="en-US" altLang="en-US" sz="1800" dirty="0" smtClean="0"/>
              <a:t>development (e.g., use of cognates)</a:t>
            </a:r>
          </a:p>
          <a:p>
            <a:pPr marL="225425" indent="-225425">
              <a:lnSpc>
                <a:spcPct val="80000"/>
              </a:lnSpc>
            </a:pPr>
            <a:r>
              <a:rPr lang="en-US" altLang="en-US" sz="1800" dirty="0"/>
              <a:t>Guarded vocabulary</a:t>
            </a:r>
          </a:p>
          <a:p>
            <a:pPr lvl="1">
              <a:lnSpc>
                <a:spcPct val="80000"/>
              </a:lnSpc>
            </a:pPr>
            <a:r>
              <a:rPr lang="en-US" altLang="en-US" sz="1800" dirty="0"/>
              <a:t>Contextual definitions of words and concepts</a:t>
            </a:r>
          </a:p>
          <a:p>
            <a:pPr lvl="1">
              <a:lnSpc>
                <a:spcPct val="80000"/>
              </a:lnSpc>
            </a:pPr>
            <a:r>
              <a:rPr lang="en-US" altLang="en-US" sz="1800" dirty="0" smtClean="0"/>
              <a:t>Repetition</a:t>
            </a:r>
            <a:endParaRPr lang="en-US" altLang="en-US" sz="1800" dirty="0"/>
          </a:p>
          <a:p>
            <a:pPr lvl="1">
              <a:lnSpc>
                <a:spcPct val="80000"/>
              </a:lnSpc>
            </a:pPr>
            <a:r>
              <a:rPr lang="en-US" altLang="en-US" sz="1800" dirty="0"/>
              <a:t>Shorter sentences and simpler syntax</a:t>
            </a:r>
          </a:p>
          <a:p>
            <a:pPr lvl="1">
              <a:lnSpc>
                <a:spcPct val="80000"/>
              </a:lnSpc>
              <a:spcAft>
                <a:spcPts val="600"/>
              </a:spcAft>
            </a:pPr>
            <a:r>
              <a:rPr lang="en-US" altLang="en-US" sz="1800" dirty="0"/>
              <a:t>More pauses </a:t>
            </a:r>
            <a:endParaRPr lang="en-US" altLang="en-US" sz="1800" dirty="0" smtClean="0"/>
          </a:p>
          <a:p>
            <a:pPr lvl="1">
              <a:lnSpc>
                <a:spcPct val="80000"/>
              </a:lnSpc>
              <a:spcAft>
                <a:spcPts val="600"/>
              </a:spcAft>
            </a:pPr>
            <a:r>
              <a:rPr lang="en-US" altLang="en-US" sz="1800" dirty="0" smtClean="0"/>
              <a:t>Vocab charts, words walls</a:t>
            </a:r>
          </a:p>
          <a:p>
            <a:pPr>
              <a:lnSpc>
                <a:spcPct val="80000"/>
              </a:lnSpc>
              <a:spcAft>
                <a:spcPts val="600"/>
              </a:spcAft>
            </a:pPr>
            <a:r>
              <a:rPr lang="en-US" altLang="en-US" sz="1800" dirty="0" smtClean="0"/>
              <a:t>Monitor</a:t>
            </a:r>
            <a:r>
              <a:rPr lang="en-US" altLang="en-US" sz="1800" dirty="0"/>
              <a:t>, assess, and adjust</a:t>
            </a:r>
          </a:p>
          <a:p>
            <a:pPr marL="0" indent="0">
              <a:buNone/>
            </a:pPr>
            <a:endParaRPr lang="en-US" dirty="0"/>
          </a:p>
        </p:txBody>
      </p:sp>
    </p:spTree>
    <p:extLst>
      <p:ext uri="{BB962C8B-B14F-4D97-AF65-F5344CB8AC3E}">
        <p14:creationId xmlns:p14="http://schemas.microsoft.com/office/powerpoint/2010/main" val="2594534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762000" y="1752600"/>
            <a:ext cx="2819400" cy="2819400"/>
          </a:xfrm>
          <a:prstGeom prst="rect">
            <a:avLst/>
          </a:prstGeom>
        </p:spPr>
      </p:pic>
      <p:sp>
        <p:nvSpPr>
          <p:cNvPr id="5" name="TextBox 4"/>
          <p:cNvSpPr txBox="1"/>
          <p:nvPr/>
        </p:nvSpPr>
        <p:spPr>
          <a:xfrm>
            <a:off x="1066800" y="457200"/>
            <a:ext cx="6705600" cy="5016758"/>
          </a:xfrm>
          <a:prstGeom prst="rect">
            <a:avLst/>
          </a:prstGeom>
          <a:noFill/>
        </p:spPr>
        <p:txBody>
          <a:bodyPr wrap="square" rtlCol="0">
            <a:spAutoFit/>
          </a:bodyPr>
          <a:lstStyle/>
          <a:p>
            <a:r>
              <a:rPr lang="en-US" sz="4000" dirty="0" smtClean="0"/>
              <a:t>Welcome to Project High Five </a:t>
            </a:r>
            <a:br>
              <a:rPr lang="en-US" sz="4000" dirty="0" smtClean="0"/>
            </a:br>
            <a:r>
              <a:rPr lang="en-US" sz="4000" dirty="0" smtClean="0"/>
              <a:t>		 	</a:t>
            </a:r>
          </a:p>
          <a:p>
            <a:r>
              <a:rPr lang="en-US" sz="4000" dirty="0" smtClean="0"/>
              <a:t>			</a:t>
            </a:r>
            <a:r>
              <a:rPr lang="en-US" sz="4000" dirty="0" smtClean="0">
                <a:latin typeface="Comic Sans MS"/>
                <a:cs typeface="Comic Sans MS"/>
              </a:rPr>
              <a:t>Culture</a:t>
            </a:r>
          </a:p>
          <a:p>
            <a:r>
              <a:rPr lang="en-US" sz="4000" dirty="0" smtClean="0">
                <a:latin typeface="Comic Sans MS"/>
                <a:cs typeface="Comic Sans MS"/>
              </a:rPr>
              <a:t>			Collaboration</a:t>
            </a:r>
          </a:p>
          <a:p>
            <a:r>
              <a:rPr lang="en-US" sz="4000" dirty="0" smtClean="0">
                <a:latin typeface="Comic Sans MS"/>
                <a:cs typeface="Comic Sans MS"/>
              </a:rPr>
              <a:t>			Commitment</a:t>
            </a:r>
          </a:p>
          <a:p>
            <a:r>
              <a:rPr lang="en-US" sz="4000" dirty="0" smtClean="0">
                <a:latin typeface="Comic Sans MS"/>
                <a:cs typeface="Comic Sans MS"/>
              </a:rPr>
              <a:t>			Communication</a:t>
            </a:r>
          </a:p>
          <a:p>
            <a:r>
              <a:rPr lang="en-US" sz="4000" dirty="0" smtClean="0">
                <a:latin typeface="Comic Sans MS"/>
                <a:cs typeface="Comic Sans MS"/>
              </a:rPr>
              <a:t>			Community</a:t>
            </a:r>
          </a:p>
          <a:p>
            <a:endParaRPr lang="en-US" sz="4000" dirty="0"/>
          </a:p>
        </p:txBody>
      </p:sp>
      <p:sp>
        <p:nvSpPr>
          <p:cNvPr id="8" name="TextBox 7"/>
          <p:cNvSpPr txBox="1"/>
          <p:nvPr/>
        </p:nvSpPr>
        <p:spPr>
          <a:xfrm>
            <a:off x="533400" y="5376849"/>
            <a:ext cx="7650163"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400" b="1" dirty="0" smtClean="0"/>
              <a:t>ODE </a:t>
            </a:r>
            <a:r>
              <a:rPr lang="en-US" sz="2400" b="1" dirty="0"/>
              <a:t>Culturally Responsive Pedagogy and Practices Grant</a:t>
            </a:r>
            <a:endParaRPr lang="en-US" sz="2400" dirty="0"/>
          </a:p>
        </p:txBody>
      </p:sp>
    </p:spTree>
    <p:extLst>
      <p:ext uri="{BB962C8B-B14F-4D97-AF65-F5344CB8AC3E}">
        <p14:creationId xmlns:p14="http://schemas.microsoft.com/office/powerpoint/2010/main" val="2795980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030"/>
            <a:ext cx="8229600" cy="829569"/>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3200" b="1" dirty="0" smtClean="0">
                <a:solidFill>
                  <a:srgbClr val="C00000"/>
                </a:solidFill>
              </a:rPr>
              <a:t>Designated ELD Period</a:t>
            </a:r>
            <a:br>
              <a:rPr lang="en-US" sz="3200" b="1" dirty="0" smtClean="0">
                <a:solidFill>
                  <a:srgbClr val="C00000"/>
                </a:solidFill>
              </a:rPr>
            </a:br>
            <a:r>
              <a:rPr lang="en-US" sz="2700" dirty="0" smtClean="0">
                <a:solidFill>
                  <a:schemeClr val="tx1"/>
                </a:solidFill>
              </a:rPr>
              <a:t>(Targeted Language Instruction for ELLs)</a:t>
            </a:r>
            <a:endParaRPr lang="en-US" sz="2000" dirty="0">
              <a:solidFill>
                <a:schemeClr val="tx1"/>
              </a:solidFill>
            </a:endParaRPr>
          </a:p>
        </p:txBody>
      </p:sp>
      <p:sp>
        <p:nvSpPr>
          <p:cNvPr id="3" name="Content Placeholder 2"/>
          <p:cNvSpPr>
            <a:spLocks noGrp="1"/>
          </p:cNvSpPr>
          <p:nvPr>
            <p:ph sz="half" idx="1"/>
          </p:nvPr>
        </p:nvSpPr>
        <p:spPr>
          <a:xfrm>
            <a:off x="533400" y="1143000"/>
            <a:ext cx="4800600" cy="5410200"/>
          </a:xfrm>
        </p:spPr>
        <p:txBody>
          <a:bodyPr>
            <a:normAutofit/>
          </a:bodyPr>
          <a:lstStyle/>
          <a:p>
            <a:pPr>
              <a:spcAft>
                <a:spcPts val="600"/>
              </a:spcAft>
            </a:pPr>
            <a:r>
              <a:rPr lang="en-US" sz="2000" dirty="0" smtClean="0"/>
              <a:t>Focus on helping English learners develop English language skills.</a:t>
            </a:r>
          </a:p>
          <a:p>
            <a:pPr lvl="0">
              <a:spcAft>
                <a:spcPts val="600"/>
              </a:spcAft>
            </a:pPr>
            <a:r>
              <a:rPr lang="en-US" sz="2000" dirty="0" smtClean="0"/>
              <a:t>Taught as a separate subject area </a:t>
            </a:r>
            <a:r>
              <a:rPr lang="en-US" sz="2000" b="1" dirty="0" smtClean="0">
                <a:solidFill>
                  <a:srgbClr val="C00000"/>
                </a:solidFill>
              </a:rPr>
              <a:t>on a daily basis</a:t>
            </a:r>
            <a:r>
              <a:rPr lang="en-US" sz="2000" dirty="0" smtClean="0"/>
              <a:t>.</a:t>
            </a:r>
          </a:p>
          <a:p>
            <a:pPr>
              <a:spcAft>
                <a:spcPts val="600"/>
              </a:spcAft>
            </a:pPr>
            <a:r>
              <a:rPr lang="en-US" sz="2000" b="1" dirty="0">
                <a:solidFill>
                  <a:srgbClr val="C00000"/>
                </a:solidFill>
              </a:rPr>
              <a:t>ELP standards guide instruction. </a:t>
            </a:r>
            <a:r>
              <a:rPr lang="en-US" sz="2000" dirty="0"/>
              <a:t>Lesson objectives are differentiated according to students’ language proficiency levels</a:t>
            </a:r>
            <a:r>
              <a:rPr lang="en-US" sz="2000" dirty="0" smtClean="0"/>
              <a:t>. </a:t>
            </a:r>
          </a:p>
          <a:p>
            <a:pPr>
              <a:spcAft>
                <a:spcPts val="600"/>
              </a:spcAft>
            </a:pPr>
            <a:r>
              <a:rPr lang="en-US" sz="2000" dirty="0" smtClean="0"/>
              <a:t>Academic </a:t>
            </a:r>
            <a:r>
              <a:rPr lang="en-US" sz="2000" b="1" dirty="0" smtClean="0">
                <a:solidFill>
                  <a:srgbClr val="C00000"/>
                </a:solidFill>
              </a:rPr>
              <a:t>vocabulary, forms and functions </a:t>
            </a:r>
            <a:r>
              <a:rPr lang="en-US" sz="2000" dirty="0" smtClean="0"/>
              <a:t>are taught and practiced.</a:t>
            </a:r>
          </a:p>
          <a:p>
            <a:pPr>
              <a:spcAft>
                <a:spcPts val="600"/>
              </a:spcAft>
            </a:pPr>
            <a:r>
              <a:rPr lang="en-US" sz="2000" dirty="0"/>
              <a:t>T</a:t>
            </a:r>
            <a:r>
              <a:rPr lang="en-US" sz="2000" dirty="0" smtClean="0"/>
              <a:t>asks incorporate the four language domains (listening, speaking, reading, writing)</a:t>
            </a:r>
            <a:endParaRPr lang="en-US" sz="2000" dirty="0"/>
          </a:p>
          <a:p>
            <a:pPr>
              <a:spcAft>
                <a:spcPts val="600"/>
              </a:spcAft>
            </a:pPr>
            <a:r>
              <a:rPr lang="en-US" sz="2000" dirty="0" smtClean="0">
                <a:solidFill>
                  <a:prstClr val="black"/>
                </a:solidFill>
              </a:rPr>
              <a:t>Instruction is linked </a:t>
            </a:r>
            <a:r>
              <a:rPr lang="en-US" sz="2000" dirty="0">
                <a:solidFill>
                  <a:prstClr val="black"/>
                </a:solidFill>
              </a:rPr>
              <a:t>to the content as well as the linguistic needs of the students</a:t>
            </a:r>
            <a:r>
              <a:rPr lang="en-US" sz="2000" dirty="0" smtClean="0">
                <a:solidFill>
                  <a:prstClr val="black"/>
                </a:solidFill>
              </a:rPr>
              <a:t>. </a:t>
            </a: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1804" y="1143000"/>
            <a:ext cx="3048000" cy="2270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548230" y="3733800"/>
            <a:ext cx="3271574" cy="244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3966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altLang="en-US" sz="3200" b="1" dirty="0" smtClean="0">
                <a:solidFill>
                  <a:srgbClr val="C00000"/>
                </a:solidFill>
              </a:rPr>
              <a:t>Designated ELD</a:t>
            </a:r>
            <a:r>
              <a:rPr lang="en-US" altLang="en-US" sz="3200" dirty="0" smtClean="0">
                <a:solidFill>
                  <a:srgbClr val="C00000"/>
                </a:solidFill>
              </a:rPr>
              <a:t>: Key Components</a:t>
            </a:r>
            <a:br>
              <a:rPr lang="en-US" altLang="en-US" sz="3200" dirty="0" smtClean="0">
                <a:solidFill>
                  <a:srgbClr val="C00000"/>
                </a:solidFill>
              </a:rPr>
            </a:br>
            <a:r>
              <a:rPr lang="en-US" altLang="en-US" sz="2700" dirty="0" smtClean="0">
                <a:solidFill>
                  <a:schemeClr val="tx1"/>
                </a:solidFill>
              </a:rPr>
              <a:t>(Receptive, Productive and Interactive Language Modalities)</a:t>
            </a:r>
            <a:endParaRPr lang="en-US" altLang="en-US" sz="2700" dirty="0">
              <a:solidFill>
                <a:schemeClr val="tx1"/>
              </a:solidFill>
            </a:endParaRPr>
          </a:p>
        </p:txBody>
      </p:sp>
      <p:sp>
        <p:nvSpPr>
          <p:cNvPr id="3" name="Text Placeholder 2"/>
          <p:cNvSpPr>
            <a:spLocks noGrp="1"/>
          </p:cNvSpPr>
          <p:nvPr>
            <p:ph type="body" idx="1"/>
          </p:nvPr>
        </p:nvSpPr>
        <p:spPr/>
        <p:txBody>
          <a:bodyPr>
            <a:normAutofit fontScale="25000" lnSpcReduction="20000"/>
          </a:bodyPr>
          <a:lstStyle/>
          <a:p>
            <a:pPr>
              <a:lnSpc>
                <a:spcPct val="80000"/>
              </a:lnSpc>
            </a:pPr>
            <a:endParaRPr lang="en-US" altLang="en-US" dirty="0" smtClean="0"/>
          </a:p>
          <a:p>
            <a:pPr>
              <a:lnSpc>
                <a:spcPct val="80000"/>
              </a:lnSpc>
            </a:pPr>
            <a:r>
              <a:rPr lang="en-US" altLang="en-US" sz="9600" dirty="0" smtClean="0">
                <a:solidFill>
                  <a:srgbClr val="C00000"/>
                </a:solidFill>
              </a:rPr>
              <a:t>Receptive </a:t>
            </a:r>
            <a:endParaRPr lang="en-US" altLang="en-US" sz="9600" dirty="0">
              <a:solidFill>
                <a:srgbClr val="C00000"/>
              </a:solidFill>
            </a:endParaRPr>
          </a:p>
          <a:p>
            <a:pPr>
              <a:lnSpc>
                <a:spcPct val="80000"/>
              </a:lnSpc>
            </a:pPr>
            <a:r>
              <a:rPr lang="en-US" altLang="en-US" sz="9600" dirty="0"/>
              <a:t>(Listening and Reading)</a:t>
            </a:r>
          </a:p>
          <a:p>
            <a:endParaRPr lang="en-US" dirty="0"/>
          </a:p>
        </p:txBody>
      </p:sp>
      <p:sp>
        <p:nvSpPr>
          <p:cNvPr id="31747" name="Rectangle 3"/>
          <p:cNvSpPr>
            <a:spLocks noGrp="1" noChangeArrowheads="1"/>
          </p:cNvSpPr>
          <p:nvPr>
            <p:ph sz="half" idx="2"/>
          </p:nvPr>
        </p:nvSpPr>
        <p:spPr>
          <a:xfrm>
            <a:off x="457200" y="2174875"/>
            <a:ext cx="4191000" cy="1711325"/>
          </a:xfrm>
        </p:spPr>
        <p:txBody>
          <a:bodyPr>
            <a:noAutofit/>
          </a:bodyPr>
          <a:lstStyle/>
          <a:p>
            <a:pPr>
              <a:lnSpc>
                <a:spcPct val="80000"/>
              </a:lnSpc>
            </a:pPr>
            <a:r>
              <a:rPr lang="en-US" altLang="en-US" sz="2000" dirty="0" smtClean="0"/>
              <a:t>Poems, songs, chants, oral presentations</a:t>
            </a:r>
          </a:p>
          <a:p>
            <a:pPr>
              <a:lnSpc>
                <a:spcPct val="80000"/>
              </a:lnSpc>
            </a:pPr>
            <a:r>
              <a:rPr lang="en-US" altLang="en-US" sz="2000" dirty="0" smtClean="0"/>
              <a:t>Listen/read &amp; answer comprehension questions</a:t>
            </a:r>
          </a:p>
          <a:p>
            <a:pPr>
              <a:lnSpc>
                <a:spcPct val="80000"/>
              </a:lnSpc>
            </a:pPr>
            <a:r>
              <a:rPr lang="en-US" altLang="en-US" sz="2000" dirty="0" smtClean="0"/>
              <a:t>Listen/read &amp; take notes (lectures, videos), illustrate stories, story mapping)</a:t>
            </a:r>
          </a:p>
          <a:p>
            <a:pPr lvl="1">
              <a:lnSpc>
                <a:spcPct val="80000"/>
              </a:lnSpc>
            </a:pPr>
            <a:endParaRPr lang="en-US" altLang="en-US" sz="2000" dirty="0" smtClean="0"/>
          </a:p>
          <a:p>
            <a:pPr marL="0" indent="0">
              <a:lnSpc>
                <a:spcPct val="80000"/>
              </a:lnSpc>
              <a:buNone/>
            </a:pPr>
            <a:endParaRPr lang="en-US" altLang="en-US" sz="2400" dirty="0"/>
          </a:p>
        </p:txBody>
      </p:sp>
      <p:sp>
        <p:nvSpPr>
          <p:cNvPr id="4" name="Text Placeholder 3"/>
          <p:cNvSpPr>
            <a:spLocks noGrp="1"/>
          </p:cNvSpPr>
          <p:nvPr>
            <p:ph type="body" sz="quarter" idx="3"/>
          </p:nvPr>
        </p:nvSpPr>
        <p:spPr>
          <a:xfrm>
            <a:off x="4648200" y="1371600"/>
            <a:ext cx="4038600" cy="803275"/>
          </a:xfrm>
        </p:spPr>
        <p:txBody>
          <a:bodyPr>
            <a:noAutofit/>
          </a:bodyPr>
          <a:lstStyle/>
          <a:p>
            <a:pPr>
              <a:spcBef>
                <a:spcPts val="0"/>
              </a:spcBef>
            </a:pPr>
            <a:r>
              <a:rPr lang="en-US" dirty="0" smtClean="0">
                <a:solidFill>
                  <a:srgbClr val="C00000"/>
                </a:solidFill>
              </a:rPr>
              <a:t>Productive</a:t>
            </a:r>
          </a:p>
          <a:p>
            <a:pPr>
              <a:spcBef>
                <a:spcPts val="0"/>
              </a:spcBef>
            </a:pPr>
            <a:r>
              <a:rPr lang="en-US" dirty="0" smtClean="0"/>
              <a:t>(Speaking and Writing)</a:t>
            </a:r>
            <a:endParaRPr lang="en-US" dirty="0"/>
          </a:p>
        </p:txBody>
      </p:sp>
      <p:sp>
        <p:nvSpPr>
          <p:cNvPr id="5" name="Content Placeholder 4"/>
          <p:cNvSpPr>
            <a:spLocks noGrp="1"/>
          </p:cNvSpPr>
          <p:nvPr>
            <p:ph sz="quarter" idx="4"/>
          </p:nvPr>
        </p:nvSpPr>
        <p:spPr>
          <a:xfrm>
            <a:off x="4645025" y="2174875"/>
            <a:ext cx="3965575" cy="1863725"/>
          </a:xfrm>
        </p:spPr>
        <p:txBody>
          <a:bodyPr>
            <a:normAutofit fontScale="85000" lnSpcReduction="10000"/>
          </a:bodyPr>
          <a:lstStyle/>
          <a:p>
            <a:r>
              <a:rPr lang="en-US" dirty="0"/>
              <a:t>Essays</a:t>
            </a:r>
          </a:p>
          <a:p>
            <a:r>
              <a:rPr lang="en-US" dirty="0"/>
              <a:t>Discussion groups, story-telling</a:t>
            </a:r>
          </a:p>
          <a:p>
            <a:r>
              <a:rPr lang="en-US" dirty="0" smtClean="0"/>
              <a:t>Dialogues, role plays, strip stories, photo narratives</a:t>
            </a:r>
          </a:p>
          <a:p>
            <a:r>
              <a:rPr lang="en-US" dirty="0" smtClean="0"/>
              <a:t>Writing workshop</a:t>
            </a:r>
            <a:endParaRPr lang="en-US" dirty="0"/>
          </a:p>
        </p:txBody>
      </p:sp>
      <p:sp>
        <p:nvSpPr>
          <p:cNvPr id="6" name="TextBox 5"/>
          <p:cNvSpPr txBox="1"/>
          <p:nvPr/>
        </p:nvSpPr>
        <p:spPr>
          <a:xfrm>
            <a:off x="759229" y="4114800"/>
            <a:ext cx="7924800" cy="2369880"/>
          </a:xfrm>
          <a:prstGeom prst="rect">
            <a:avLst/>
          </a:prstGeom>
          <a:noFill/>
        </p:spPr>
        <p:txBody>
          <a:bodyPr wrap="square" rtlCol="0">
            <a:spAutoFit/>
          </a:bodyPr>
          <a:lstStyle/>
          <a:p>
            <a:pPr algn="ctr"/>
            <a:r>
              <a:rPr lang="en-US" sz="2400" b="1" dirty="0" smtClean="0">
                <a:solidFill>
                  <a:srgbClr val="C00000"/>
                </a:solidFill>
              </a:rPr>
              <a:t>Interactive</a:t>
            </a:r>
          </a:p>
          <a:p>
            <a:pPr algn="ctr"/>
            <a:r>
              <a:rPr lang="en-US" sz="2400" b="1" dirty="0" smtClean="0"/>
              <a:t>(Listening, Speaking, Reading and Writing)</a:t>
            </a:r>
          </a:p>
          <a:p>
            <a:pPr marL="1657350" lvl="3" indent="-285750" fontAlgn="base">
              <a:buFont typeface="Arial" panose="020B0604020202020204" pitchFamily="34" charset="0"/>
              <a:buChar char="•"/>
            </a:pPr>
            <a:r>
              <a:rPr lang="en-US" sz="2000" dirty="0"/>
              <a:t>Communicative </a:t>
            </a:r>
            <a:r>
              <a:rPr lang="en-US" sz="2000" dirty="0" smtClean="0"/>
              <a:t>games, information-gap activities</a:t>
            </a:r>
            <a:endParaRPr lang="en-US" sz="2000" dirty="0"/>
          </a:p>
          <a:p>
            <a:pPr marL="1657350" lvl="3" indent="-285750" fontAlgn="base">
              <a:buFont typeface="Arial" panose="020B0604020202020204" pitchFamily="34" charset="0"/>
              <a:buChar char="•"/>
            </a:pPr>
            <a:r>
              <a:rPr lang="en-US" sz="2000" dirty="0" smtClean="0"/>
              <a:t>Interviews, surveys, simulations</a:t>
            </a:r>
            <a:endParaRPr lang="en-US" sz="2000" dirty="0"/>
          </a:p>
          <a:p>
            <a:pPr marL="1657350" lvl="3" indent="-285750" fontAlgn="base">
              <a:buFont typeface="Arial" panose="020B0604020202020204" pitchFamily="34" charset="0"/>
              <a:buChar char="•"/>
            </a:pPr>
            <a:r>
              <a:rPr lang="en-US" sz="2000" dirty="0"/>
              <a:t>Cooperative </a:t>
            </a:r>
            <a:r>
              <a:rPr lang="en-US" sz="2000" dirty="0" smtClean="0"/>
              <a:t>problem-solving, jigsaws</a:t>
            </a:r>
          </a:p>
          <a:p>
            <a:pPr marL="1657350" lvl="3" indent="-285750" fontAlgn="base">
              <a:buFont typeface="Arial" panose="020B0604020202020204" pitchFamily="34" charset="0"/>
              <a:buChar char="•"/>
            </a:pPr>
            <a:r>
              <a:rPr lang="en-US" sz="2000" dirty="0" smtClean="0"/>
              <a:t>Developing scripts for Readers’ Theater</a:t>
            </a:r>
          </a:p>
          <a:p>
            <a:pPr marL="1657350" lvl="3" indent="-285750" fontAlgn="base">
              <a:buFont typeface="Arial" panose="020B0604020202020204" pitchFamily="34" charset="0"/>
              <a:buChar char="•"/>
            </a:pPr>
            <a:r>
              <a:rPr lang="en-US" sz="2000" dirty="0"/>
              <a:t>Written and oral collaborative research </a:t>
            </a:r>
            <a:r>
              <a:rPr lang="en-US" sz="2000" dirty="0" smtClean="0"/>
              <a:t>projects</a:t>
            </a:r>
            <a:endParaRPr lang="en-US" sz="2000" dirty="0"/>
          </a:p>
        </p:txBody>
      </p:sp>
    </p:spTree>
    <p:extLst>
      <p:ext uri="{BB962C8B-B14F-4D97-AF65-F5344CB8AC3E}">
        <p14:creationId xmlns:p14="http://schemas.microsoft.com/office/powerpoint/2010/main" val="284902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143000"/>
            <a:ext cx="7924800" cy="5181600"/>
          </a:xfrm>
        </p:spPr>
        <p:txBody>
          <a:bodyPr>
            <a:normAutofit fontScale="92500"/>
          </a:bodyPr>
          <a:lstStyle/>
          <a:p>
            <a:pPr>
              <a:spcAft>
                <a:spcPts val="1200"/>
              </a:spcAft>
            </a:pPr>
            <a:r>
              <a:rPr lang="en-US" dirty="0" smtClean="0">
                <a:solidFill>
                  <a:srgbClr val="C00000"/>
                </a:solidFill>
              </a:rPr>
              <a:t>During the ELD block…</a:t>
            </a:r>
          </a:p>
          <a:p>
            <a:pPr lvl="1">
              <a:spcAft>
                <a:spcPts val="1200"/>
              </a:spcAft>
            </a:pPr>
            <a:r>
              <a:rPr lang="en-US" dirty="0" smtClean="0"/>
              <a:t>ELL students </a:t>
            </a:r>
            <a:r>
              <a:rPr lang="en-US" dirty="0" smtClean="0"/>
              <a:t>stay </a:t>
            </a:r>
            <a:r>
              <a:rPr lang="en-US" dirty="0" smtClean="0"/>
              <a:t>in their homeroom</a:t>
            </a:r>
          </a:p>
          <a:p>
            <a:pPr lvl="1">
              <a:spcAft>
                <a:spcPts val="1200"/>
              </a:spcAft>
            </a:pPr>
            <a:r>
              <a:rPr lang="en-US" dirty="0" smtClean="0"/>
              <a:t>Homeroom teacher </a:t>
            </a:r>
            <a:r>
              <a:rPr lang="en-US" dirty="0" smtClean="0"/>
              <a:t>designs </a:t>
            </a:r>
            <a:r>
              <a:rPr lang="en-US" dirty="0" smtClean="0"/>
              <a:t>ELD lessons for ELLs in his/her </a:t>
            </a:r>
            <a:r>
              <a:rPr lang="en-US" dirty="0" smtClean="0"/>
              <a:t>classroom (</a:t>
            </a:r>
            <a:r>
              <a:rPr lang="en-US" dirty="0" smtClean="0"/>
              <a:t>30-minute periods daily)</a:t>
            </a:r>
            <a:endParaRPr lang="en-US" dirty="0" smtClean="0"/>
          </a:p>
          <a:p>
            <a:pPr lvl="1">
              <a:spcAft>
                <a:spcPts val="1200"/>
              </a:spcAft>
            </a:pPr>
            <a:r>
              <a:rPr lang="en-US" dirty="0" smtClean="0"/>
              <a:t>ELD lessons </a:t>
            </a:r>
            <a:r>
              <a:rPr lang="en-US" dirty="0" smtClean="0"/>
              <a:t>are developed </a:t>
            </a:r>
            <a:r>
              <a:rPr lang="en-US" dirty="0" smtClean="0"/>
              <a:t>using the ELP standards &amp; utilizing content from </a:t>
            </a:r>
            <a:r>
              <a:rPr lang="en-US" dirty="0"/>
              <a:t>other areas of the curriculum (e.g., literacy, science, social studies)</a:t>
            </a:r>
          </a:p>
          <a:p>
            <a:pPr lvl="1">
              <a:spcAft>
                <a:spcPts val="1200"/>
              </a:spcAft>
            </a:pPr>
            <a:r>
              <a:rPr lang="en-US" dirty="0" smtClean="0"/>
              <a:t>Non-ELL students </a:t>
            </a:r>
            <a:r>
              <a:rPr lang="en-US" dirty="0" smtClean="0"/>
              <a:t>are grouped </a:t>
            </a:r>
            <a:r>
              <a:rPr lang="en-US" dirty="0" smtClean="0"/>
              <a:t>in appropriate ways and work on relevant tasks during this period</a:t>
            </a:r>
          </a:p>
        </p:txBody>
      </p:sp>
      <p:sp>
        <p:nvSpPr>
          <p:cNvPr id="10" name="Title 1"/>
          <p:cNvSpPr>
            <a:spLocks noGrp="1"/>
          </p:cNvSpPr>
          <p:nvPr>
            <p:ph type="title"/>
          </p:nvPr>
        </p:nvSpPr>
        <p:spPr>
          <a:xfrm>
            <a:off x="152400" y="0"/>
            <a:ext cx="7848600" cy="792162"/>
          </a:xfrm>
        </p:spPr>
        <p:txBody>
          <a:bodyPr>
            <a:normAutofit/>
          </a:bodyPr>
          <a:lstStyle/>
          <a:p>
            <a:pPr algn="l"/>
            <a:r>
              <a:rPr lang="en-US" sz="3200" dirty="0" smtClean="0"/>
              <a:t>ELD Model for the Elementary Level</a:t>
            </a:r>
            <a:endParaRPr lang="en-US" sz="3200" dirty="0"/>
          </a:p>
        </p:txBody>
      </p:sp>
    </p:spTree>
    <p:extLst>
      <p:ext uri="{BB962C8B-B14F-4D97-AF65-F5344CB8AC3E}">
        <p14:creationId xmlns:p14="http://schemas.microsoft.com/office/powerpoint/2010/main" val="3832394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43001337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p:cNvSpPr/>
          <p:nvPr/>
        </p:nvSpPr>
        <p:spPr>
          <a:xfrm>
            <a:off x="5181600" y="3962400"/>
            <a:ext cx="2438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ELLs receive ELD </a:t>
            </a:r>
            <a:r>
              <a:rPr lang="en-US" dirty="0" smtClean="0"/>
              <a:t>contextualized instruction</a:t>
            </a:r>
            <a:endParaRPr lang="en-US" dirty="0"/>
          </a:p>
        </p:txBody>
      </p:sp>
      <p:pic>
        <p:nvPicPr>
          <p:cNvPr id="1026" name="Picture 2"/>
          <p:cNvPicPr>
            <a:picLocks noChangeAspect="1" noChangeArrowheads="1"/>
          </p:cNvPicPr>
          <p:nvPr/>
        </p:nvPicPr>
        <p:blipFill>
          <a:blip r:embed="rId7" cstate="print"/>
          <a:srcRect/>
          <a:stretch>
            <a:fillRect/>
          </a:stretch>
        </p:blipFill>
        <p:spPr bwMode="auto">
          <a:xfrm>
            <a:off x="990600" y="3998913"/>
            <a:ext cx="2462213" cy="1317625"/>
          </a:xfrm>
          <a:prstGeom prst="rect">
            <a:avLst/>
          </a:prstGeom>
          <a:noFill/>
          <a:ln w="9525">
            <a:noFill/>
            <a:miter lim="800000"/>
            <a:headEnd/>
            <a:tailEnd/>
          </a:ln>
        </p:spPr>
      </p:pic>
      <p:sp>
        <p:nvSpPr>
          <p:cNvPr id="16" name="Rectangle 15"/>
          <p:cNvSpPr/>
          <p:nvPr/>
        </p:nvSpPr>
        <p:spPr>
          <a:xfrm>
            <a:off x="5181600" y="5257800"/>
            <a:ext cx="2438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All other students continue literacy </a:t>
            </a:r>
            <a:r>
              <a:rPr lang="en-US" dirty="0" smtClean="0"/>
              <a:t>rotations independently</a:t>
            </a:r>
            <a:endParaRPr lang="en-US" dirty="0"/>
          </a:p>
        </p:txBody>
      </p:sp>
      <p:sp>
        <p:nvSpPr>
          <p:cNvPr id="12" name="Title 6"/>
          <p:cNvSpPr txBox="1">
            <a:spLocks/>
          </p:cNvSpPr>
          <p:nvPr/>
        </p:nvSpPr>
        <p:spPr>
          <a:xfrm>
            <a:off x="152400" y="0"/>
            <a:ext cx="7848600" cy="71596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Possible class formats…</a:t>
            </a:r>
          </a:p>
        </p:txBody>
      </p:sp>
      <p:sp>
        <p:nvSpPr>
          <p:cNvPr id="4" name="TextBox 3"/>
          <p:cNvSpPr txBox="1"/>
          <p:nvPr/>
        </p:nvSpPr>
        <p:spPr>
          <a:xfrm>
            <a:off x="819528" y="1295400"/>
            <a:ext cx="2706447" cy="58477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sz="3200" b="1" i="1" dirty="0" smtClean="0">
                <a:solidFill>
                  <a:srgbClr val="FF0000"/>
                </a:solidFill>
              </a:rPr>
              <a:t>Integrated ELD</a:t>
            </a:r>
            <a:endParaRPr lang="en-US" sz="3200" b="1" i="1" dirty="0">
              <a:solidFill>
                <a:srgbClr val="FF0000"/>
              </a:solidFill>
            </a:endParaRPr>
          </a:p>
        </p:txBody>
      </p:sp>
      <p:sp>
        <p:nvSpPr>
          <p:cNvPr id="17" name="TextBox 16"/>
          <p:cNvSpPr txBox="1"/>
          <p:nvPr/>
        </p:nvSpPr>
        <p:spPr>
          <a:xfrm>
            <a:off x="5091245" y="1208583"/>
            <a:ext cx="2838854" cy="58477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sz="3200" b="1" i="1" dirty="0" smtClean="0">
                <a:solidFill>
                  <a:srgbClr val="FF0000"/>
                </a:solidFill>
              </a:rPr>
              <a:t>Designated ELD</a:t>
            </a:r>
            <a:endParaRPr lang="en-US" sz="3200" b="1" i="1" dirty="0">
              <a:solidFill>
                <a:srgbClr val="FF0000"/>
              </a:solidFill>
            </a:endParaRPr>
          </a:p>
        </p:txBody>
      </p:sp>
    </p:spTree>
    <p:extLst>
      <p:ext uri="{BB962C8B-B14F-4D97-AF65-F5344CB8AC3E}">
        <p14:creationId xmlns:p14="http://schemas.microsoft.com/office/powerpoint/2010/main" val="271312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0"/>
            <a:ext cx="7848600" cy="715962"/>
          </a:xfrm>
        </p:spPr>
        <p:txBody>
          <a:bodyPr>
            <a:normAutofit/>
          </a:bodyPr>
          <a:lstStyle/>
          <a:p>
            <a:pPr algn="l"/>
            <a:r>
              <a:rPr lang="en-US" sz="3200" dirty="0" smtClean="0"/>
              <a:t>Possible class formats…</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24939783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p:cNvSpPr/>
          <p:nvPr/>
        </p:nvSpPr>
        <p:spPr>
          <a:xfrm>
            <a:off x="5181600" y="3962400"/>
            <a:ext cx="2438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ELLs receive </a:t>
            </a:r>
            <a:r>
              <a:rPr lang="en-US" dirty="0" smtClean="0"/>
              <a:t>contextualized ELD instruction</a:t>
            </a:r>
            <a:endParaRPr lang="en-US" dirty="0"/>
          </a:p>
        </p:txBody>
      </p:sp>
      <p:sp>
        <p:nvSpPr>
          <p:cNvPr id="16" name="Rectangle 15"/>
          <p:cNvSpPr/>
          <p:nvPr/>
        </p:nvSpPr>
        <p:spPr>
          <a:xfrm>
            <a:off x="5181600" y="5257800"/>
            <a:ext cx="2438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All other </a:t>
            </a:r>
            <a:r>
              <a:rPr lang="en-US" dirty="0" smtClean="0"/>
              <a:t>students work on relevant group tasks independently</a:t>
            </a:r>
            <a:endParaRPr lang="en-US" dirty="0"/>
          </a:p>
        </p:txBody>
      </p:sp>
      <p:sp>
        <p:nvSpPr>
          <p:cNvPr id="11" name="Rectangle 10"/>
          <p:cNvSpPr/>
          <p:nvPr/>
        </p:nvSpPr>
        <p:spPr>
          <a:xfrm>
            <a:off x="914400" y="4038600"/>
            <a:ext cx="2438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All students participate</a:t>
            </a:r>
            <a:endParaRPr lang="en-US" dirty="0"/>
          </a:p>
        </p:txBody>
      </p:sp>
      <p:sp>
        <p:nvSpPr>
          <p:cNvPr id="12" name="TextBox 11"/>
          <p:cNvSpPr txBox="1"/>
          <p:nvPr/>
        </p:nvSpPr>
        <p:spPr>
          <a:xfrm>
            <a:off x="819528" y="1295400"/>
            <a:ext cx="2706447" cy="58477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sz="3200" b="1" i="1" dirty="0" smtClean="0">
                <a:solidFill>
                  <a:srgbClr val="FF0000"/>
                </a:solidFill>
              </a:rPr>
              <a:t>Integrated ELD</a:t>
            </a:r>
            <a:endParaRPr lang="en-US" sz="3200" b="1" i="1" dirty="0">
              <a:solidFill>
                <a:srgbClr val="FF0000"/>
              </a:solidFill>
            </a:endParaRPr>
          </a:p>
        </p:txBody>
      </p:sp>
      <p:sp>
        <p:nvSpPr>
          <p:cNvPr id="15" name="TextBox 14"/>
          <p:cNvSpPr txBox="1"/>
          <p:nvPr/>
        </p:nvSpPr>
        <p:spPr>
          <a:xfrm>
            <a:off x="5091245" y="1208583"/>
            <a:ext cx="2838854" cy="58477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sz="3200" b="1" i="1" dirty="0" smtClean="0">
                <a:solidFill>
                  <a:srgbClr val="FF0000"/>
                </a:solidFill>
              </a:rPr>
              <a:t>Designated ELD</a:t>
            </a:r>
            <a:endParaRPr lang="en-US" sz="3200" b="1" i="1" dirty="0">
              <a:solidFill>
                <a:srgbClr val="FF0000"/>
              </a:solidFill>
            </a:endParaRPr>
          </a:p>
        </p:txBody>
      </p:sp>
    </p:spTree>
    <p:extLst>
      <p:ext uri="{BB962C8B-B14F-4D97-AF65-F5344CB8AC3E}">
        <p14:creationId xmlns:p14="http://schemas.microsoft.com/office/powerpoint/2010/main" val="386350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19200"/>
            <a:ext cx="7696200" cy="4906963"/>
          </a:xfrm>
        </p:spPr>
        <p:txBody>
          <a:bodyPr>
            <a:normAutofit lnSpcReduction="10000"/>
          </a:bodyPr>
          <a:lstStyle/>
          <a:p>
            <a:pPr>
              <a:spcAft>
                <a:spcPts val="2400"/>
              </a:spcAft>
            </a:pPr>
            <a:r>
              <a:rPr lang="en-US" dirty="0" smtClean="0">
                <a:solidFill>
                  <a:srgbClr val="C00000"/>
                </a:solidFill>
              </a:rPr>
              <a:t>Collaborative </a:t>
            </a:r>
            <a:r>
              <a:rPr lang="en-US" dirty="0" smtClean="0">
                <a:solidFill>
                  <a:srgbClr val="C00000"/>
                </a:solidFill>
              </a:rPr>
              <a:t>Contextual </a:t>
            </a:r>
            <a:r>
              <a:rPr lang="en-US" dirty="0" smtClean="0">
                <a:solidFill>
                  <a:srgbClr val="C00000"/>
                </a:solidFill>
              </a:rPr>
              <a:t>ELD…</a:t>
            </a:r>
          </a:p>
          <a:p>
            <a:pPr>
              <a:spcAft>
                <a:spcPts val="2400"/>
              </a:spcAft>
            </a:pPr>
            <a:r>
              <a:rPr lang="en-US" dirty="0" smtClean="0"/>
              <a:t>Language </a:t>
            </a:r>
            <a:r>
              <a:rPr lang="en-US" dirty="0" smtClean="0"/>
              <a:t>Arts selected as the “collaborator” for designing ELD lessons tied to context of instruction as it is only common Content area for all ELLs during remainder of </a:t>
            </a:r>
            <a:r>
              <a:rPr lang="en-US" dirty="0" smtClean="0"/>
              <a:t>day</a:t>
            </a:r>
          </a:p>
          <a:p>
            <a:pPr>
              <a:spcAft>
                <a:spcPts val="2400"/>
              </a:spcAft>
            </a:pPr>
            <a:r>
              <a:rPr lang="en-US" dirty="0"/>
              <a:t>O</a:t>
            </a:r>
            <a:r>
              <a:rPr lang="en-US" dirty="0" smtClean="0"/>
              <a:t>ther content areas can implement sheltered strategies and “integrated ELD” as needed</a:t>
            </a:r>
            <a:endParaRPr lang="en-US" dirty="0" smtClean="0"/>
          </a:p>
        </p:txBody>
      </p:sp>
      <p:sp>
        <p:nvSpPr>
          <p:cNvPr id="3" name="Title 2"/>
          <p:cNvSpPr>
            <a:spLocks noGrp="1"/>
          </p:cNvSpPr>
          <p:nvPr>
            <p:ph type="title"/>
          </p:nvPr>
        </p:nvSpPr>
        <p:spPr>
          <a:xfrm>
            <a:off x="76200" y="76200"/>
            <a:ext cx="8229600" cy="639762"/>
          </a:xfrm>
        </p:spPr>
        <p:txBody>
          <a:bodyPr>
            <a:normAutofit/>
          </a:bodyPr>
          <a:lstStyle/>
          <a:p>
            <a:pPr algn="l"/>
            <a:r>
              <a:rPr lang="en-US" sz="3200" dirty="0"/>
              <a:t>ELD Model for the </a:t>
            </a:r>
            <a:r>
              <a:rPr lang="en-US" sz="3200" dirty="0" smtClean="0"/>
              <a:t>Secondary </a:t>
            </a:r>
            <a:r>
              <a:rPr lang="en-US" sz="3200" dirty="0"/>
              <a:t>Level</a:t>
            </a:r>
            <a:endParaRPr lang="en-US" sz="3200" dirty="0"/>
          </a:p>
        </p:txBody>
      </p:sp>
    </p:spTree>
    <p:extLst>
      <p:ext uri="{BB962C8B-B14F-4D97-AF65-F5344CB8AC3E}">
        <p14:creationId xmlns:p14="http://schemas.microsoft.com/office/powerpoint/2010/main" val="4054240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3815338936"/>
              </p:ext>
            </p:extLst>
          </p:nvPr>
        </p:nvGraphicFramePr>
        <p:xfrm>
          <a:off x="228600" y="533400"/>
          <a:ext cx="86868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p:cNvSpPr/>
          <p:nvPr/>
        </p:nvSpPr>
        <p:spPr>
          <a:xfrm>
            <a:off x="990600" y="4046827"/>
            <a:ext cx="2438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ELP standards guide instruction</a:t>
            </a:r>
            <a:endParaRPr lang="en-US" dirty="0"/>
          </a:p>
        </p:txBody>
      </p:sp>
      <p:sp>
        <p:nvSpPr>
          <p:cNvPr id="16" name="Rectangle 15"/>
          <p:cNvSpPr/>
          <p:nvPr/>
        </p:nvSpPr>
        <p:spPr>
          <a:xfrm>
            <a:off x="990600" y="5342227"/>
            <a:ext cx="2438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Content from ELA class is the vehicle for language instruction</a:t>
            </a:r>
            <a:endParaRPr lang="en-US" dirty="0"/>
          </a:p>
        </p:txBody>
      </p:sp>
      <p:sp>
        <p:nvSpPr>
          <p:cNvPr id="11" name="Rectangle 10"/>
          <p:cNvSpPr/>
          <p:nvPr/>
        </p:nvSpPr>
        <p:spPr>
          <a:xfrm>
            <a:off x="5243945" y="2786063"/>
            <a:ext cx="2438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All students participate</a:t>
            </a:r>
            <a:endParaRPr lang="en-US" dirty="0"/>
          </a:p>
        </p:txBody>
      </p:sp>
      <p:sp>
        <p:nvSpPr>
          <p:cNvPr id="15" name="Rectangle 14"/>
          <p:cNvSpPr/>
          <p:nvPr/>
        </p:nvSpPr>
        <p:spPr>
          <a:xfrm>
            <a:off x="5243945" y="5376863"/>
            <a:ext cx="2438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ELD functions and forms are reinforced and practiced</a:t>
            </a:r>
            <a:endParaRPr lang="en-US" dirty="0"/>
          </a:p>
        </p:txBody>
      </p:sp>
      <p:sp>
        <p:nvSpPr>
          <p:cNvPr id="17" name="Rectangle 16"/>
          <p:cNvSpPr/>
          <p:nvPr/>
        </p:nvSpPr>
        <p:spPr>
          <a:xfrm>
            <a:off x="990600" y="2751427"/>
            <a:ext cx="2438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ELLs </a:t>
            </a:r>
            <a:r>
              <a:rPr lang="en-US" dirty="0" smtClean="0"/>
              <a:t>participate</a:t>
            </a:r>
            <a:endParaRPr lang="en-US" dirty="0"/>
          </a:p>
        </p:txBody>
      </p:sp>
      <p:sp>
        <p:nvSpPr>
          <p:cNvPr id="18" name="Rectangle 17"/>
          <p:cNvSpPr/>
          <p:nvPr/>
        </p:nvSpPr>
        <p:spPr>
          <a:xfrm>
            <a:off x="5243945" y="4081463"/>
            <a:ext cx="2438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CCSS for ELA guide instruction</a:t>
            </a:r>
            <a:endParaRPr lang="en-US" dirty="0"/>
          </a:p>
        </p:txBody>
      </p:sp>
      <p:sp>
        <p:nvSpPr>
          <p:cNvPr id="3" name="Left-Right Arrow 2"/>
          <p:cNvSpPr/>
          <p:nvPr/>
        </p:nvSpPr>
        <p:spPr>
          <a:xfrm>
            <a:off x="3657600" y="1108364"/>
            <a:ext cx="1363149" cy="838200"/>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7600" y="5560508"/>
            <a:ext cx="1390650"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5226224" y="381000"/>
            <a:ext cx="2706447" cy="58477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sz="3200" b="1" i="1" dirty="0" smtClean="0">
                <a:solidFill>
                  <a:srgbClr val="FF0000"/>
                </a:solidFill>
              </a:rPr>
              <a:t>Integrated ELD</a:t>
            </a:r>
            <a:endParaRPr lang="en-US" sz="3200" b="1" i="1" dirty="0">
              <a:solidFill>
                <a:srgbClr val="FF0000"/>
              </a:solidFill>
            </a:endParaRPr>
          </a:p>
        </p:txBody>
      </p:sp>
      <p:sp>
        <p:nvSpPr>
          <p:cNvPr id="20" name="TextBox 19"/>
          <p:cNvSpPr txBox="1"/>
          <p:nvPr/>
        </p:nvSpPr>
        <p:spPr>
          <a:xfrm>
            <a:off x="818746" y="356206"/>
            <a:ext cx="2838854" cy="58477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sz="3200" b="1" i="1" dirty="0" smtClean="0">
                <a:solidFill>
                  <a:srgbClr val="FF0000"/>
                </a:solidFill>
              </a:rPr>
              <a:t>Designated ELD</a:t>
            </a:r>
            <a:endParaRPr lang="en-US" sz="3200" b="1" i="1" dirty="0">
              <a:solidFill>
                <a:srgbClr val="FF0000"/>
              </a:solidFill>
            </a:endParaRPr>
          </a:p>
        </p:txBody>
      </p:sp>
    </p:spTree>
    <p:extLst>
      <p:ext uri="{BB962C8B-B14F-4D97-AF65-F5344CB8AC3E}">
        <p14:creationId xmlns:p14="http://schemas.microsoft.com/office/powerpoint/2010/main" val="343413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007" y="259716"/>
            <a:ext cx="7345362" cy="1339850"/>
          </a:xfrm>
        </p:spPr>
        <p:txBody>
          <a:bodyPr>
            <a:normAutofit/>
          </a:bodyPr>
          <a:lstStyle/>
          <a:p>
            <a:r>
              <a:rPr lang="en-US" dirty="0" smtClean="0"/>
              <a:t>An Elementary Example…</a:t>
            </a:r>
            <a:endParaRPr lang="en-US" dirty="0"/>
          </a:p>
        </p:txBody>
      </p:sp>
      <p:sp>
        <p:nvSpPr>
          <p:cNvPr id="3" name="Content Placeholder 2"/>
          <p:cNvSpPr>
            <a:spLocks noGrp="1"/>
          </p:cNvSpPr>
          <p:nvPr>
            <p:ph sz="half" idx="1"/>
          </p:nvPr>
        </p:nvSpPr>
        <p:spPr>
          <a:xfrm>
            <a:off x="478871" y="2032910"/>
            <a:ext cx="3566160" cy="3927475"/>
          </a:xfrm>
        </p:spPr>
        <p:txBody>
          <a:bodyPr>
            <a:normAutofit fontScale="70000" lnSpcReduction="20000"/>
          </a:bodyPr>
          <a:lstStyle/>
          <a:p>
            <a:r>
              <a:rPr lang="en-US" dirty="0" smtClean="0"/>
              <a:t>First grade classroom</a:t>
            </a:r>
          </a:p>
          <a:p>
            <a:r>
              <a:rPr lang="en-US" dirty="0" smtClean="0"/>
              <a:t>Social studies unit focusing on a </a:t>
            </a:r>
            <a:r>
              <a:rPr lang="en-US" dirty="0"/>
              <a:t>fundraiser for Heifer International </a:t>
            </a:r>
            <a:endParaRPr lang="en-US" dirty="0" smtClean="0"/>
          </a:p>
          <a:p>
            <a:r>
              <a:rPr lang="en-US" dirty="0" smtClean="0"/>
              <a:t>Literacy focus: </a:t>
            </a:r>
            <a:r>
              <a:rPr lang="en-US" i="1" dirty="0" smtClean="0"/>
              <a:t>Beatrice’s Goat </a:t>
            </a:r>
          </a:p>
          <a:p>
            <a:r>
              <a:rPr lang="en-US" dirty="0" smtClean="0"/>
              <a:t>Math focus: keeping track of donations</a:t>
            </a:r>
          </a:p>
          <a:p>
            <a:r>
              <a:rPr lang="en-US" dirty="0" smtClean="0"/>
              <a:t>ELD focus: descriptions (adjectives) and cause/effect</a:t>
            </a:r>
          </a:p>
          <a:p>
            <a:r>
              <a:rPr lang="en-US" dirty="0" smtClean="0"/>
              <a:t>Extension activity: </a:t>
            </a:r>
            <a:r>
              <a:rPr lang="en-US" dirty="0"/>
              <a:t>– ordering pictures and retelling the story</a:t>
            </a:r>
          </a:p>
          <a:p>
            <a:endParaRPr lang="en-US" dirty="0" smtClean="0"/>
          </a:p>
          <a:p>
            <a:endParaRPr lang="en-US" dirty="0" smtClean="0"/>
          </a:p>
          <a:p>
            <a:endParaRPr lang="en-US" dirty="0"/>
          </a:p>
        </p:txBody>
      </p:sp>
      <p:pic>
        <p:nvPicPr>
          <p:cNvPr id="4" name="Picture 3" descr="C:\Users\Maria\Dropbox\3 Project High Five\high five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722" y="423156"/>
            <a:ext cx="893285" cy="983022"/>
          </a:xfrm>
          <a:prstGeom prst="rect">
            <a:avLst/>
          </a:prstGeom>
          <a:noFill/>
          <a:ln>
            <a:noFill/>
          </a:ln>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8066" y="1859225"/>
            <a:ext cx="2069261" cy="1955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C:\Users\Maria\Downloads\2015-02-28_1543_0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7327" y="2114229"/>
            <a:ext cx="2577083" cy="144598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Maria\Downloads\2015-02-28_154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21266" y="3971270"/>
            <a:ext cx="2262307" cy="1255359"/>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Maria\Downloads\2015-02-28_155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3573" y="4740130"/>
            <a:ext cx="2180837" cy="1220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7498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Contextualized ELD: </a:t>
            </a:r>
            <a:br>
              <a:rPr lang="en-US" dirty="0" smtClean="0"/>
            </a:br>
            <a:r>
              <a:rPr lang="en-US" dirty="0" smtClean="0"/>
              <a:t>Video Clip</a:t>
            </a:r>
            <a:endParaRPr lang="en-US" dirty="0"/>
          </a:p>
        </p:txBody>
      </p:sp>
      <p:pic>
        <p:nvPicPr>
          <p:cNvPr id="4" name="Picture 3" descr="C:\Users\Maria\Dropbox\3 Project High Five\high five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722" y="423156"/>
            <a:ext cx="893285" cy="983022"/>
          </a:xfrm>
          <a:prstGeom prst="rect">
            <a:avLst/>
          </a:prstGeom>
          <a:noFill/>
          <a:ln>
            <a:noFill/>
          </a:ln>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 y="2002791"/>
            <a:ext cx="7766050" cy="436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a:spLocks noChangeArrowheads="1"/>
          </p:cNvSpPr>
          <p:nvPr/>
        </p:nvSpPr>
        <p:spPr bwMode="auto">
          <a:xfrm>
            <a:off x="688975" y="1676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rPr>
              <a:t> </a:t>
            </a:r>
            <a:r>
              <a:rPr kumimoji="0" lang="en-US" altLang="en-US" sz="1800" b="0" i="0" u="none" strike="noStrike" cap="none" normalizeH="0" baseline="0" dirty="0" smtClean="0">
                <a:ln>
                  <a:noFill/>
                </a:ln>
                <a:solidFill>
                  <a:srgbClr val="1155CC"/>
                </a:solidFill>
                <a:effectLst/>
                <a:latin typeface="Arial" charset="0"/>
                <a:cs typeface="Arial" charset="0"/>
                <a:hlinkClick r:id="rId5"/>
              </a:rPr>
              <a:t> http://youtu.be/AeIZiXxZ4u0</a:t>
            </a: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3861885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Contextualized ELD</a:t>
            </a:r>
            <a:endParaRPr lang="en-US" dirty="0"/>
          </a:p>
        </p:txBody>
      </p:sp>
      <p:sp>
        <p:nvSpPr>
          <p:cNvPr id="3" name="Text Placeholder 2"/>
          <p:cNvSpPr>
            <a:spLocks noGrp="1"/>
          </p:cNvSpPr>
          <p:nvPr>
            <p:ph type="body" idx="1"/>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What is working well?</a:t>
            </a:r>
            <a:endParaRPr lang="en-US" dirty="0"/>
          </a:p>
        </p:txBody>
      </p:sp>
      <p:sp>
        <p:nvSpPr>
          <p:cNvPr id="4" name="Content Placeholder 3"/>
          <p:cNvSpPr>
            <a:spLocks noGrp="1"/>
          </p:cNvSpPr>
          <p:nvPr>
            <p:ph sz="half" idx="2"/>
          </p:nvPr>
        </p:nvSpPr>
        <p:spPr>
          <a:xfrm>
            <a:off x="457200" y="4674818"/>
            <a:ext cx="4040188" cy="1254125"/>
          </a:xfrm>
        </p:spPr>
        <p:style>
          <a:lnRef idx="2">
            <a:schemeClr val="accent2"/>
          </a:lnRef>
          <a:fillRef idx="1">
            <a:schemeClr val="lt1"/>
          </a:fillRef>
          <a:effectRef idx="0">
            <a:schemeClr val="accent2"/>
          </a:effectRef>
          <a:fontRef idx="minor">
            <a:schemeClr val="dk1"/>
          </a:fontRef>
        </p:style>
        <p:txBody>
          <a:bodyPr/>
          <a:lstStyle/>
          <a:p>
            <a:pPr marL="0" indent="0">
              <a:buNone/>
            </a:pPr>
            <a:endParaRPr lang="en-US" dirty="0"/>
          </a:p>
        </p:txBody>
      </p:sp>
      <p:sp>
        <p:nvSpPr>
          <p:cNvPr id="5" name="Text Placeholder 4"/>
          <p:cNvSpPr>
            <a:spLocks noGrp="1"/>
          </p:cNvSpPr>
          <p:nvPr>
            <p:ph type="body" sz="quarter" idx="3"/>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What do I need help with?</a:t>
            </a:r>
            <a:endParaRPr lang="en-US" dirty="0"/>
          </a:p>
        </p:txBody>
      </p:sp>
      <p:sp>
        <p:nvSpPr>
          <p:cNvPr id="6" name="Content Placeholder 5"/>
          <p:cNvSpPr>
            <a:spLocks noGrp="1"/>
          </p:cNvSpPr>
          <p:nvPr>
            <p:ph sz="quarter" idx="4"/>
          </p:nvPr>
        </p:nvSpPr>
        <p:spPr>
          <a:xfrm>
            <a:off x="4645025" y="2174875"/>
            <a:ext cx="4041775" cy="1254125"/>
          </a:xfrm>
        </p:spPr>
        <p:style>
          <a:lnRef idx="2">
            <a:schemeClr val="accent2"/>
          </a:lnRef>
          <a:fillRef idx="1">
            <a:schemeClr val="lt1"/>
          </a:fillRef>
          <a:effectRef idx="0">
            <a:schemeClr val="accent2"/>
          </a:effectRef>
          <a:fontRef idx="minor">
            <a:schemeClr val="dk1"/>
          </a:fontRef>
        </p:style>
        <p:txBody>
          <a:bodyPr/>
          <a:lstStyle/>
          <a:p>
            <a:endParaRPr lang="en-US" dirty="0"/>
          </a:p>
        </p:txBody>
      </p:sp>
      <p:sp>
        <p:nvSpPr>
          <p:cNvPr id="7" name="Text Placeholder 2"/>
          <p:cNvSpPr txBox="1">
            <a:spLocks/>
          </p:cNvSpPr>
          <p:nvPr/>
        </p:nvSpPr>
        <p:spPr>
          <a:xfrm>
            <a:off x="457200" y="4038600"/>
            <a:ext cx="4040188" cy="639762"/>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b">
            <a:normAutofit fontScale="92500" lnSpcReduction="20000"/>
          </a:bodyPr>
          <a:lstStyle>
            <a:lvl1pPr marL="0" indent="0" algn="l" defTabSz="914400" rtl="0" eaLnBrk="1" latinLnBrk="0" hangingPunct="1">
              <a:spcBef>
                <a:spcPct val="20000"/>
              </a:spcBef>
              <a:buFont typeface="Arial" pitchFamily="34" charset="0"/>
              <a:buNone/>
              <a:defRPr sz="2400" b="1" kern="1200">
                <a:solidFill>
                  <a:schemeClr val="dk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dk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dk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dk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dk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dk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dk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dk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dk1"/>
                </a:solidFill>
                <a:latin typeface="+mn-lt"/>
                <a:ea typeface="+mn-ea"/>
                <a:cs typeface="+mn-cs"/>
              </a:defRPr>
            </a:lvl9pPr>
          </a:lstStyle>
          <a:p>
            <a:r>
              <a:rPr lang="en-US" dirty="0" smtClean="0"/>
              <a:t>What is your understanding of the model?</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706" y="2174248"/>
            <a:ext cx="406717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674744"/>
            <a:ext cx="406717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2"/>
          <p:cNvSpPr txBox="1">
            <a:spLocks/>
          </p:cNvSpPr>
          <p:nvPr/>
        </p:nvSpPr>
        <p:spPr>
          <a:xfrm>
            <a:off x="4737893" y="4034982"/>
            <a:ext cx="4040188" cy="639762"/>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b">
            <a:normAutofit fontScale="92500" lnSpcReduction="20000"/>
          </a:bodyPr>
          <a:lstStyle>
            <a:lvl1pPr marL="0" indent="0" algn="l" defTabSz="914400" rtl="0" eaLnBrk="1" latinLnBrk="0" hangingPunct="1">
              <a:spcBef>
                <a:spcPct val="20000"/>
              </a:spcBef>
              <a:buFont typeface="Arial" pitchFamily="34" charset="0"/>
              <a:buNone/>
              <a:defRPr sz="2400" b="1" kern="1200">
                <a:solidFill>
                  <a:schemeClr val="dk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dk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dk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dk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dk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dk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dk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dk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dk1"/>
                </a:solidFill>
                <a:latin typeface="+mn-lt"/>
                <a:ea typeface="+mn-ea"/>
                <a:cs typeface="+mn-cs"/>
              </a:defRPr>
            </a:lvl9pPr>
          </a:lstStyle>
          <a:p>
            <a:r>
              <a:rPr lang="en-US" dirty="0" smtClean="0"/>
              <a:t>What needs do you see for the upcoming year?</a:t>
            </a:r>
            <a:endParaRPr lang="en-US" dirty="0"/>
          </a:p>
        </p:txBody>
      </p:sp>
    </p:spTree>
    <p:extLst>
      <p:ext uri="{BB962C8B-B14F-4D97-AF65-F5344CB8AC3E}">
        <p14:creationId xmlns:p14="http://schemas.microsoft.com/office/powerpoint/2010/main" val="619632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Pair-Share: Educational Equity</a:t>
            </a:r>
            <a:endParaRPr lang="en-US"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US" dirty="0" smtClean="0"/>
              <a:t>What is your own definition?</a:t>
            </a:r>
            <a:endParaRPr lang="en-US" dirty="0"/>
          </a:p>
        </p:txBody>
      </p:sp>
    </p:spTree>
    <p:extLst>
      <p:ext uri="{BB962C8B-B14F-4D97-AF65-F5344CB8AC3E}">
        <p14:creationId xmlns:p14="http://schemas.microsoft.com/office/powerpoint/2010/main" val="34907436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691824"/>
            <a:ext cx="8305800"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200" b="1" dirty="0" smtClean="0"/>
              <a:t>Lunch Break</a:t>
            </a:r>
            <a:endParaRPr lang="en-US" sz="3200" b="1" dirty="0"/>
          </a:p>
        </p:txBody>
      </p:sp>
    </p:spTree>
    <p:extLst>
      <p:ext uri="{BB962C8B-B14F-4D97-AF65-F5344CB8AC3E}">
        <p14:creationId xmlns:p14="http://schemas.microsoft.com/office/powerpoint/2010/main" val="1591526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1905000"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3200" dirty="0" smtClean="0"/>
              <a:t>Standards</a:t>
            </a:r>
            <a:endParaRPr lang="en-US" sz="3200" dirty="0"/>
          </a:p>
        </p:txBody>
      </p:sp>
      <p:sp>
        <p:nvSpPr>
          <p:cNvPr id="24" name="Rectangle 23"/>
          <p:cNvSpPr/>
          <p:nvPr/>
        </p:nvSpPr>
        <p:spPr>
          <a:xfrm>
            <a:off x="457200" y="990601"/>
            <a:ext cx="2468880" cy="4389120"/>
          </a:xfrm>
          <a:prstGeom prst="rect">
            <a:avLst/>
          </a:prstGeom>
          <a:solidFill>
            <a:srgbClr val="EF8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7981" y="1012034"/>
            <a:ext cx="1971964" cy="1015663"/>
          </a:xfrm>
          <a:prstGeom prst="rect">
            <a:avLst/>
          </a:prstGeom>
          <a:noFill/>
        </p:spPr>
        <p:txBody>
          <a:bodyPr wrap="square" rtlCol="0">
            <a:spAutoFit/>
          </a:bodyPr>
          <a:lstStyle/>
          <a:p>
            <a:r>
              <a:rPr lang="en-US" sz="2000" b="1" dirty="0" smtClean="0"/>
              <a:t>Math</a:t>
            </a:r>
          </a:p>
          <a:p>
            <a:endParaRPr lang="en-US" sz="2000" b="1" dirty="0"/>
          </a:p>
          <a:p>
            <a:r>
              <a:rPr lang="en-US" sz="2000" b="1" dirty="0" smtClean="0"/>
              <a:t>CCSS for math</a:t>
            </a:r>
            <a:endParaRPr lang="en-US" sz="2000" b="1" dirty="0"/>
          </a:p>
        </p:txBody>
      </p:sp>
      <p:sp>
        <p:nvSpPr>
          <p:cNvPr id="25" name="Rectangle 24"/>
          <p:cNvSpPr/>
          <p:nvPr/>
        </p:nvSpPr>
        <p:spPr>
          <a:xfrm>
            <a:off x="5588001" y="990600"/>
            <a:ext cx="2468880" cy="438912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574145" y="1013054"/>
            <a:ext cx="2223656" cy="1015663"/>
          </a:xfrm>
          <a:prstGeom prst="rect">
            <a:avLst/>
          </a:prstGeom>
          <a:noFill/>
        </p:spPr>
        <p:txBody>
          <a:bodyPr wrap="square" rtlCol="0">
            <a:spAutoFit/>
          </a:bodyPr>
          <a:lstStyle/>
          <a:p>
            <a:r>
              <a:rPr lang="en-US" sz="2000" b="1" dirty="0" smtClean="0"/>
              <a:t>Science</a:t>
            </a:r>
          </a:p>
          <a:p>
            <a:endParaRPr lang="en-US" sz="2000" b="1" dirty="0"/>
          </a:p>
          <a:p>
            <a:r>
              <a:rPr lang="en-US" sz="2000" b="1" dirty="0" smtClean="0"/>
              <a:t>NGSS for science</a:t>
            </a:r>
            <a:endParaRPr lang="en-US" sz="2000" b="1" dirty="0"/>
          </a:p>
        </p:txBody>
      </p:sp>
      <p:sp>
        <p:nvSpPr>
          <p:cNvPr id="26" name="Rectangle 25"/>
          <p:cNvSpPr/>
          <p:nvPr/>
        </p:nvSpPr>
        <p:spPr>
          <a:xfrm>
            <a:off x="3017428" y="990600"/>
            <a:ext cx="2468880" cy="4389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83345" y="1019598"/>
            <a:ext cx="2243883" cy="1015663"/>
          </a:xfrm>
          <a:prstGeom prst="rect">
            <a:avLst/>
          </a:prstGeom>
          <a:noFill/>
        </p:spPr>
        <p:txBody>
          <a:bodyPr wrap="square" rtlCol="0">
            <a:spAutoFit/>
          </a:bodyPr>
          <a:lstStyle/>
          <a:p>
            <a:r>
              <a:rPr lang="en-US" sz="2000" b="1" dirty="0" smtClean="0"/>
              <a:t>ELA</a:t>
            </a:r>
          </a:p>
          <a:p>
            <a:endParaRPr lang="en-US" sz="2000" b="1" dirty="0"/>
          </a:p>
          <a:p>
            <a:r>
              <a:rPr lang="en-US" sz="2000" b="1" dirty="0" smtClean="0"/>
              <a:t>CCSS for ELA</a:t>
            </a:r>
            <a:endParaRPr lang="en-US" sz="2000" b="1" dirty="0"/>
          </a:p>
        </p:txBody>
      </p:sp>
      <p:grpSp>
        <p:nvGrpSpPr>
          <p:cNvPr id="17" name="Group 16"/>
          <p:cNvGrpSpPr/>
          <p:nvPr/>
        </p:nvGrpSpPr>
        <p:grpSpPr>
          <a:xfrm>
            <a:off x="697345" y="2964689"/>
            <a:ext cx="7100456" cy="2209800"/>
            <a:chOff x="697345" y="2964689"/>
            <a:chExt cx="7100456" cy="2209800"/>
          </a:xfrm>
        </p:grpSpPr>
        <p:sp>
          <p:nvSpPr>
            <p:cNvPr id="27" name="Rectangle 26"/>
            <p:cNvSpPr/>
            <p:nvPr/>
          </p:nvSpPr>
          <p:spPr>
            <a:xfrm>
              <a:off x="697345" y="2964689"/>
              <a:ext cx="7100456" cy="220980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97345" y="3421889"/>
              <a:ext cx="7100456" cy="1200329"/>
            </a:xfrm>
            <a:prstGeom prst="rect">
              <a:avLst/>
            </a:prstGeom>
            <a:noFill/>
          </p:spPr>
          <p:txBody>
            <a:bodyPr wrap="square" rtlCol="0">
              <a:spAutoFit/>
            </a:bodyPr>
            <a:lstStyle/>
            <a:p>
              <a:pPr algn="ctr"/>
              <a:r>
                <a:rPr lang="en-US" sz="3200" b="1" dirty="0" smtClean="0"/>
                <a:t>English Language Proficiency Standards</a:t>
              </a:r>
            </a:p>
            <a:p>
              <a:pPr algn="ctr"/>
              <a:r>
                <a:rPr lang="en-US" sz="2000" b="1" dirty="0"/>
                <a:t>c</a:t>
              </a:r>
              <a:r>
                <a:rPr lang="en-US" sz="2000" b="1" dirty="0" smtClean="0"/>
                <a:t>orresponding to ELA, Math, and Science Practices</a:t>
              </a:r>
            </a:p>
            <a:p>
              <a:pPr algn="ctr"/>
              <a:r>
                <a:rPr lang="en-US" sz="2000" b="1" dirty="0" smtClean="0"/>
                <a:t>K-12 ELA Standards and 6-12 Literacy Standards</a:t>
              </a:r>
              <a:endParaRPr lang="en-US" sz="2000" b="1" dirty="0"/>
            </a:p>
          </p:txBody>
        </p:sp>
      </p:grpSp>
      <p:grpSp>
        <p:nvGrpSpPr>
          <p:cNvPr id="11" name="Group 10"/>
          <p:cNvGrpSpPr>
            <a:grpSpLocks/>
          </p:cNvGrpSpPr>
          <p:nvPr/>
        </p:nvGrpSpPr>
        <p:grpSpPr bwMode="auto">
          <a:xfrm>
            <a:off x="8153400" y="4763"/>
            <a:ext cx="1020763" cy="6858000"/>
            <a:chOff x="7891160" y="-176561"/>
            <a:chExt cx="1020335" cy="6858000"/>
          </a:xfrm>
        </p:grpSpPr>
        <p:pic>
          <p:nvPicPr>
            <p:cNvPr id="12" name="Picture 11"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6" name="Rectangle 1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val="236997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12738" y="2782888"/>
            <a:ext cx="1219200" cy="1293812"/>
          </a:xfrm>
          <a:prstGeom prst="rect">
            <a:avLst/>
          </a:prstGeom>
          <a:noFill/>
          <a:ln w="9525">
            <a:noFill/>
            <a:miter lim="800000"/>
            <a:headEnd/>
            <a:tailEnd/>
          </a:ln>
        </p:spPr>
        <p:txBody>
          <a:bodyPr>
            <a:spAutoFit/>
          </a:bodyPr>
          <a:lstStyle/>
          <a:p>
            <a:pPr algn="ctr"/>
            <a:r>
              <a:rPr lang="en-US" sz="2400">
                <a:latin typeface="Calibri" pitchFamily="34" charset="0"/>
              </a:rPr>
              <a:t>express</a:t>
            </a:r>
            <a:r>
              <a:rPr lang="en-US">
                <a:latin typeface="Calibri" pitchFamily="34" charset="0"/>
              </a:rPr>
              <a:t> emotions and opinions</a:t>
            </a:r>
          </a:p>
        </p:txBody>
      </p:sp>
      <p:sp>
        <p:nvSpPr>
          <p:cNvPr id="3" name="TextBox 2"/>
          <p:cNvSpPr txBox="1">
            <a:spLocks noChangeArrowheads="1"/>
          </p:cNvSpPr>
          <p:nvPr/>
        </p:nvSpPr>
        <p:spPr bwMode="auto">
          <a:xfrm>
            <a:off x="3581400" y="725488"/>
            <a:ext cx="1447800" cy="1016000"/>
          </a:xfrm>
          <a:prstGeom prst="rect">
            <a:avLst/>
          </a:prstGeom>
          <a:noFill/>
          <a:ln w="9525">
            <a:noFill/>
            <a:miter lim="800000"/>
            <a:headEnd/>
            <a:tailEnd/>
          </a:ln>
        </p:spPr>
        <p:txBody>
          <a:bodyPr>
            <a:spAutoFit/>
          </a:bodyPr>
          <a:lstStyle/>
          <a:p>
            <a:pPr algn="ctr"/>
            <a:r>
              <a:rPr lang="en-US" sz="2400" dirty="0">
                <a:latin typeface="Calibri" pitchFamily="34" charset="0"/>
              </a:rPr>
              <a:t>refer</a:t>
            </a:r>
            <a:r>
              <a:rPr lang="en-US" dirty="0">
                <a:latin typeface="Calibri" pitchFamily="34" charset="0"/>
              </a:rPr>
              <a:t> </a:t>
            </a:r>
          </a:p>
          <a:p>
            <a:pPr algn="ctr"/>
            <a:r>
              <a:rPr lang="en-US" dirty="0">
                <a:latin typeface="Calibri" pitchFamily="34" charset="0"/>
              </a:rPr>
              <a:t>to things and information</a:t>
            </a:r>
          </a:p>
        </p:txBody>
      </p:sp>
      <p:sp>
        <p:nvSpPr>
          <p:cNvPr id="6" name="TextBox 5"/>
          <p:cNvSpPr txBox="1">
            <a:spLocks noChangeArrowheads="1"/>
          </p:cNvSpPr>
          <p:nvPr/>
        </p:nvSpPr>
        <p:spPr bwMode="auto">
          <a:xfrm>
            <a:off x="990600" y="1381125"/>
            <a:ext cx="1787525" cy="1016000"/>
          </a:xfrm>
          <a:prstGeom prst="rect">
            <a:avLst/>
          </a:prstGeom>
          <a:noFill/>
          <a:ln w="9525">
            <a:noFill/>
            <a:miter lim="800000"/>
            <a:headEnd/>
            <a:tailEnd/>
          </a:ln>
        </p:spPr>
        <p:txBody>
          <a:bodyPr>
            <a:spAutoFit/>
          </a:bodyPr>
          <a:lstStyle/>
          <a:p>
            <a:pPr algn="ctr"/>
            <a:r>
              <a:rPr lang="en-US" sz="2400" dirty="0">
                <a:solidFill>
                  <a:srgbClr val="FF0000"/>
                </a:solidFill>
                <a:latin typeface="Calibri" pitchFamily="34" charset="0"/>
              </a:rPr>
              <a:t>create</a:t>
            </a:r>
            <a:r>
              <a:rPr lang="en-US" dirty="0">
                <a:solidFill>
                  <a:srgbClr val="FF0000"/>
                </a:solidFill>
                <a:latin typeface="Calibri" pitchFamily="34" charset="0"/>
              </a:rPr>
              <a:t>  </a:t>
            </a:r>
          </a:p>
          <a:p>
            <a:pPr algn="ctr"/>
            <a:r>
              <a:rPr lang="en-US" dirty="0">
                <a:solidFill>
                  <a:srgbClr val="FF0000"/>
                </a:solidFill>
                <a:latin typeface="Calibri" pitchFamily="34" charset="0"/>
              </a:rPr>
              <a:t>songs, poems, stories, jokes</a:t>
            </a:r>
          </a:p>
        </p:txBody>
      </p:sp>
      <p:sp>
        <p:nvSpPr>
          <p:cNvPr id="7" name="TextBox 6"/>
          <p:cNvSpPr txBox="1"/>
          <p:nvPr/>
        </p:nvSpPr>
        <p:spPr>
          <a:xfrm>
            <a:off x="1066800" y="5254625"/>
            <a:ext cx="1981200" cy="1016000"/>
          </a:xfrm>
          <a:prstGeom prst="rect">
            <a:avLst/>
          </a:prstGeom>
          <a:noFill/>
        </p:spPr>
        <p:txBody>
          <a:bodyPr>
            <a:spAutoFit/>
          </a:bodyPr>
          <a:lstStyle/>
          <a:p>
            <a:pPr algn="ctr" fontAlgn="auto">
              <a:spcBef>
                <a:spcPts val="0"/>
              </a:spcBef>
              <a:spcAft>
                <a:spcPts val="0"/>
              </a:spcAft>
              <a:defRPr/>
            </a:pPr>
            <a:r>
              <a:rPr lang="en-US" sz="2400" dirty="0" err="1">
                <a:solidFill>
                  <a:schemeClr val="accent2">
                    <a:lumMod val="50000"/>
                  </a:schemeClr>
                </a:solidFill>
                <a:latin typeface="+mn-lt"/>
              </a:rPr>
              <a:t>metalingual</a:t>
            </a:r>
            <a:r>
              <a:rPr lang="en-US" dirty="0">
                <a:solidFill>
                  <a:schemeClr val="accent2">
                    <a:lumMod val="50000"/>
                  </a:schemeClr>
                </a:solidFill>
                <a:latin typeface="+mn-lt"/>
              </a:rPr>
              <a:t>  </a:t>
            </a:r>
          </a:p>
          <a:p>
            <a:pPr algn="ctr" fontAlgn="auto">
              <a:spcBef>
                <a:spcPts val="0"/>
              </a:spcBef>
              <a:spcAft>
                <a:spcPts val="0"/>
              </a:spcAft>
              <a:defRPr/>
            </a:pPr>
            <a:r>
              <a:rPr lang="en-US" dirty="0">
                <a:solidFill>
                  <a:schemeClr val="accent2">
                    <a:lumMod val="50000"/>
                  </a:schemeClr>
                </a:solidFill>
                <a:latin typeface="+mn-lt"/>
              </a:rPr>
              <a:t>to discuss and describe language</a:t>
            </a:r>
          </a:p>
        </p:txBody>
      </p:sp>
      <p:sp>
        <p:nvSpPr>
          <p:cNvPr id="12" name="TextBox 11"/>
          <p:cNvSpPr txBox="1">
            <a:spLocks noChangeArrowheads="1"/>
          </p:cNvSpPr>
          <p:nvPr/>
        </p:nvSpPr>
        <p:spPr bwMode="auto">
          <a:xfrm>
            <a:off x="5181600" y="2946400"/>
            <a:ext cx="1373188" cy="830263"/>
          </a:xfrm>
          <a:prstGeom prst="rect">
            <a:avLst/>
          </a:prstGeom>
          <a:noFill/>
          <a:ln w="9525">
            <a:noFill/>
            <a:miter lim="800000"/>
            <a:headEnd/>
            <a:tailEnd/>
          </a:ln>
        </p:spPr>
        <p:txBody>
          <a:bodyPr>
            <a:spAutoFit/>
          </a:bodyPr>
          <a:lstStyle/>
          <a:p>
            <a:pPr algn="ctr"/>
            <a:r>
              <a:rPr lang="en-US" sz="2400" dirty="0">
                <a:solidFill>
                  <a:srgbClr val="7030A0"/>
                </a:solidFill>
                <a:latin typeface="Calibri" pitchFamily="34" charset="0"/>
              </a:rPr>
              <a:t>request</a:t>
            </a:r>
          </a:p>
          <a:p>
            <a:pPr algn="ctr"/>
            <a:r>
              <a:rPr lang="en-US" sz="2400" dirty="0">
                <a:solidFill>
                  <a:srgbClr val="7030A0"/>
                </a:solidFill>
                <a:latin typeface="Calibri" pitchFamily="34" charset="0"/>
              </a:rPr>
              <a:t>offer</a:t>
            </a:r>
            <a:endParaRPr lang="en-US" dirty="0">
              <a:solidFill>
                <a:srgbClr val="7030A0"/>
              </a:solidFill>
              <a:latin typeface="Calibri" pitchFamily="34" charset="0"/>
            </a:endParaRPr>
          </a:p>
        </p:txBody>
      </p:sp>
      <p:sp>
        <p:nvSpPr>
          <p:cNvPr id="13" name="TextBox 12"/>
          <p:cNvSpPr txBox="1">
            <a:spLocks noChangeArrowheads="1"/>
          </p:cNvSpPr>
          <p:nvPr/>
        </p:nvSpPr>
        <p:spPr bwMode="auto">
          <a:xfrm>
            <a:off x="3505200" y="4468813"/>
            <a:ext cx="1752600" cy="1570037"/>
          </a:xfrm>
          <a:prstGeom prst="rect">
            <a:avLst/>
          </a:prstGeom>
          <a:noFill/>
          <a:ln w="9525">
            <a:noFill/>
            <a:miter lim="800000"/>
            <a:headEnd/>
            <a:tailEnd/>
          </a:ln>
        </p:spPr>
        <p:txBody>
          <a:bodyPr>
            <a:spAutoFit/>
          </a:bodyPr>
          <a:lstStyle/>
          <a:p>
            <a:pPr algn="ctr"/>
            <a:r>
              <a:rPr lang="en-US" sz="2400" dirty="0">
                <a:solidFill>
                  <a:srgbClr val="FF0000"/>
                </a:solidFill>
                <a:latin typeface="Calibri" pitchFamily="34" charset="0"/>
              </a:rPr>
              <a:t>direct</a:t>
            </a:r>
          </a:p>
          <a:p>
            <a:pPr algn="ctr"/>
            <a:r>
              <a:rPr lang="en-US" sz="2400" dirty="0">
                <a:solidFill>
                  <a:srgbClr val="FF0000"/>
                </a:solidFill>
                <a:latin typeface="Calibri" pitchFamily="34" charset="0"/>
              </a:rPr>
              <a:t>advise</a:t>
            </a:r>
          </a:p>
          <a:p>
            <a:pPr algn="ctr"/>
            <a:r>
              <a:rPr lang="en-US" sz="2400" dirty="0">
                <a:solidFill>
                  <a:srgbClr val="FF0000"/>
                </a:solidFill>
                <a:latin typeface="Calibri" pitchFamily="34" charset="0"/>
              </a:rPr>
              <a:t>warn</a:t>
            </a:r>
          </a:p>
          <a:p>
            <a:pPr algn="ctr"/>
            <a:r>
              <a:rPr lang="en-US" sz="2400" dirty="0">
                <a:solidFill>
                  <a:srgbClr val="FF0000"/>
                </a:solidFill>
                <a:latin typeface="Calibri" pitchFamily="34" charset="0"/>
              </a:rPr>
              <a:t>threaten</a:t>
            </a:r>
            <a:r>
              <a:rPr lang="en-US" dirty="0">
                <a:solidFill>
                  <a:srgbClr val="FF0000"/>
                </a:solidFill>
                <a:latin typeface="Calibri" pitchFamily="34" charset="0"/>
              </a:rPr>
              <a:t>  </a:t>
            </a:r>
          </a:p>
        </p:txBody>
      </p:sp>
      <p:sp>
        <p:nvSpPr>
          <p:cNvPr id="14" name="TextBox 13"/>
          <p:cNvSpPr txBox="1">
            <a:spLocks noChangeArrowheads="1"/>
          </p:cNvSpPr>
          <p:nvPr/>
        </p:nvSpPr>
        <p:spPr bwMode="auto">
          <a:xfrm>
            <a:off x="4495800" y="1741488"/>
            <a:ext cx="2563813" cy="1200150"/>
          </a:xfrm>
          <a:prstGeom prst="rect">
            <a:avLst/>
          </a:prstGeom>
          <a:noFill/>
          <a:ln w="9525">
            <a:noFill/>
            <a:miter lim="800000"/>
            <a:headEnd/>
            <a:tailEnd/>
          </a:ln>
        </p:spPr>
        <p:txBody>
          <a:bodyPr>
            <a:spAutoFit/>
          </a:bodyPr>
          <a:lstStyle/>
          <a:p>
            <a:r>
              <a:rPr lang="en-US" sz="2400" dirty="0">
                <a:solidFill>
                  <a:srgbClr val="00B050"/>
                </a:solidFill>
                <a:latin typeface="Calibri" pitchFamily="34" charset="0"/>
              </a:rPr>
              <a:t>ask </a:t>
            </a:r>
            <a:r>
              <a:rPr lang="en-US" dirty="0">
                <a:solidFill>
                  <a:srgbClr val="00B050"/>
                </a:solidFill>
                <a:latin typeface="Calibri" pitchFamily="34" charset="0"/>
              </a:rPr>
              <a:t>for information</a:t>
            </a:r>
          </a:p>
          <a:p>
            <a:r>
              <a:rPr lang="en-US" sz="2400" dirty="0">
                <a:solidFill>
                  <a:srgbClr val="00B050"/>
                </a:solidFill>
                <a:latin typeface="Calibri" pitchFamily="34" charset="0"/>
              </a:rPr>
              <a:t>   ask </a:t>
            </a:r>
            <a:r>
              <a:rPr lang="en-US" dirty="0">
                <a:solidFill>
                  <a:srgbClr val="00B050"/>
                </a:solidFill>
                <a:latin typeface="Calibri" pitchFamily="34" charset="0"/>
              </a:rPr>
              <a:t>for clarification </a:t>
            </a:r>
          </a:p>
          <a:p>
            <a:r>
              <a:rPr lang="en-US" sz="2400" dirty="0">
                <a:solidFill>
                  <a:srgbClr val="00B050"/>
                </a:solidFill>
                <a:latin typeface="Calibri" pitchFamily="34" charset="0"/>
              </a:rPr>
              <a:t>       ask </a:t>
            </a:r>
            <a:r>
              <a:rPr lang="en-US" dirty="0">
                <a:solidFill>
                  <a:srgbClr val="00B050"/>
                </a:solidFill>
                <a:latin typeface="Calibri" pitchFamily="34" charset="0"/>
              </a:rPr>
              <a:t>for agreement  </a:t>
            </a:r>
          </a:p>
        </p:txBody>
      </p:sp>
      <p:sp>
        <p:nvSpPr>
          <p:cNvPr id="16" name="TextBox 15"/>
          <p:cNvSpPr txBox="1">
            <a:spLocks noChangeArrowheads="1"/>
          </p:cNvSpPr>
          <p:nvPr/>
        </p:nvSpPr>
        <p:spPr bwMode="auto">
          <a:xfrm>
            <a:off x="5029200" y="3849688"/>
            <a:ext cx="1752600" cy="1201737"/>
          </a:xfrm>
          <a:prstGeom prst="rect">
            <a:avLst/>
          </a:prstGeom>
          <a:noFill/>
          <a:ln w="9525">
            <a:noFill/>
            <a:miter lim="800000"/>
            <a:headEnd/>
            <a:tailEnd/>
          </a:ln>
        </p:spPr>
        <p:txBody>
          <a:bodyPr>
            <a:spAutoFit/>
          </a:bodyPr>
          <a:lstStyle/>
          <a:p>
            <a:pPr algn="ctr"/>
            <a:r>
              <a:rPr lang="en-US" sz="2400" dirty="0">
                <a:solidFill>
                  <a:srgbClr val="00B0F0"/>
                </a:solidFill>
                <a:latin typeface="Calibri" pitchFamily="34" charset="0"/>
              </a:rPr>
              <a:t>summon</a:t>
            </a:r>
          </a:p>
          <a:p>
            <a:pPr algn="ctr"/>
            <a:r>
              <a:rPr lang="en-US" sz="2400" dirty="0">
                <a:solidFill>
                  <a:srgbClr val="00B0F0"/>
                </a:solidFill>
                <a:latin typeface="Calibri" pitchFamily="34" charset="0"/>
              </a:rPr>
              <a:t>greet </a:t>
            </a:r>
          </a:p>
          <a:p>
            <a:pPr algn="ctr"/>
            <a:r>
              <a:rPr lang="en-US" sz="2400" dirty="0">
                <a:solidFill>
                  <a:srgbClr val="00B0F0"/>
                </a:solidFill>
                <a:latin typeface="Calibri" pitchFamily="34" charset="0"/>
              </a:rPr>
              <a:t>conclude   </a:t>
            </a:r>
          </a:p>
        </p:txBody>
      </p:sp>
      <p:sp>
        <p:nvSpPr>
          <p:cNvPr id="19" name="TextBox 18"/>
          <p:cNvSpPr txBox="1"/>
          <p:nvPr/>
        </p:nvSpPr>
        <p:spPr>
          <a:xfrm>
            <a:off x="2286000" y="1792288"/>
            <a:ext cx="1831975" cy="1568450"/>
          </a:xfrm>
          <a:prstGeom prst="rect">
            <a:avLst/>
          </a:prstGeom>
          <a:noFill/>
        </p:spPr>
        <p:txBody>
          <a:bodyPr>
            <a:spAutoFit/>
          </a:bodyPr>
          <a:lstStyle/>
          <a:p>
            <a:pPr fontAlgn="auto">
              <a:spcBef>
                <a:spcPts val="0"/>
              </a:spcBef>
              <a:spcAft>
                <a:spcPts val="0"/>
              </a:spcAft>
              <a:defRPr/>
            </a:pPr>
            <a:r>
              <a:rPr lang="en-US" sz="2400" dirty="0">
                <a:solidFill>
                  <a:schemeClr val="accent6">
                    <a:lumMod val="75000"/>
                  </a:schemeClr>
                </a:solidFill>
                <a:latin typeface="+mn-lt"/>
              </a:rPr>
              <a:t>         narrate</a:t>
            </a:r>
          </a:p>
          <a:p>
            <a:pPr fontAlgn="auto">
              <a:spcBef>
                <a:spcPts val="0"/>
              </a:spcBef>
              <a:spcAft>
                <a:spcPts val="0"/>
              </a:spcAft>
              <a:defRPr/>
            </a:pPr>
            <a:r>
              <a:rPr lang="en-US" sz="2400" dirty="0">
                <a:solidFill>
                  <a:schemeClr val="accent6">
                    <a:lumMod val="75000"/>
                  </a:schemeClr>
                </a:solidFill>
                <a:latin typeface="+mn-lt"/>
              </a:rPr>
              <a:t>    persuade</a:t>
            </a:r>
          </a:p>
          <a:p>
            <a:pPr fontAlgn="auto">
              <a:spcBef>
                <a:spcPts val="0"/>
              </a:spcBef>
              <a:spcAft>
                <a:spcPts val="0"/>
              </a:spcAft>
              <a:defRPr/>
            </a:pPr>
            <a:r>
              <a:rPr lang="en-US" sz="2400" dirty="0">
                <a:solidFill>
                  <a:schemeClr val="accent6">
                    <a:lumMod val="75000"/>
                  </a:schemeClr>
                </a:solidFill>
                <a:latin typeface="+mn-lt"/>
              </a:rPr>
              <a:t>  inform</a:t>
            </a:r>
          </a:p>
          <a:p>
            <a:pPr fontAlgn="auto">
              <a:spcBef>
                <a:spcPts val="0"/>
              </a:spcBef>
              <a:spcAft>
                <a:spcPts val="0"/>
              </a:spcAft>
              <a:defRPr/>
            </a:pPr>
            <a:r>
              <a:rPr lang="en-US" sz="2400" dirty="0">
                <a:solidFill>
                  <a:schemeClr val="accent6">
                    <a:lumMod val="75000"/>
                  </a:schemeClr>
                </a:solidFill>
                <a:latin typeface="+mn-lt"/>
              </a:rPr>
              <a:t>describe</a:t>
            </a:r>
            <a:endParaRPr lang="en-US" dirty="0">
              <a:solidFill>
                <a:schemeClr val="accent6">
                  <a:lumMod val="75000"/>
                </a:schemeClr>
              </a:solidFill>
              <a:latin typeface="+mn-lt"/>
            </a:endParaRPr>
          </a:p>
        </p:txBody>
      </p:sp>
      <p:sp>
        <p:nvSpPr>
          <p:cNvPr id="20" name="TextBox 19"/>
          <p:cNvSpPr txBox="1"/>
          <p:nvPr/>
        </p:nvSpPr>
        <p:spPr>
          <a:xfrm>
            <a:off x="3505200" y="2736850"/>
            <a:ext cx="1752600" cy="1570038"/>
          </a:xfrm>
          <a:prstGeom prst="rect">
            <a:avLst/>
          </a:prstGeom>
          <a:noFill/>
        </p:spPr>
        <p:txBody>
          <a:bodyPr>
            <a:spAutoFit/>
          </a:bodyPr>
          <a:lstStyle/>
          <a:p>
            <a:pPr algn="ctr" fontAlgn="auto">
              <a:spcBef>
                <a:spcPts val="0"/>
              </a:spcBef>
              <a:spcAft>
                <a:spcPts val="0"/>
              </a:spcAft>
              <a:defRPr/>
            </a:pPr>
            <a:r>
              <a:rPr lang="en-US" sz="2400" dirty="0">
                <a:solidFill>
                  <a:schemeClr val="accent5">
                    <a:lumMod val="50000"/>
                  </a:schemeClr>
                </a:solidFill>
                <a:latin typeface="+mn-lt"/>
              </a:rPr>
              <a:t>interpret</a:t>
            </a:r>
          </a:p>
          <a:p>
            <a:pPr algn="ctr" fontAlgn="auto">
              <a:spcBef>
                <a:spcPts val="0"/>
              </a:spcBef>
              <a:spcAft>
                <a:spcPts val="0"/>
              </a:spcAft>
              <a:defRPr/>
            </a:pPr>
            <a:r>
              <a:rPr lang="en-US" sz="2400" dirty="0">
                <a:solidFill>
                  <a:schemeClr val="accent5">
                    <a:lumMod val="50000"/>
                  </a:schemeClr>
                </a:solidFill>
                <a:latin typeface="+mn-lt"/>
              </a:rPr>
              <a:t>evaluate</a:t>
            </a:r>
          </a:p>
          <a:p>
            <a:pPr algn="ctr" fontAlgn="auto">
              <a:spcBef>
                <a:spcPts val="0"/>
              </a:spcBef>
              <a:spcAft>
                <a:spcPts val="0"/>
              </a:spcAft>
              <a:defRPr/>
            </a:pPr>
            <a:r>
              <a:rPr lang="en-US" sz="2400" dirty="0">
                <a:solidFill>
                  <a:schemeClr val="accent5">
                    <a:lumMod val="50000"/>
                  </a:schemeClr>
                </a:solidFill>
                <a:latin typeface="+mn-lt"/>
              </a:rPr>
              <a:t>summarize</a:t>
            </a:r>
          </a:p>
          <a:p>
            <a:pPr algn="ctr" fontAlgn="auto">
              <a:spcBef>
                <a:spcPts val="0"/>
              </a:spcBef>
              <a:spcAft>
                <a:spcPts val="0"/>
              </a:spcAft>
              <a:defRPr/>
            </a:pPr>
            <a:r>
              <a:rPr lang="en-US" sz="2400" dirty="0">
                <a:solidFill>
                  <a:schemeClr val="accent5">
                    <a:lumMod val="50000"/>
                  </a:schemeClr>
                </a:solidFill>
                <a:latin typeface="+mn-lt"/>
              </a:rPr>
              <a:t>generalize</a:t>
            </a:r>
            <a:endParaRPr lang="en-US" dirty="0">
              <a:solidFill>
                <a:schemeClr val="accent5">
                  <a:lumMod val="50000"/>
                </a:schemeClr>
              </a:solidFill>
              <a:latin typeface="+mn-lt"/>
            </a:endParaRPr>
          </a:p>
        </p:txBody>
      </p:sp>
      <p:sp>
        <p:nvSpPr>
          <p:cNvPr id="22" name="TextBox 21"/>
          <p:cNvSpPr txBox="1"/>
          <p:nvPr/>
        </p:nvSpPr>
        <p:spPr>
          <a:xfrm>
            <a:off x="5029200" y="5076825"/>
            <a:ext cx="1984375" cy="1200150"/>
          </a:xfrm>
          <a:prstGeom prst="rect">
            <a:avLst/>
          </a:prstGeom>
          <a:noFill/>
        </p:spPr>
        <p:txBody>
          <a:bodyPr>
            <a:spAutoFit/>
          </a:bodyPr>
          <a:lstStyle/>
          <a:p>
            <a:pPr algn="ctr" fontAlgn="auto">
              <a:spcBef>
                <a:spcPts val="0"/>
              </a:spcBef>
              <a:spcAft>
                <a:spcPts val="0"/>
              </a:spcAft>
              <a:defRPr/>
            </a:pPr>
            <a:r>
              <a:rPr lang="en-US" sz="2400" dirty="0">
                <a:solidFill>
                  <a:schemeClr val="accent3">
                    <a:lumMod val="50000"/>
                  </a:schemeClr>
                </a:solidFill>
                <a:latin typeface="+mn-lt"/>
              </a:rPr>
              <a:t>refuse</a:t>
            </a:r>
          </a:p>
          <a:p>
            <a:pPr algn="ctr" fontAlgn="auto">
              <a:spcBef>
                <a:spcPts val="0"/>
              </a:spcBef>
              <a:spcAft>
                <a:spcPts val="0"/>
              </a:spcAft>
              <a:defRPr/>
            </a:pPr>
            <a:r>
              <a:rPr lang="en-US" sz="2400" dirty="0">
                <a:solidFill>
                  <a:schemeClr val="accent3">
                    <a:lumMod val="50000"/>
                  </a:schemeClr>
                </a:solidFill>
                <a:latin typeface="+mn-lt"/>
              </a:rPr>
              <a:t>complain</a:t>
            </a:r>
          </a:p>
          <a:p>
            <a:pPr algn="ctr" fontAlgn="auto">
              <a:spcBef>
                <a:spcPts val="0"/>
              </a:spcBef>
              <a:spcAft>
                <a:spcPts val="0"/>
              </a:spcAft>
              <a:defRPr/>
            </a:pPr>
            <a:r>
              <a:rPr lang="en-US" sz="2400" dirty="0" smtClean="0">
                <a:solidFill>
                  <a:schemeClr val="accent3">
                    <a:lumMod val="50000"/>
                  </a:schemeClr>
                </a:solidFill>
                <a:latin typeface="+mn-lt"/>
              </a:rPr>
              <a:t>compliment</a:t>
            </a:r>
            <a:endParaRPr lang="en-US" sz="2400" dirty="0">
              <a:solidFill>
                <a:schemeClr val="accent3">
                  <a:lumMod val="50000"/>
                </a:schemeClr>
              </a:solidFill>
              <a:latin typeface="+mn-lt"/>
            </a:endParaRPr>
          </a:p>
        </p:txBody>
      </p:sp>
      <p:sp>
        <p:nvSpPr>
          <p:cNvPr id="23" name="TextBox 22"/>
          <p:cNvSpPr txBox="1"/>
          <p:nvPr/>
        </p:nvSpPr>
        <p:spPr>
          <a:xfrm>
            <a:off x="1676400" y="3522663"/>
            <a:ext cx="1752600" cy="1568450"/>
          </a:xfrm>
          <a:prstGeom prst="rect">
            <a:avLst/>
          </a:prstGeom>
          <a:noFill/>
        </p:spPr>
        <p:txBody>
          <a:bodyPr>
            <a:spAutoFit/>
          </a:bodyPr>
          <a:lstStyle/>
          <a:p>
            <a:pPr algn="ctr" fontAlgn="auto">
              <a:spcBef>
                <a:spcPts val="0"/>
              </a:spcBef>
              <a:spcAft>
                <a:spcPts val="0"/>
              </a:spcAft>
              <a:defRPr/>
            </a:pPr>
            <a:r>
              <a:rPr lang="en-US" sz="2400" dirty="0">
                <a:solidFill>
                  <a:schemeClr val="tx2">
                    <a:lumMod val="75000"/>
                  </a:schemeClr>
                </a:solidFill>
                <a:latin typeface="+mn-lt"/>
              </a:rPr>
              <a:t>paraphrase</a:t>
            </a:r>
          </a:p>
          <a:p>
            <a:pPr algn="ctr" fontAlgn="auto">
              <a:spcBef>
                <a:spcPts val="0"/>
              </a:spcBef>
              <a:spcAft>
                <a:spcPts val="0"/>
              </a:spcAft>
              <a:defRPr/>
            </a:pPr>
            <a:r>
              <a:rPr lang="en-US" sz="2400" dirty="0">
                <a:solidFill>
                  <a:schemeClr val="tx2">
                    <a:lumMod val="75000"/>
                  </a:schemeClr>
                </a:solidFill>
                <a:latin typeface="+mn-lt"/>
              </a:rPr>
              <a:t>introduce</a:t>
            </a:r>
            <a:endParaRPr lang="en-US" dirty="0">
              <a:solidFill>
                <a:schemeClr val="tx2">
                  <a:lumMod val="75000"/>
                </a:schemeClr>
              </a:solidFill>
              <a:latin typeface="+mn-lt"/>
            </a:endParaRPr>
          </a:p>
          <a:p>
            <a:pPr algn="ctr" fontAlgn="auto">
              <a:spcBef>
                <a:spcPts val="0"/>
              </a:spcBef>
              <a:spcAft>
                <a:spcPts val="0"/>
              </a:spcAft>
              <a:defRPr/>
            </a:pPr>
            <a:r>
              <a:rPr lang="en-US" sz="2400" dirty="0">
                <a:solidFill>
                  <a:schemeClr val="tx2">
                    <a:lumMod val="75000"/>
                  </a:schemeClr>
                </a:solidFill>
                <a:latin typeface="+mn-lt"/>
              </a:rPr>
              <a:t>predict</a:t>
            </a:r>
          </a:p>
          <a:p>
            <a:pPr algn="ctr" fontAlgn="auto">
              <a:spcBef>
                <a:spcPts val="0"/>
              </a:spcBef>
              <a:spcAft>
                <a:spcPts val="0"/>
              </a:spcAft>
              <a:defRPr/>
            </a:pPr>
            <a:r>
              <a:rPr lang="en-US" sz="2400" dirty="0">
                <a:solidFill>
                  <a:schemeClr val="tx2">
                    <a:lumMod val="75000"/>
                  </a:schemeClr>
                </a:solidFill>
                <a:latin typeface="+mn-lt"/>
              </a:rPr>
              <a:t>hypothesize</a:t>
            </a:r>
          </a:p>
        </p:txBody>
      </p:sp>
      <p:sp>
        <p:nvSpPr>
          <p:cNvPr id="17421" name="TextBox 23"/>
          <p:cNvSpPr txBox="1">
            <a:spLocks noChangeArrowheads="1"/>
          </p:cNvSpPr>
          <p:nvPr/>
        </p:nvSpPr>
        <p:spPr bwMode="auto">
          <a:xfrm>
            <a:off x="76200" y="24825"/>
            <a:ext cx="8229600" cy="584775"/>
          </a:xfrm>
          <a:prstGeom prst="rect">
            <a:avLst/>
          </a:prstGeom>
          <a:noFill/>
          <a:ln w="9525">
            <a:noFill/>
            <a:miter lim="800000"/>
            <a:headEnd/>
            <a:tailEnd/>
          </a:ln>
        </p:spPr>
        <p:txBody>
          <a:bodyPr>
            <a:spAutoFit/>
          </a:bodyPr>
          <a:lstStyle/>
          <a:p>
            <a:r>
              <a:rPr lang="en-US" sz="3200" dirty="0">
                <a:latin typeface="Calibri" pitchFamily="34" charset="0"/>
              </a:rPr>
              <a:t>Language Functions</a:t>
            </a:r>
          </a:p>
        </p:txBody>
      </p:sp>
      <p:sp>
        <p:nvSpPr>
          <p:cNvPr id="4" name="TextBox 3"/>
          <p:cNvSpPr txBox="1">
            <a:spLocks noChangeArrowheads="1"/>
          </p:cNvSpPr>
          <p:nvPr/>
        </p:nvSpPr>
        <p:spPr bwMode="auto">
          <a:xfrm>
            <a:off x="6934200" y="2782888"/>
            <a:ext cx="1447800" cy="739775"/>
          </a:xfrm>
          <a:prstGeom prst="rect">
            <a:avLst/>
          </a:prstGeom>
          <a:noFill/>
          <a:ln w="9525">
            <a:noFill/>
            <a:miter lim="800000"/>
            <a:headEnd/>
            <a:tailEnd/>
          </a:ln>
        </p:spPr>
        <p:txBody>
          <a:bodyPr>
            <a:spAutoFit/>
          </a:bodyPr>
          <a:lstStyle/>
          <a:p>
            <a:pPr algn="ctr"/>
            <a:r>
              <a:rPr lang="en-US" sz="2400" dirty="0">
                <a:latin typeface="Calibri" pitchFamily="34" charset="0"/>
              </a:rPr>
              <a:t>interact</a:t>
            </a:r>
            <a:r>
              <a:rPr lang="en-US" dirty="0">
                <a:latin typeface="Calibri" pitchFamily="34" charset="0"/>
              </a:rPr>
              <a:t>  socially</a:t>
            </a:r>
          </a:p>
        </p:txBody>
      </p:sp>
      <p:sp>
        <p:nvSpPr>
          <p:cNvPr id="21" name="TextBox 20"/>
          <p:cNvSpPr txBox="1"/>
          <p:nvPr/>
        </p:nvSpPr>
        <p:spPr>
          <a:xfrm>
            <a:off x="6705600" y="3733800"/>
            <a:ext cx="1752600" cy="1570038"/>
          </a:xfrm>
          <a:prstGeom prst="rect">
            <a:avLst/>
          </a:prstGeom>
          <a:noFill/>
        </p:spPr>
        <p:txBody>
          <a:bodyPr>
            <a:spAutoFit/>
          </a:bodyPr>
          <a:lstStyle/>
          <a:p>
            <a:pPr algn="ctr" fontAlgn="auto">
              <a:spcBef>
                <a:spcPts val="0"/>
              </a:spcBef>
              <a:spcAft>
                <a:spcPts val="0"/>
              </a:spcAft>
              <a:defRPr/>
            </a:pPr>
            <a:r>
              <a:rPr lang="en-US" sz="2400" dirty="0">
                <a:solidFill>
                  <a:schemeClr val="accent6">
                    <a:lumMod val="50000"/>
                  </a:schemeClr>
                </a:solidFill>
                <a:latin typeface="+mn-lt"/>
              </a:rPr>
              <a:t>thank</a:t>
            </a:r>
          </a:p>
          <a:p>
            <a:pPr algn="ctr" fontAlgn="auto">
              <a:spcBef>
                <a:spcPts val="0"/>
              </a:spcBef>
              <a:spcAft>
                <a:spcPts val="0"/>
              </a:spcAft>
              <a:defRPr/>
            </a:pPr>
            <a:r>
              <a:rPr lang="en-US" sz="2400" dirty="0">
                <a:solidFill>
                  <a:schemeClr val="accent6">
                    <a:lumMod val="50000"/>
                  </a:schemeClr>
                </a:solidFill>
                <a:latin typeface="+mn-lt"/>
              </a:rPr>
              <a:t>forgive</a:t>
            </a:r>
          </a:p>
          <a:p>
            <a:pPr algn="ctr" fontAlgn="auto">
              <a:spcBef>
                <a:spcPts val="0"/>
              </a:spcBef>
              <a:spcAft>
                <a:spcPts val="0"/>
              </a:spcAft>
              <a:defRPr/>
            </a:pPr>
            <a:r>
              <a:rPr lang="en-US" sz="2400" dirty="0">
                <a:solidFill>
                  <a:schemeClr val="accent6">
                    <a:lumMod val="50000"/>
                  </a:schemeClr>
                </a:solidFill>
                <a:latin typeface="+mn-lt"/>
              </a:rPr>
              <a:t>apologize</a:t>
            </a:r>
          </a:p>
          <a:p>
            <a:pPr algn="ctr" fontAlgn="auto">
              <a:spcBef>
                <a:spcPts val="0"/>
              </a:spcBef>
              <a:spcAft>
                <a:spcPts val="0"/>
              </a:spcAft>
              <a:defRPr/>
            </a:pPr>
            <a:r>
              <a:rPr lang="en-US" sz="2400" dirty="0">
                <a:solidFill>
                  <a:schemeClr val="accent6">
                    <a:lumMod val="50000"/>
                  </a:schemeClr>
                </a:solidFill>
                <a:latin typeface="+mn-lt"/>
              </a:rPr>
              <a:t>congratulate</a:t>
            </a:r>
          </a:p>
        </p:txBody>
      </p:sp>
    </p:spTree>
    <p:extLst>
      <p:ext uri="{BB962C8B-B14F-4D97-AF65-F5344CB8AC3E}">
        <p14:creationId xmlns:p14="http://schemas.microsoft.com/office/powerpoint/2010/main" val="86215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12" grpId="0"/>
      <p:bldP spid="13" grpId="0"/>
      <p:bldP spid="14" grpId="0"/>
      <p:bldP spid="16" grpId="0"/>
      <p:bldP spid="19" grpId="0"/>
      <p:bldP spid="20" grpId="0"/>
      <p:bldP spid="22" grpId="0"/>
      <p:bldP spid="23" grpId="0"/>
      <p:bldP spid="4"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12738" y="2782888"/>
            <a:ext cx="1219200" cy="1293812"/>
          </a:xfrm>
          <a:prstGeom prst="rect">
            <a:avLst/>
          </a:prstGeom>
          <a:noFill/>
          <a:ln w="9525">
            <a:noFill/>
            <a:miter lim="800000"/>
            <a:headEnd/>
            <a:tailEnd/>
          </a:ln>
        </p:spPr>
        <p:txBody>
          <a:bodyPr>
            <a:spAutoFit/>
          </a:bodyPr>
          <a:lstStyle/>
          <a:p>
            <a:pPr algn="ctr"/>
            <a:r>
              <a:rPr lang="en-US" sz="2400">
                <a:latin typeface="Calibri" pitchFamily="34" charset="0"/>
              </a:rPr>
              <a:t>express</a:t>
            </a:r>
            <a:r>
              <a:rPr lang="en-US">
                <a:latin typeface="Calibri" pitchFamily="34" charset="0"/>
              </a:rPr>
              <a:t> emotions and opinions</a:t>
            </a:r>
          </a:p>
        </p:txBody>
      </p:sp>
      <p:sp>
        <p:nvSpPr>
          <p:cNvPr id="3" name="TextBox 2"/>
          <p:cNvSpPr txBox="1">
            <a:spLocks noChangeArrowheads="1"/>
          </p:cNvSpPr>
          <p:nvPr/>
        </p:nvSpPr>
        <p:spPr bwMode="auto">
          <a:xfrm>
            <a:off x="3581400" y="725488"/>
            <a:ext cx="1447800" cy="1016000"/>
          </a:xfrm>
          <a:prstGeom prst="rect">
            <a:avLst/>
          </a:prstGeom>
          <a:noFill/>
          <a:ln w="9525">
            <a:noFill/>
            <a:miter lim="800000"/>
            <a:headEnd/>
            <a:tailEnd/>
          </a:ln>
        </p:spPr>
        <p:txBody>
          <a:bodyPr>
            <a:spAutoFit/>
          </a:bodyPr>
          <a:lstStyle/>
          <a:p>
            <a:pPr algn="ctr"/>
            <a:r>
              <a:rPr lang="en-US" sz="2400" dirty="0">
                <a:latin typeface="Calibri" pitchFamily="34" charset="0"/>
              </a:rPr>
              <a:t>refer</a:t>
            </a:r>
            <a:r>
              <a:rPr lang="en-US" dirty="0">
                <a:latin typeface="Calibri" pitchFamily="34" charset="0"/>
              </a:rPr>
              <a:t> </a:t>
            </a:r>
          </a:p>
          <a:p>
            <a:pPr algn="ctr"/>
            <a:r>
              <a:rPr lang="en-US" dirty="0">
                <a:latin typeface="Calibri" pitchFamily="34" charset="0"/>
              </a:rPr>
              <a:t>to things and information</a:t>
            </a:r>
          </a:p>
        </p:txBody>
      </p:sp>
      <p:sp>
        <p:nvSpPr>
          <p:cNvPr id="6" name="TextBox 5"/>
          <p:cNvSpPr txBox="1">
            <a:spLocks noChangeArrowheads="1"/>
          </p:cNvSpPr>
          <p:nvPr/>
        </p:nvSpPr>
        <p:spPr bwMode="auto">
          <a:xfrm>
            <a:off x="990600" y="1381125"/>
            <a:ext cx="1787525" cy="1016000"/>
          </a:xfrm>
          <a:prstGeom prst="rect">
            <a:avLst/>
          </a:prstGeom>
          <a:noFill/>
          <a:ln w="9525">
            <a:noFill/>
            <a:miter lim="800000"/>
            <a:headEnd/>
            <a:tailEnd/>
          </a:ln>
        </p:spPr>
        <p:txBody>
          <a:bodyPr>
            <a:spAutoFit/>
          </a:bodyPr>
          <a:lstStyle/>
          <a:p>
            <a:pPr algn="ctr"/>
            <a:r>
              <a:rPr lang="en-US" sz="2400" dirty="0">
                <a:solidFill>
                  <a:srgbClr val="FF0000"/>
                </a:solidFill>
                <a:latin typeface="Calibri" pitchFamily="34" charset="0"/>
              </a:rPr>
              <a:t>create</a:t>
            </a:r>
            <a:r>
              <a:rPr lang="en-US" dirty="0">
                <a:solidFill>
                  <a:srgbClr val="FF0000"/>
                </a:solidFill>
                <a:latin typeface="Calibri" pitchFamily="34" charset="0"/>
              </a:rPr>
              <a:t>  </a:t>
            </a:r>
          </a:p>
          <a:p>
            <a:pPr algn="ctr"/>
            <a:r>
              <a:rPr lang="en-US" dirty="0">
                <a:solidFill>
                  <a:srgbClr val="FF0000"/>
                </a:solidFill>
                <a:latin typeface="Calibri" pitchFamily="34" charset="0"/>
              </a:rPr>
              <a:t>songs, poems, stories, jokes</a:t>
            </a:r>
          </a:p>
        </p:txBody>
      </p:sp>
      <p:sp>
        <p:nvSpPr>
          <p:cNvPr id="7" name="TextBox 6"/>
          <p:cNvSpPr txBox="1"/>
          <p:nvPr/>
        </p:nvSpPr>
        <p:spPr>
          <a:xfrm>
            <a:off x="1066800" y="5254625"/>
            <a:ext cx="1981200" cy="1016000"/>
          </a:xfrm>
          <a:prstGeom prst="rect">
            <a:avLst/>
          </a:prstGeom>
          <a:noFill/>
        </p:spPr>
        <p:txBody>
          <a:bodyPr>
            <a:spAutoFit/>
          </a:bodyPr>
          <a:lstStyle/>
          <a:p>
            <a:pPr algn="ctr" fontAlgn="auto">
              <a:spcBef>
                <a:spcPts val="0"/>
              </a:spcBef>
              <a:spcAft>
                <a:spcPts val="0"/>
              </a:spcAft>
              <a:defRPr/>
            </a:pPr>
            <a:r>
              <a:rPr lang="en-US" sz="2400" dirty="0" err="1">
                <a:solidFill>
                  <a:schemeClr val="accent2">
                    <a:lumMod val="50000"/>
                  </a:schemeClr>
                </a:solidFill>
                <a:latin typeface="+mn-lt"/>
              </a:rPr>
              <a:t>metalingual</a:t>
            </a:r>
            <a:r>
              <a:rPr lang="en-US" dirty="0">
                <a:solidFill>
                  <a:schemeClr val="accent2">
                    <a:lumMod val="50000"/>
                  </a:schemeClr>
                </a:solidFill>
                <a:latin typeface="+mn-lt"/>
              </a:rPr>
              <a:t>  </a:t>
            </a:r>
          </a:p>
          <a:p>
            <a:pPr algn="ctr" fontAlgn="auto">
              <a:spcBef>
                <a:spcPts val="0"/>
              </a:spcBef>
              <a:spcAft>
                <a:spcPts val="0"/>
              </a:spcAft>
              <a:defRPr/>
            </a:pPr>
            <a:r>
              <a:rPr lang="en-US" dirty="0">
                <a:solidFill>
                  <a:schemeClr val="accent2">
                    <a:lumMod val="50000"/>
                  </a:schemeClr>
                </a:solidFill>
                <a:latin typeface="+mn-lt"/>
              </a:rPr>
              <a:t>to discuss and describe language</a:t>
            </a:r>
          </a:p>
        </p:txBody>
      </p:sp>
      <p:sp>
        <p:nvSpPr>
          <p:cNvPr id="12" name="TextBox 11"/>
          <p:cNvSpPr txBox="1">
            <a:spLocks noChangeArrowheads="1"/>
          </p:cNvSpPr>
          <p:nvPr/>
        </p:nvSpPr>
        <p:spPr bwMode="auto">
          <a:xfrm>
            <a:off x="5181600" y="2946400"/>
            <a:ext cx="1373188" cy="830263"/>
          </a:xfrm>
          <a:prstGeom prst="rect">
            <a:avLst/>
          </a:prstGeom>
          <a:noFill/>
          <a:ln w="9525">
            <a:noFill/>
            <a:miter lim="800000"/>
            <a:headEnd/>
            <a:tailEnd/>
          </a:ln>
        </p:spPr>
        <p:txBody>
          <a:bodyPr>
            <a:spAutoFit/>
          </a:bodyPr>
          <a:lstStyle/>
          <a:p>
            <a:pPr algn="ctr"/>
            <a:r>
              <a:rPr lang="en-US" sz="2400" dirty="0">
                <a:solidFill>
                  <a:srgbClr val="7030A0"/>
                </a:solidFill>
                <a:latin typeface="Calibri" pitchFamily="34" charset="0"/>
              </a:rPr>
              <a:t>request</a:t>
            </a:r>
          </a:p>
          <a:p>
            <a:pPr algn="ctr"/>
            <a:r>
              <a:rPr lang="en-US" sz="2400" dirty="0">
                <a:solidFill>
                  <a:srgbClr val="7030A0"/>
                </a:solidFill>
                <a:latin typeface="Calibri" pitchFamily="34" charset="0"/>
              </a:rPr>
              <a:t>offer</a:t>
            </a:r>
            <a:endParaRPr lang="en-US" dirty="0">
              <a:solidFill>
                <a:srgbClr val="7030A0"/>
              </a:solidFill>
              <a:latin typeface="Calibri" pitchFamily="34" charset="0"/>
            </a:endParaRPr>
          </a:p>
        </p:txBody>
      </p:sp>
      <p:sp>
        <p:nvSpPr>
          <p:cNvPr id="13" name="TextBox 12"/>
          <p:cNvSpPr txBox="1">
            <a:spLocks noChangeArrowheads="1"/>
          </p:cNvSpPr>
          <p:nvPr/>
        </p:nvSpPr>
        <p:spPr bwMode="auto">
          <a:xfrm>
            <a:off x="3505200" y="4468813"/>
            <a:ext cx="1752600" cy="1570037"/>
          </a:xfrm>
          <a:prstGeom prst="rect">
            <a:avLst/>
          </a:prstGeom>
          <a:noFill/>
          <a:ln w="9525">
            <a:noFill/>
            <a:miter lim="800000"/>
            <a:headEnd/>
            <a:tailEnd/>
          </a:ln>
        </p:spPr>
        <p:txBody>
          <a:bodyPr>
            <a:spAutoFit/>
          </a:bodyPr>
          <a:lstStyle/>
          <a:p>
            <a:pPr algn="ctr"/>
            <a:r>
              <a:rPr lang="en-US" sz="2400" dirty="0">
                <a:solidFill>
                  <a:srgbClr val="FF0000"/>
                </a:solidFill>
                <a:latin typeface="Calibri" pitchFamily="34" charset="0"/>
              </a:rPr>
              <a:t>direct</a:t>
            </a:r>
          </a:p>
          <a:p>
            <a:pPr algn="ctr"/>
            <a:r>
              <a:rPr lang="en-US" sz="2400" dirty="0">
                <a:solidFill>
                  <a:srgbClr val="FF0000"/>
                </a:solidFill>
                <a:latin typeface="Calibri" pitchFamily="34" charset="0"/>
              </a:rPr>
              <a:t>advise</a:t>
            </a:r>
          </a:p>
          <a:p>
            <a:pPr algn="ctr"/>
            <a:r>
              <a:rPr lang="en-US" sz="2400" dirty="0">
                <a:solidFill>
                  <a:srgbClr val="FF0000"/>
                </a:solidFill>
                <a:latin typeface="Calibri" pitchFamily="34" charset="0"/>
              </a:rPr>
              <a:t>warn</a:t>
            </a:r>
          </a:p>
          <a:p>
            <a:pPr algn="ctr"/>
            <a:r>
              <a:rPr lang="en-US" sz="2400" dirty="0">
                <a:solidFill>
                  <a:srgbClr val="FF0000"/>
                </a:solidFill>
                <a:latin typeface="Calibri" pitchFamily="34" charset="0"/>
              </a:rPr>
              <a:t>threaten</a:t>
            </a:r>
            <a:r>
              <a:rPr lang="en-US" dirty="0">
                <a:solidFill>
                  <a:srgbClr val="FF0000"/>
                </a:solidFill>
                <a:latin typeface="Calibri" pitchFamily="34" charset="0"/>
              </a:rPr>
              <a:t>  </a:t>
            </a:r>
          </a:p>
        </p:txBody>
      </p:sp>
      <p:sp>
        <p:nvSpPr>
          <p:cNvPr id="14" name="TextBox 13"/>
          <p:cNvSpPr txBox="1">
            <a:spLocks noChangeArrowheads="1"/>
          </p:cNvSpPr>
          <p:nvPr/>
        </p:nvSpPr>
        <p:spPr bwMode="auto">
          <a:xfrm>
            <a:off x="4495800" y="1741488"/>
            <a:ext cx="2563813" cy="1200150"/>
          </a:xfrm>
          <a:prstGeom prst="rect">
            <a:avLst/>
          </a:prstGeom>
          <a:noFill/>
          <a:ln w="9525">
            <a:noFill/>
            <a:miter lim="800000"/>
            <a:headEnd/>
            <a:tailEnd/>
          </a:ln>
        </p:spPr>
        <p:txBody>
          <a:bodyPr>
            <a:spAutoFit/>
          </a:bodyPr>
          <a:lstStyle/>
          <a:p>
            <a:r>
              <a:rPr lang="en-US" sz="2400" dirty="0">
                <a:solidFill>
                  <a:srgbClr val="00B050"/>
                </a:solidFill>
                <a:latin typeface="Calibri" pitchFamily="34" charset="0"/>
              </a:rPr>
              <a:t>ask </a:t>
            </a:r>
            <a:r>
              <a:rPr lang="en-US" dirty="0">
                <a:solidFill>
                  <a:srgbClr val="00B050"/>
                </a:solidFill>
                <a:latin typeface="Calibri" pitchFamily="34" charset="0"/>
              </a:rPr>
              <a:t>for information</a:t>
            </a:r>
          </a:p>
          <a:p>
            <a:r>
              <a:rPr lang="en-US" sz="2400" dirty="0">
                <a:solidFill>
                  <a:srgbClr val="00B050"/>
                </a:solidFill>
                <a:latin typeface="Calibri" pitchFamily="34" charset="0"/>
              </a:rPr>
              <a:t>   ask </a:t>
            </a:r>
            <a:r>
              <a:rPr lang="en-US" dirty="0">
                <a:solidFill>
                  <a:srgbClr val="00B050"/>
                </a:solidFill>
                <a:latin typeface="Calibri" pitchFamily="34" charset="0"/>
              </a:rPr>
              <a:t>for clarification </a:t>
            </a:r>
          </a:p>
          <a:p>
            <a:r>
              <a:rPr lang="en-US" sz="2400" dirty="0">
                <a:solidFill>
                  <a:srgbClr val="00B050"/>
                </a:solidFill>
                <a:latin typeface="Calibri" pitchFamily="34" charset="0"/>
              </a:rPr>
              <a:t>       ask </a:t>
            </a:r>
            <a:r>
              <a:rPr lang="en-US" dirty="0">
                <a:solidFill>
                  <a:srgbClr val="00B050"/>
                </a:solidFill>
                <a:latin typeface="Calibri" pitchFamily="34" charset="0"/>
              </a:rPr>
              <a:t>for agreement  </a:t>
            </a:r>
          </a:p>
        </p:txBody>
      </p:sp>
      <p:sp>
        <p:nvSpPr>
          <p:cNvPr id="16" name="TextBox 15"/>
          <p:cNvSpPr txBox="1">
            <a:spLocks noChangeArrowheads="1"/>
          </p:cNvSpPr>
          <p:nvPr/>
        </p:nvSpPr>
        <p:spPr bwMode="auto">
          <a:xfrm>
            <a:off x="5029200" y="3849688"/>
            <a:ext cx="1752600" cy="1201737"/>
          </a:xfrm>
          <a:prstGeom prst="rect">
            <a:avLst/>
          </a:prstGeom>
          <a:noFill/>
          <a:ln w="9525">
            <a:noFill/>
            <a:miter lim="800000"/>
            <a:headEnd/>
            <a:tailEnd/>
          </a:ln>
        </p:spPr>
        <p:txBody>
          <a:bodyPr>
            <a:spAutoFit/>
          </a:bodyPr>
          <a:lstStyle/>
          <a:p>
            <a:pPr algn="ctr"/>
            <a:r>
              <a:rPr lang="en-US" sz="2400" dirty="0">
                <a:solidFill>
                  <a:srgbClr val="00B0F0"/>
                </a:solidFill>
                <a:latin typeface="Calibri" pitchFamily="34" charset="0"/>
              </a:rPr>
              <a:t>summon</a:t>
            </a:r>
          </a:p>
          <a:p>
            <a:pPr algn="ctr"/>
            <a:r>
              <a:rPr lang="en-US" sz="2400" dirty="0">
                <a:solidFill>
                  <a:srgbClr val="00B0F0"/>
                </a:solidFill>
                <a:latin typeface="Calibri" pitchFamily="34" charset="0"/>
              </a:rPr>
              <a:t>greet </a:t>
            </a:r>
          </a:p>
          <a:p>
            <a:pPr algn="ctr"/>
            <a:r>
              <a:rPr lang="en-US" sz="2400" dirty="0">
                <a:solidFill>
                  <a:srgbClr val="00B0F0"/>
                </a:solidFill>
                <a:latin typeface="Calibri" pitchFamily="34" charset="0"/>
              </a:rPr>
              <a:t>conclude   </a:t>
            </a:r>
          </a:p>
        </p:txBody>
      </p:sp>
      <p:sp>
        <p:nvSpPr>
          <p:cNvPr id="19" name="TextBox 18"/>
          <p:cNvSpPr txBox="1"/>
          <p:nvPr/>
        </p:nvSpPr>
        <p:spPr>
          <a:xfrm>
            <a:off x="2286000" y="1792288"/>
            <a:ext cx="1831975" cy="1568450"/>
          </a:xfrm>
          <a:prstGeom prst="rect">
            <a:avLst/>
          </a:prstGeom>
          <a:noFill/>
        </p:spPr>
        <p:txBody>
          <a:bodyPr>
            <a:spAutoFit/>
          </a:bodyPr>
          <a:lstStyle/>
          <a:p>
            <a:pPr fontAlgn="auto">
              <a:spcBef>
                <a:spcPts val="0"/>
              </a:spcBef>
              <a:spcAft>
                <a:spcPts val="0"/>
              </a:spcAft>
              <a:defRPr/>
            </a:pPr>
            <a:r>
              <a:rPr lang="en-US" sz="2400" dirty="0">
                <a:solidFill>
                  <a:schemeClr val="accent6">
                    <a:lumMod val="75000"/>
                  </a:schemeClr>
                </a:solidFill>
                <a:latin typeface="+mn-lt"/>
              </a:rPr>
              <a:t>         narrate</a:t>
            </a:r>
          </a:p>
          <a:p>
            <a:pPr fontAlgn="auto">
              <a:spcBef>
                <a:spcPts val="0"/>
              </a:spcBef>
              <a:spcAft>
                <a:spcPts val="0"/>
              </a:spcAft>
              <a:defRPr/>
            </a:pPr>
            <a:r>
              <a:rPr lang="en-US" sz="2400" dirty="0">
                <a:solidFill>
                  <a:schemeClr val="accent6">
                    <a:lumMod val="75000"/>
                  </a:schemeClr>
                </a:solidFill>
                <a:latin typeface="+mn-lt"/>
              </a:rPr>
              <a:t>    persuade</a:t>
            </a:r>
          </a:p>
          <a:p>
            <a:pPr fontAlgn="auto">
              <a:spcBef>
                <a:spcPts val="0"/>
              </a:spcBef>
              <a:spcAft>
                <a:spcPts val="0"/>
              </a:spcAft>
              <a:defRPr/>
            </a:pPr>
            <a:r>
              <a:rPr lang="en-US" sz="2400" dirty="0">
                <a:solidFill>
                  <a:schemeClr val="accent6">
                    <a:lumMod val="75000"/>
                  </a:schemeClr>
                </a:solidFill>
                <a:latin typeface="+mn-lt"/>
              </a:rPr>
              <a:t>  inform</a:t>
            </a:r>
          </a:p>
          <a:p>
            <a:pPr fontAlgn="auto">
              <a:spcBef>
                <a:spcPts val="0"/>
              </a:spcBef>
              <a:spcAft>
                <a:spcPts val="0"/>
              </a:spcAft>
              <a:defRPr/>
            </a:pPr>
            <a:r>
              <a:rPr lang="en-US" sz="2400" dirty="0">
                <a:solidFill>
                  <a:schemeClr val="accent6">
                    <a:lumMod val="75000"/>
                  </a:schemeClr>
                </a:solidFill>
                <a:latin typeface="+mn-lt"/>
              </a:rPr>
              <a:t>describe</a:t>
            </a:r>
            <a:endParaRPr lang="en-US" dirty="0">
              <a:solidFill>
                <a:schemeClr val="accent6">
                  <a:lumMod val="75000"/>
                </a:schemeClr>
              </a:solidFill>
              <a:latin typeface="+mn-lt"/>
            </a:endParaRPr>
          </a:p>
        </p:txBody>
      </p:sp>
      <p:sp>
        <p:nvSpPr>
          <p:cNvPr id="20" name="TextBox 19"/>
          <p:cNvSpPr txBox="1"/>
          <p:nvPr/>
        </p:nvSpPr>
        <p:spPr>
          <a:xfrm>
            <a:off x="3505200" y="2736850"/>
            <a:ext cx="1752600" cy="1570038"/>
          </a:xfrm>
          <a:prstGeom prst="rect">
            <a:avLst/>
          </a:prstGeom>
          <a:noFill/>
        </p:spPr>
        <p:txBody>
          <a:bodyPr>
            <a:spAutoFit/>
          </a:bodyPr>
          <a:lstStyle/>
          <a:p>
            <a:pPr algn="ctr" fontAlgn="auto">
              <a:spcBef>
                <a:spcPts val="0"/>
              </a:spcBef>
              <a:spcAft>
                <a:spcPts val="0"/>
              </a:spcAft>
              <a:defRPr/>
            </a:pPr>
            <a:r>
              <a:rPr lang="en-US" sz="2400" dirty="0">
                <a:solidFill>
                  <a:schemeClr val="accent5">
                    <a:lumMod val="50000"/>
                  </a:schemeClr>
                </a:solidFill>
                <a:latin typeface="+mn-lt"/>
              </a:rPr>
              <a:t>interpret</a:t>
            </a:r>
          </a:p>
          <a:p>
            <a:pPr algn="ctr" fontAlgn="auto">
              <a:spcBef>
                <a:spcPts val="0"/>
              </a:spcBef>
              <a:spcAft>
                <a:spcPts val="0"/>
              </a:spcAft>
              <a:defRPr/>
            </a:pPr>
            <a:r>
              <a:rPr lang="en-US" sz="2400" dirty="0">
                <a:solidFill>
                  <a:schemeClr val="accent5">
                    <a:lumMod val="50000"/>
                  </a:schemeClr>
                </a:solidFill>
                <a:latin typeface="+mn-lt"/>
              </a:rPr>
              <a:t>evaluate</a:t>
            </a:r>
          </a:p>
          <a:p>
            <a:pPr algn="ctr" fontAlgn="auto">
              <a:spcBef>
                <a:spcPts val="0"/>
              </a:spcBef>
              <a:spcAft>
                <a:spcPts val="0"/>
              </a:spcAft>
              <a:defRPr/>
            </a:pPr>
            <a:r>
              <a:rPr lang="en-US" sz="2400" dirty="0">
                <a:solidFill>
                  <a:schemeClr val="accent5">
                    <a:lumMod val="50000"/>
                  </a:schemeClr>
                </a:solidFill>
                <a:latin typeface="+mn-lt"/>
              </a:rPr>
              <a:t>summarize</a:t>
            </a:r>
          </a:p>
          <a:p>
            <a:pPr algn="ctr" fontAlgn="auto">
              <a:spcBef>
                <a:spcPts val="0"/>
              </a:spcBef>
              <a:spcAft>
                <a:spcPts val="0"/>
              </a:spcAft>
              <a:defRPr/>
            </a:pPr>
            <a:r>
              <a:rPr lang="en-US" sz="2400" dirty="0">
                <a:solidFill>
                  <a:schemeClr val="accent5">
                    <a:lumMod val="50000"/>
                  </a:schemeClr>
                </a:solidFill>
                <a:latin typeface="+mn-lt"/>
              </a:rPr>
              <a:t>generalize</a:t>
            </a:r>
            <a:endParaRPr lang="en-US" dirty="0">
              <a:solidFill>
                <a:schemeClr val="accent5">
                  <a:lumMod val="50000"/>
                </a:schemeClr>
              </a:solidFill>
              <a:latin typeface="+mn-lt"/>
            </a:endParaRPr>
          </a:p>
        </p:txBody>
      </p:sp>
      <p:sp>
        <p:nvSpPr>
          <p:cNvPr id="22" name="TextBox 21"/>
          <p:cNvSpPr txBox="1"/>
          <p:nvPr/>
        </p:nvSpPr>
        <p:spPr>
          <a:xfrm>
            <a:off x="5029200" y="5076825"/>
            <a:ext cx="1984375" cy="1200150"/>
          </a:xfrm>
          <a:prstGeom prst="rect">
            <a:avLst/>
          </a:prstGeom>
          <a:noFill/>
        </p:spPr>
        <p:txBody>
          <a:bodyPr>
            <a:spAutoFit/>
          </a:bodyPr>
          <a:lstStyle/>
          <a:p>
            <a:pPr algn="ctr" fontAlgn="auto">
              <a:spcBef>
                <a:spcPts val="0"/>
              </a:spcBef>
              <a:spcAft>
                <a:spcPts val="0"/>
              </a:spcAft>
              <a:defRPr/>
            </a:pPr>
            <a:r>
              <a:rPr lang="en-US" sz="2400" dirty="0">
                <a:solidFill>
                  <a:schemeClr val="accent3">
                    <a:lumMod val="50000"/>
                  </a:schemeClr>
                </a:solidFill>
                <a:latin typeface="+mn-lt"/>
              </a:rPr>
              <a:t>refuse</a:t>
            </a:r>
          </a:p>
          <a:p>
            <a:pPr algn="ctr" fontAlgn="auto">
              <a:spcBef>
                <a:spcPts val="0"/>
              </a:spcBef>
              <a:spcAft>
                <a:spcPts val="0"/>
              </a:spcAft>
              <a:defRPr/>
            </a:pPr>
            <a:r>
              <a:rPr lang="en-US" sz="2400" dirty="0">
                <a:solidFill>
                  <a:schemeClr val="accent3">
                    <a:lumMod val="50000"/>
                  </a:schemeClr>
                </a:solidFill>
                <a:latin typeface="+mn-lt"/>
              </a:rPr>
              <a:t>complain</a:t>
            </a:r>
          </a:p>
          <a:p>
            <a:pPr algn="ctr" fontAlgn="auto">
              <a:spcBef>
                <a:spcPts val="0"/>
              </a:spcBef>
              <a:spcAft>
                <a:spcPts val="0"/>
              </a:spcAft>
              <a:defRPr/>
            </a:pPr>
            <a:r>
              <a:rPr lang="en-US" sz="2400" dirty="0" smtClean="0">
                <a:solidFill>
                  <a:schemeClr val="accent3">
                    <a:lumMod val="50000"/>
                  </a:schemeClr>
                </a:solidFill>
                <a:latin typeface="+mn-lt"/>
              </a:rPr>
              <a:t>compliment</a:t>
            </a:r>
            <a:endParaRPr lang="en-US" sz="2400" dirty="0">
              <a:solidFill>
                <a:schemeClr val="accent3">
                  <a:lumMod val="50000"/>
                </a:schemeClr>
              </a:solidFill>
              <a:latin typeface="+mn-lt"/>
            </a:endParaRPr>
          </a:p>
        </p:txBody>
      </p:sp>
      <p:sp>
        <p:nvSpPr>
          <p:cNvPr id="23" name="TextBox 22"/>
          <p:cNvSpPr txBox="1"/>
          <p:nvPr/>
        </p:nvSpPr>
        <p:spPr>
          <a:xfrm>
            <a:off x="1676400" y="3522663"/>
            <a:ext cx="1752600" cy="1568450"/>
          </a:xfrm>
          <a:prstGeom prst="rect">
            <a:avLst/>
          </a:prstGeom>
          <a:noFill/>
        </p:spPr>
        <p:txBody>
          <a:bodyPr>
            <a:spAutoFit/>
          </a:bodyPr>
          <a:lstStyle/>
          <a:p>
            <a:pPr algn="ctr" fontAlgn="auto">
              <a:spcBef>
                <a:spcPts val="0"/>
              </a:spcBef>
              <a:spcAft>
                <a:spcPts val="0"/>
              </a:spcAft>
              <a:defRPr/>
            </a:pPr>
            <a:r>
              <a:rPr lang="en-US" sz="2400" dirty="0">
                <a:solidFill>
                  <a:schemeClr val="tx2">
                    <a:lumMod val="75000"/>
                  </a:schemeClr>
                </a:solidFill>
                <a:latin typeface="+mn-lt"/>
              </a:rPr>
              <a:t>paraphrase</a:t>
            </a:r>
          </a:p>
          <a:p>
            <a:pPr algn="ctr" fontAlgn="auto">
              <a:spcBef>
                <a:spcPts val="0"/>
              </a:spcBef>
              <a:spcAft>
                <a:spcPts val="0"/>
              </a:spcAft>
              <a:defRPr/>
            </a:pPr>
            <a:r>
              <a:rPr lang="en-US" sz="2400" dirty="0">
                <a:solidFill>
                  <a:schemeClr val="tx2">
                    <a:lumMod val="75000"/>
                  </a:schemeClr>
                </a:solidFill>
                <a:latin typeface="+mn-lt"/>
              </a:rPr>
              <a:t>introduce</a:t>
            </a:r>
            <a:endParaRPr lang="en-US" dirty="0">
              <a:solidFill>
                <a:schemeClr val="tx2">
                  <a:lumMod val="75000"/>
                </a:schemeClr>
              </a:solidFill>
              <a:latin typeface="+mn-lt"/>
            </a:endParaRPr>
          </a:p>
          <a:p>
            <a:pPr algn="ctr" fontAlgn="auto">
              <a:spcBef>
                <a:spcPts val="0"/>
              </a:spcBef>
              <a:spcAft>
                <a:spcPts val="0"/>
              </a:spcAft>
              <a:defRPr/>
            </a:pPr>
            <a:r>
              <a:rPr lang="en-US" sz="2400" dirty="0">
                <a:solidFill>
                  <a:schemeClr val="tx2">
                    <a:lumMod val="75000"/>
                  </a:schemeClr>
                </a:solidFill>
                <a:latin typeface="+mn-lt"/>
              </a:rPr>
              <a:t>predict</a:t>
            </a:r>
          </a:p>
          <a:p>
            <a:pPr algn="ctr" fontAlgn="auto">
              <a:spcBef>
                <a:spcPts val="0"/>
              </a:spcBef>
              <a:spcAft>
                <a:spcPts val="0"/>
              </a:spcAft>
              <a:defRPr/>
            </a:pPr>
            <a:r>
              <a:rPr lang="en-US" sz="2400" dirty="0">
                <a:solidFill>
                  <a:schemeClr val="tx2">
                    <a:lumMod val="75000"/>
                  </a:schemeClr>
                </a:solidFill>
                <a:latin typeface="+mn-lt"/>
              </a:rPr>
              <a:t>hypothesize</a:t>
            </a:r>
          </a:p>
        </p:txBody>
      </p:sp>
      <p:sp>
        <p:nvSpPr>
          <p:cNvPr id="4" name="TextBox 3"/>
          <p:cNvSpPr txBox="1">
            <a:spLocks noChangeArrowheads="1"/>
          </p:cNvSpPr>
          <p:nvPr/>
        </p:nvSpPr>
        <p:spPr bwMode="auto">
          <a:xfrm>
            <a:off x="6934200" y="2782888"/>
            <a:ext cx="1447800" cy="739775"/>
          </a:xfrm>
          <a:prstGeom prst="rect">
            <a:avLst/>
          </a:prstGeom>
          <a:noFill/>
          <a:ln w="9525">
            <a:noFill/>
            <a:miter lim="800000"/>
            <a:headEnd/>
            <a:tailEnd/>
          </a:ln>
        </p:spPr>
        <p:txBody>
          <a:bodyPr>
            <a:spAutoFit/>
          </a:bodyPr>
          <a:lstStyle/>
          <a:p>
            <a:pPr algn="ctr"/>
            <a:r>
              <a:rPr lang="en-US" sz="2400" dirty="0">
                <a:latin typeface="Calibri" pitchFamily="34" charset="0"/>
              </a:rPr>
              <a:t>interact</a:t>
            </a:r>
            <a:r>
              <a:rPr lang="en-US" dirty="0">
                <a:latin typeface="Calibri" pitchFamily="34" charset="0"/>
              </a:rPr>
              <a:t>  socially</a:t>
            </a:r>
          </a:p>
        </p:txBody>
      </p:sp>
      <p:sp>
        <p:nvSpPr>
          <p:cNvPr id="21" name="TextBox 20"/>
          <p:cNvSpPr txBox="1"/>
          <p:nvPr/>
        </p:nvSpPr>
        <p:spPr>
          <a:xfrm>
            <a:off x="6705600" y="3733800"/>
            <a:ext cx="1752600" cy="1570038"/>
          </a:xfrm>
          <a:prstGeom prst="rect">
            <a:avLst/>
          </a:prstGeom>
          <a:noFill/>
        </p:spPr>
        <p:txBody>
          <a:bodyPr>
            <a:spAutoFit/>
          </a:bodyPr>
          <a:lstStyle/>
          <a:p>
            <a:pPr algn="ctr" fontAlgn="auto">
              <a:spcBef>
                <a:spcPts val="0"/>
              </a:spcBef>
              <a:spcAft>
                <a:spcPts val="0"/>
              </a:spcAft>
              <a:defRPr/>
            </a:pPr>
            <a:r>
              <a:rPr lang="en-US" sz="2400" dirty="0">
                <a:solidFill>
                  <a:schemeClr val="accent6">
                    <a:lumMod val="50000"/>
                  </a:schemeClr>
                </a:solidFill>
                <a:latin typeface="+mn-lt"/>
              </a:rPr>
              <a:t>thank</a:t>
            </a:r>
          </a:p>
          <a:p>
            <a:pPr algn="ctr" fontAlgn="auto">
              <a:spcBef>
                <a:spcPts val="0"/>
              </a:spcBef>
              <a:spcAft>
                <a:spcPts val="0"/>
              </a:spcAft>
              <a:defRPr/>
            </a:pPr>
            <a:r>
              <a:rPr lang="en-US" sz="2400" dirty="0">
                <a:solidFill>
                  <a:schemeClr val="accent6">
                    <a:lumMod val="50000"/>
                  </a:schemeClr>
                </a:solidFill>
                <a:latin typeface="+mn-lt"/>
              </a:rPr>
              <a:t>forgive</a:t>
            </a:r>
          </a:p>
          <a:p>
            <a:pPr algn="ctr" fontAlgn="auto">
              <a:spcBef>
                <a:spcPts val="0"/>
              </a:spcBef>
              <a:spcAft>
                <a:spcPts val="0"/>
              </a:spcAft>
              <a:defRPr/>
            </a:pPr>
            <a:r>
              <a:rPr lang="en-US" sz="2400" dirty="0">
                <a:solidFill>
                  <a:schemeClr val="accent6">
                    <a:lumMod val="50000"/>
                  </a:schemeClr>
                </a:solidFill>
                <a:latin typeface="+mn-lt"/>
              </a:rPr>
              <a:t>apologize</a:t>
            </a:r>
          </a:p>
          <a:p>
            <a:pPr algn="ctr" fontAlgn="auto">
              <a:spcBef>
                <a:spcPts val="0"/>
              </a:spcBef>
              <a:spcAft>
                <a:spcPts val="0"/>
              </a:spcAft>
              <a:defRPr/>
            </a:pPr>
            <a:r>
              <a:rPr lang="en-US" sz="2400" dirty="0">
                <a:solidFill>
                  <a:schemeClr val="accent6">
                    <a:lumMod val="50000"/>
                  </a:schemeClr>
                </a:solidFill>
                <a:latin typeface="+mn-lt"/>
              </a:rPr>
              <a:t>congratulate</a:t>
            </a:r>
          </a:p>
        </p:txBody>
      </p:sp>
      <p:sp>
        <p:nvSpPr>
          <p:cNvPr id="24" name="TextBox 16"/>
          <p:cNvSpPr txBox="1">
            <a:spLocks noChangeArrowheads="1"/>
          </p:cNvSpPr>
          <p:nvPr/>
        </p:nvSpPr>
        <p:spPr bwMode="auto">
          <a:xfrm>
            <a:off x="1050925" y="0"/>
            <a:ext cx="7483475" cy="584775"/>
          </a:xfrm>
          <a:prstGeom prst="rect">
            <a:avLst/>
          </a:prstGeom>
          <a:noFill/>
          <a:ln w="9525">
            <a:noFill/>
            <a:miter lim="800000"/>
            <a:headEnd/>
            <a:tailEnd/>
          </a:ln>
        </p:spPr>
        <p:txBody>
          <a:bodyPr>
            <a:spAutoFit/>
          </a:bodyPr>
          <a:lstStyle/>
          <a:p>
            <a:r>
              <a:rPr lang="en-US" sz="3200" dirty="0">
                <a:solidFill>
                  <a:srgbClr val="C00000"/>
                </a:solidFill>
                <a:latin typeface="Calibri" pitchFamily="34" charset="0"/>
              </a:rPr>
              <a:t>Which Functions do we need to teach?</a:t>
            </a:r>
          </a:p>
        </p:txBody>
      </p:sp>
    </p:spTree>
    <p:extLst>
      <p:ext uri="{BB962C8B-B14F-4D97-AF65-F5344CB8AC3E}">
        <p14:creationId xmlns:p14="http://schemas.microsoft.com/office/powerpoint/2010/main" val="6371946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788150" cy="760412"/>
          </a:xfrm>
        </p:spPr>
        <p:txBody>
          <a:bodyPr>
            <a:noAutofit/>
          </a:bodyPr>
          <a:lstStyle/>
          <a:p>
            <a:pPr algn="l"/>
            <a:r>
              <a:rPr lang="en-US" sz="4000" dirty="0" smtClean="0">
                <a:ea typeface="ＭＳ Ｐゴシック" charset="0"/>
                <a:cs typeface="ＭＳ Ｐゴシック" charset="0"/>
              </a:rPr>
              <a:t>The Fundamental Shift…</a:t>
            </a:r>
            <a:endParaRPr lang="en-US" sz="4000" dirty="0">
              <a:ea typeface="ＭＳ Ｐゴシック" charset="0"/>
              <a:cs typeface="ＭＳ Ｐゴシック" charset="0"/>
            </a:endParaRPr>
          </a:p>
        </p:txBody>
      </p:sp>
      <p:sp>
        <p:nvSpPr>
          <p:cNvPr id="5" name="Rectangle 4"/>
          <p:cNvSpPr/>
          <p:nvPr/>
        </p:nvSpPr>
        <p:spPr>
          <a:xfrm>
            <a:off x="304799" y="5934670"/>
            <a:ext cx="8305801" cy="923330"/>
          </a:xfrm>
          <a:prstGeom prst="rect">
            <a:avLst/>
          </a:prstGeom>
        </p:spPr>
        <p:txBody>
          <a:bodyPr wrap="square">
            <a:spAutoFit/>
          </a:bodyPr>
          <a:lstStyle/>
          <a:p>
            <a:r>
              <a:rPr lang="en-US" b="1" dirty="0" smtClean="0"/>
              <a:t>Influenced by the </a:t>
            </a:r>
            <a:r>
              <a:rPr lang="en-US" b="1" dirty="0" smtClean="0">
                <a:solidFill>
                  <a:schemeClr val="accent6">
                    <a:lumMod val="90000"/>
                    <a:lumOff val="10000"/>
                  </a:schemeClr>
                </a:solidFill>
                <a:hlinkClick r:id="rId3"/>
              </a:rPr>
              <a:t>Understanding Language video of Aída </a:t>
            </a:r>
            <a:r>
              <a:rPr lang="en-US" b="1" dirty="0">
                <a:solidFill>
                  <a:schemeClr val="accent6">
                    <a:lumMod val="90000"/>
                    <a:lumOff val="10000"/>
                  </a:schemeClr>
                </a:solidFill>
                <a:hlinkClick r:id="rId3"/>
              </a:rPr>
              <a:t>Walqui</a:t>
            </a:r>
            <a:r>
              <a:rPr lang="en-US" b="1" dirty="0"/>
              <a:t>: Language and the Common Core State </a:t>
            </a:r>
            <a:r>
              <a:rPr lang="en-US" b="1" dirty="0" smtClean="0"/>
              <a:t>Standards</a:t>
            </a:r>
            <a:endParaRPr lang="en-US" dirty="0" smtClean="0"/>
          </a:p>
          <a:p>
            <a:r>
              <a:rPr lang="en-US" b="1" dirty="0" smtClean="0">
                <a:solidFill>
                  <a:schemeClr val="accent6">
                    <a:lumMod val="90000"/>
                    <a:lumOff val="10000"/>
                  </a:schemeClr>
                </a:solidFill>
              </a:rPr>
              <a:t>Source: Oregon Department of Education</a:t>
            </a:r>
            <a:endParaRPr lang="en-US" b="1" dirty="0">
              <a:solidFill>
                <a:schemeClr val="accent6">
                  <a:lumMod val="90000"/>
                  <a:lumOff val="10000"/>
                </a:schemeClr>
              </a:solidFill>
            </a:endParaRPr>
          </a:p>
        </p:txBody>
      </p:sp>
      <p:graphicFrame>
        <p:nvGraphicFramePr>
          <p:cNvPr id="7" name="Diagram 6"/>
          <p:cNvGraphicFramePr/>
          <p:nvPr>
            <p:extLst>
              <p:ext uri="{D42A27DB-BD31-4B8C-83A1-F6EECF244321}">
                <p14:modId xmlns:p14="http://schemas.microsoft.com/office/powerpoint/2010/main" val="963905113"/>
              </p:ext>
            </p:extLst>
          </p:nvPr>
        </p:nvGraphicFramePr>
        <p:xfrm>
          <a:off x="304800" y="1143000"/>
          <a:ext cx="82296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1319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P standards.jpg"/>
          <p:cNvPicPr>
            <a:picLocks noChangeAspect="1"/>
          </p:cNvPicPr>
          <p:nvPr/>
        </p:nvPicPr>
        <p:blipFill rotWithShape="1">
          <a:blip r:embed="rId3" cstate="print"/>
          <a:srcRect/>
          <a:stretch/>
        </p:blipFill>
        <p:spPr>
          <a:xfrm>
            <a:off x="533400" y="715108"/>
            <a:ext cx="7294684" cy="5856775"/>
          </a:xfrm>
          <a:prstGeom prst="rect">
            <a:avLst/>
          </a:prstGeom>
        </p:spPr>
      </p:pic>
      <p:sp>
        <p:nvSpPr>
          <p:cNvPr id="3" name="TextBox 2"/>
          <p:cNvSpPr txBox="1"/>
          <p:nvPr/>
        </p:nvSpPr>
        <p:spPr>
          <a:xfrm>
            <a:off x="228600" y="152400"/>
            <a:ext cx="7464670" cy="584775"/>
          </a:xfrm>
          <a:prstGeom prst="rect">
            <a:avLst/>
          </a:prstGeom>
          <a:noFill/>
        </p:spPr>
        <p:txBody>
          <a:bodyPr wrap="square">
            <a:spAutoFit/>
          </a:bodyPr>
          <a:lstStyle/>
          <a:p>
            <a:r>
              <a:rPr lang="en-US" sz="3200" dirty="0" smtClean="0">
                <a:latin typeface="Calibri" pitchFamily="34" charset="0"/>
              </a:rPr>
              <a:t>New ELP Standards</a:t>
            </a:r>
            <a:endParaRPr lang="en-US" sz="2400" dirty="0">
              <a:latin typeface="Calibri" pitchFamily="34" charset="0"/>
            </a:endParaRPr>
          </a:p>
        </p:txBody>
      </p:sp>
    </p:spTree>
    <p:extLst>
      <p:ext uri="{BB962C8B-B14F-4D97-AF65-F5344CB8AC3E}">
        <p14:creationId xmlns:p14="http://schemas.microsoft.com/office/powerpoint/2010/main" val="20512244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do you </a:t>
            </a:r>
            <a:r>
              <a:rPr lang="en-US" dirty="0" smtClean="0">
                <a:effectLst>
                  <a:outerShdw blurRad="38100" dist="38100" dir="2700000" algn="tl">
                    <a:srgbClr val="000000">
                      <a:alpha val="43137"/>
                    </a:srgbClr>
                  </a:outerShdw>
                </a:effectLst>
              </a:rPr>
              <a:t>notice</a:t>
            </a:r>
            <a:r>
              <a:rPr lang="en-US" dirty="0" smtClean="0"/>
              <a:t>?</a:t>
            </a:r>
            <a:br>
              <a:rPr lang="en-US" dirty="0" smtClean="0"/>
            </a:br>
            <a:r>
              <a:rPr lang="en-US" dirty="0" smtClean="0"/>
              <a:t>What do you </a:t>
            </a:r>
            <a:r>
              <a:rPr lang="en-US" dirty="0" smtClean="0">
                <a:effectLst>
                  <a:outerShdw blurRad="38100" dist="38100" dir="2700000" algn="tl">
                    <a:srgbClr val="000000">
                      <a:alpha val="43137"/>
                    </a:srgbClr>
                  </a:outerShdw>
                </a:effectLst>
              </a:rPr>
              <a:t>wonder</a:t>
            </a:r>
            <a:r>
              <a:rPr lang="en-US" dirty="0" smtClean="0"/>
              <a: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036629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P standards.jpg"/>
          <p:cNvPicPr>
            <a:picLocks noChangeAspect="1"/>
          </p:cNvPicPr>
          <p:nvPr/>
        </p:nvPicPr>
        <p:blipFill>
          <a:blip r:embed="rId3" cstate="print"/>
          <a:stretch>
            <a:fillRect/>
          </a:stretch>
        </p:blipFill>
        <p:spPr>
          <a:xfrm>
            <a:off x="381000" y="826477"/>
            <a:ext cx="7825909" cy="5757088"/>
          </a:xfrm>
          <a:prstGeom prst="rect">
            <a:avLst/>
          </a:prstGeom>
        </p:spPr>
      </p:pic>
      <p:sp>
        <p:nvSpPr>
          <p:cNvPr id="6" name="TextBox 5"/>
          <p:cNvSpPr txBox="1"/>
          <p:nvPr/>
        </p:nvSpPr>
        <p:spPr>
          <a:xfrm>
            <a:off x="228600" y="152400"/>
            <a:ext cx="7464670" cy="584775"/>
          </a:xfrm>
          <a:prstGeom prst="rect">
            <a:avLst/>
          </a:prstGeom>
          <a:noFill/>
        </p:spPr>
        <p:txBody>
          <a:bodyPr wrap="square">
            <a:spAutoFit/>
          </a:bodyPr>
          <a:lstStyle/>
          <a:p>
            <a:r>
              <a:rPr lang="en-US" sz="3200" dirty="0" smtClean="0">
                <a:latin typeface="Calibri" pitchFamily="34" charset="0"/>
              </a:rPr>
              <a:t>ELP Standards</a:t>
            </a:r>
            <a:endParaRPr lang="en-US" sz="2400" dirty="0">
              <a:latin typeface="Calibri" pitchFamily="34" charset="0"/>
            </a:endParaRPr>
          </a:p>
        </p:txBody>
      </p:sp>
    </p:spTree>
    <p:extLst>
      <p:ext uri="{BB962C8B-B14F-4D97-AF65-F5344CB8AC3E}">
        <p14:creationId xmlns:p14="http://schemas.microsoft.com/office/powerpoint/2010/main" val="34244827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P standards alt org.jpg"/>
          <p:cNvPicPr>
            <a:picLocks noChangeAspect="1"/>
          </p:cNvPicPr>
          <p:nvPr/>
        </p:nvPicPr>
        <p:blipFill>
          <a:blip r:embed="rId3" cstate="print"/>
          <a:stretch>
            <a:fillRect/>
          </a:stretch>
        </p:blipFill>
        <p:spPr>
          <a:xfrm>
            <a:off x="1700829" y="838200"/>
            <a:ext cx="6462095" cy="5606475"/>
          </a:xfrm>
          <a:prstGeom prst="rect">
            <a:avLst/>
          </a:prstGeom>
        </p:spPr>
      </p:pic>
      <p:grpSp>
        <p:nvGrpSpPr>
          <p:cNvPr id="10" name="Group 9"/>
          <p:cNvGrpSpPr/>
          <p:nvPr/>
        </p:nvGrpSpPr>
        <p:grpSpPr>
          <a:xfrm>
            <a:off x="381000" y="838200"/>
            <a:ext cx="1371600" cy="5047536"/>
            <a:chOff x="381000" y="838200"/>
            <a:chExt cx="1371600" cy="5047536"/>
          </a:xfrm>
        </p:grpSpPr>
        <p:sp>
          <p:nvSpPr>
            <p:cNvPr id="4" name="Rectangle 3"/>
            <p:cNvSpPr/>
            <p:nvPr/>
          </p:nvSpPr>
          <p:spPr>
            <a:xfrm>
              <a:off x="381000" y="889090"/>
              <a:ext cx="1371600" cy="256032"/>
            </a:xfrm>
            <a:prstGeom prst="rect">
              <a:avLst/>
            </a:prstGeom>
            <a:solidFill>
              <a:srgbClr val="F6882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6826" y="838200"/>
              <a:ext cx="1246505" cy="5047536"/>
            </a:xfrm>
            <a:prstGeom prst="rect">
              <a:avLst/>
            </a:prstGeom>
            <a:noFill/>
          </p:spPr>
          <p:txBody>
            <a:bodyPr wrap="square" rtlCol="0">
              <a:spAutoFit/>
            </a:bodyPr>
            <a:lstStyle/>
            <a:p>
              <a:pPr algn="ctr"/>
              <a:r>
                <a:rPr lang="en-US" sz="1600" b="1" dirty="0" smtClean="0"/>
                <a:t>Modalities</a:t>
              </a:r>
            </a:p>
            <a:p>
              <a:endParaRPr lang="en-US" dirty="0"/>
            </a:p>
            <a:p>
              <a:endParaRPr lang="en-US" dirty="0" smtClean="0"/>
            </a:p>
            <a:p>
              <a:endParaRPr lang="en-US" dirty="0" smtClean="0"/>
            </a:p>
            <a:p>
              <a:r>
                <a:rPr lang="en-US" dirty="0" smtClean="0"/>
                <a:t>Receptive</a:t>
              </a:r>
            </a:p>
            <a:p>
              <a:endParaRPr lang="en-US" dirty="0"/>
            </a:p>
            <a:p>
              <a:endParaRPr lang="en-US" dirty="0" smtClean="0"/>
            </a:p>
            <a:p>
              <a:endParaRPr lang="en-US" dirty="0"/>
            </a:p>
            <a:p>
              <a:endParaRPr lang="en-US" dirty="0" smtClean="0"/>
            </a:p>
            <a:p>
              <a:endParaRPr lang="en-US" dirty="0"/>
            </a:p>
            <a:p>
              <a:r>
                <a:rPr lang="en-US" dirty="0" smtClean="0"/>
                <a:t>Productive</a:t>
              </a:r>
            </a:p>
            <a:p>
              <a:endParaRPr lang="en-US" dirty="0"/>
            </a:p>
            <a:p>
              <a:endParaRPr lang="en-US" dirty="0" smtClean="0"/>
            </a:p>
            <a:p>
              <a:endParaRPr lang="en-US" dirty="0"/>
            </a:p>
            <a:p>
              <a:endParaRPr lang="en-US" dirty="0" smtClean="0"/>
            </a:p>
            <a:p>
              <a:endParaRPr lang="en-US" dirty="0" smtClean="0"/>
            </a:p>
            <a:p>
              <a:endParaRPr lang="en-US" dirty="0"/>
            </a:p>
            <a:p>
              <a:r>
                <a:rPr lang="en-US" dirty="0" smtClean="0"/>
                <a:t>Interactive</a:t>
              </a:r>
              <a:endParaRPr lang="en-US" dirty="0"/>
            </a:p>
          </p:txBody>
        </p:sp>
      </p:grpSp>
      <p:sp>
        <p:nvSpPr>
          <p:cNvPr id="6" name="TextBox 5"/>
          <p:cNvSpPr txBox="1"/>
          <p:nvPr/>
        </p:nvSpPr>
        <p:spPr>
          <a:xfrm>
            <a:off x="228600" y="152400"/>
            <a:ext cx="7464670" cy="584775"/>
          </a:xfrm>
          <a:prstGeom prst="rect">
            <a:avLst/>
          </a:prstGeom>
          <a:noFill/>
        </p:spPr>
        <p:txBody>
          <a:bodyPr wrap="square">
            <a:spAutoFit/>
          </a:bodyPr>
          <a:lstStyle/>
          <a:p>
            <a:r>
              <a:rPr lang="en-US" sz="3200" dirty="0" smtClean="0">
                <a:latin typeface="Calibri" pitchFamily="34" charset="0"/>
              </a:rPr>
              <a:t>ELP Standards</a:t>
            </a:r>
            <a:endParaRPr lang="en-US" sz="2400" dirty="0">
              <a:latin typeface="Calibri" pitchFamily="34" charset="0"/>
            </a:endParaRPr>
          </a:p>
        </p:txBody>
      </p:sp>
    </p:spTree>
    <p:extLst>
      <p:ext uri="{BB962C8B-B14F-4D97-AF65-F5344CB8AC3E}">
        <p14:creationId xmlns:p14="http://schemas.microsoft.com/office/powerpoint/2010/main" val="378739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12738" y="2782888"/>
            <a:ext cx="1219200" cy="1293812"/>
          </a:xfrm>
          <a:prstGeom prst="rect">
            <a:avLst/>
          </a:prstGeom>
          <a:noFill/>
          <a:ln w="9525">
            <a:noFill/>
            <a:miter lim="800000"/>
            <a:headEnd/>
            <a:tailEnd/>
          </a:ln>
        </p:spPr>
        <p:txBody>
          <a:bodyPr>
            <a:spAutoFit/>
          </a:bodyPr>
          <a:lstStyle/>
          <a:p>
            <a:pPr algn="ctr"/>
            <a:r>
              <a:rPr lang="en-US" sz="2400">
                <a:latin typeface="Calibri" pitchFamily="34" charset="0"/>
              </a:rPr>
              <a:t>express</a:t>
            </a:r>
            <a:r>
              <a:rPr lang="en-US">
                <a:latin typeface="Calibri" pitchFamily="34" charset="0"/>
              </a:rPr>
              <a:t> emotions and opinions</a:t>
            </a:r>
          </a:p>
        </p:txBody>
      </p:sp>
      <p:sp>
        <p:nvSpPr>
          <p:cNvPr id="3" name="TextBox 2"/>
          <p:cNvSpPr txBox="1">
            <a:spLocks noChangeArrowheads="1"/>
          </p:cNvSpPr>
          <p:nvPr/>
        </p:nvSpPr>
        <p:spPr bwMode="auto">
          <a:xfrm>
            <a:off x="3581400" y="725488"/>
            <a:ext cx="1447800" cy="1016000"/>
          </a:xfrm>
          <a:prstGeom prst="rect">
            <a:avLst/>
          </a:prstGeom>
          <a:noFill/>
          <a:ln w="9525">
            <a:noFill/>
            <a:miter lim="800000"/>
            <a:headEnd/>
            <a:tailEnd/>
          </a:ln>
        </p:spPr>
        <p:txBody>
          <a:bodyPr>
            <a:spAutoFit/>
          </a:bodyPr>
          <a:lstStyle/>
          <a:p>
            <a:pPr algn="ctr"/>
            <a:r>
              <a:rPr lang="en-US" sz="2400" dirty="0">
                <a:latin typeface="Calibri" pitchFamily="34" charset="0"/>
              </a:rPr>
              <a:t>refer</a:t>
            </a:r>
            <a:r>
              <a:rPr lang="en-US" dirty="0">
                <a:latin typeface="Calibri" pitchFamily="34" charset="0"/>
              </a:rPr>
              <a:t> </a:t>
            </a:r>
          </a:p>
          <a:p>
            <a:pPr algn="ctr"/>
            <a:r>
              <a:rPr lang="en-US" dirty="0">
                <a:latin typeface="Calibri" pitchFamily="34" charset="0"/>
              </a:rPr>
              <a:t>to things and information</a:t>
            </a:r>
          </a:p>
        </p:txBody>
      </p:sp>
      <p:sp>
        <p:nvSpPr>
          <p:cNvPr id="6" name="TextBox 5"/>
          <p:cNvSpPr txBox="1">
            <a:spLocks noChangeArrowheads="1"/>
          </p:cNvSpPr>
          <p:nvPr/>
        </p:nvSpPr>
        <p:spPr bwMode="auto">
          <a:xfrm>
            <a:off x="990600" y="1381125"/>
            <a:ext cx="1787525" cy="1016000"/>
          </a:xfrm>
          <a:prstGeom prst="rect">
            <a:avLst/>
          </a:prstGeom>
          <a:noFill/>
          <a:ln w="9525">
            <a:noFill/>
            <a:miter lim="800000"/>
            <a:headEnd/>
            <a:tailEnd/>
          </a:ln>
        </p:spPr>
        <p:txBody>
          <a:bodyPr>
            <a:spAutoFit/>
          </a:bodyPr>
          <a:lstStyle/>
          <a:p>
            <a:pPr algn="ctr"/>
            <a:r>
              <a:rPr lang="en-US" sz="2400" dirty="0">
                <a:solidFill>
                  <a:srgbClr val="FF0000"/>
                </a:solidFill>
                <a:latin typeface="Calibri" pitchFamily="34" charset="0"/>
              </a:rPr>
              <a:t>create</a:t>
            </a:r>
            <a:r>
              <a:rPr lang="en-US" dirty="0">
                <a:solidFill>
                  <a:srgbClr val="FF0000"/>
                </a:solidFill>
                <a:latin typeface="Calibri" pitchFamily="34" charset="0"/>
              </a:rPr>
              <a:t>  </a:t>
            </a:r>
          </a:p>
          <a:p>
            <a:pPr algn="ctr"/>
            <a:r>
              <a:rPr lang="en-US" dirty="0">
                <a:solidFill>
                  <a:srgbClr val="FF0000"/>
                </a:solidFill>
                <a:latin typeface="Calibri" pitchFamily="34" charset="0"/>
              </a:rPr>
              <a:t>songs, poems, stories, jokes</a:t>
            </a:r>
          </a:p>
        </p:txBody>
      </p:sp>
      <p:sp>
        <p:nvSpPr>
          <p:cNvPr id="7" name="TextBox 6"/>
          <p:cNvSpPr txBox="1"/>
          <p:nvPr/>
        </p:nvSpPr>
        <p:spPr>
          <a:xfrm>
            <a:off x="1066800" y="5254625"/>
            <a:ext cx="1981200" cy="1016000"/>
          </a:xfrm>
          <a:prstGeom prst="rect">
            <a:avLst/>
          </a:prstGeom>
          <a:noFill/>
        </p:spPr>
        <p:txBody>
          <a:bodyPr>
            <a:spAutoFit/>
          </a:bodyPr>
          <a:lstStyle/>
          <a:p>
            <a:pPr algn="ctr" fontAlgn="auto">
              <a:spcBef>
                <a:spcPts val="0"/>
              </a:spcBef>
              <a:spcAft>
                <a:spcPts val="0"/>
              </a:spcAft>
              <a:defRPr/>
            </a:pPr>
            <a:r>
              <a:rPr lang="en-US" sz="2400" dirty="0" err="1">
                <a:solidFill>
                  <a:schemeClr val="accent2">
                    <a:lumMod val="50000"/>
                  </a:schemeClr>
                </a:solidFill>
                <a:latin typeface="+mn-lt"/>
              </a:rPr>
              <a:t>metalingual</a:t>
            </a:r>
            <a:r>
              <a:rPr lang="en-US" dirty="0">
                <a:solidFill>
                  <a:schemeClr val="accent2">
                    <a:lumMod val="50000"/>
                  </a:schemeClr>
                </a:solidFill>
                <a:latin typeface="+mn-lt"/>
              </a:rPr>
              <a:t>  </a:t>
            </a:r>
          </a:p>
          <a:p>
            <a:pPr algn="ctr" fontAlgn="auto">
              <a:spcBef>
                <a:spcPts val="0"/>
              </a:spcBef>
              <a:spcAft>
                <a:spcPts val="0"/>
              </a:spcAft>
              <a:defRPr/>
            </a:pPr>
            <a:r>
              <a:rPr lang="en-US" dirty="0">
                <a:solidFill>
                  <a:schemeClr val="accent2">
                    <a:lumMod val="50000"/>
                  </a:schemeClr>
                </a:solidFill>
                <a:latin typeface="+mn-lt"/>
              </a:rPr>
              <a:t>to discuss and describe language</a:t>
            </a:r>
          </a:p>
        </p:txBody>
      </p:sp>
      <p:sp>
        <p:nvSpPr>
          <p:cNvPr id="12" name="TextBox 11"/>
          <p:cNvSpPr txBox="1">
            <a:spLocks noChangeArrowheads="1"/>
          </p:cNvSpPr>
          <p:nvPr/>
        </p:nvSpPr>
        <p:spPr bwMode="auto">
          <a:xfrm>
            <a:off x="5181600" y="2946400"/>
            <a:ext cx="1373188" cy="830263"/>
          </a:xfrm>
          <a:prstGeom prst="rect">
            <a:avLst/>
          </a:prstGeom>
          <a:noFill/>
          <a:ln w="9525">
            <a:noFill/>
            <a:miter lim="800000"/>
            <a:headEnd/>
            <a:tailEnd/>
          </a:ln>
        </p:spPr>
        <p:txBody>
          <a:bodyPr>
            <a:spAutoFit/>
          </a:bodyPr>
          <a:lstStyle/>
          <a:p>
            <a:pPr algn="ctr"/>
            <a:r>
              <a:rPr lang="en-US" sz="2400" dirty="0">
                <a:solidFill>
                  <a:srgbClr val="7030A0"/>
                </a:solidFill>
                <a:latin typeface="Calibri" pitchFamily="34" charset="0"/>
              </a:rPr>
              <a:t>request</a:t>
            </a:r>
          </a:p>
          <a:p>
            <a:pPr algn="ctr"/>
            <a:r>
              <a:rPr lang="en-US" sz="2400" dirty="0">
                <a:solidFill>
                  <a:srgbClr val="7030A0"/>
                </a:solidFill>
                <a:latin typeface="Calibri" pitchFamily="34" charset="0"/>
              </a:rPr>
              <a:t>offer</a:t>
            </a:r>
            <a:endParaRPr lang="en-US" dirty="0">
              <a:solidFill>
                <a:srgbClr val="7030A0"/>
              </a:solidFill>
              <a:latin typeface="Calibri" pitchFamily="34" charset="0"/>
            </a:endParaRPr>
          </a:p>
        </p:txBody>
      </p:sp>
      <p:sp>
        <p:nvSpPr>
          <p:cNvPr id="13" name="TextBox 12"/>
          <p:cNvSpPr txBox="1">
            <a:spLocks noChangeArrowheads="1"/>
          </p:cNvSpPr>
          <p:nvPr/>
        </p:nvSpPr>
        <p:spPr bwMode="auto">
          <a:xfrm>
            <a:off x="3505200" y="4468813"/>
            <a:ext cx="1752600" cy="1570037"/>
          </a:xfrm>
          <a:prstGeom prst="rect">
            <a:avLst/>
          </a:prstGeom>
          <a:noFill/>
          <a:ln w="9525">
            <a:noFill/>
            <a:miter lim="800000"/>
            <a:headEnd/>
            <a:tailEnd/>
          </a:ln>
        </p:spPr>
        <p:txBody>
          <a:bodyPr>
            <a:spAutoFit/>
          </a:bodyPr>
          <a:lstStyle/>
          <a:p>
            <a:pPr algn="ctr"/>
            <a:r>
              <a:rPr lang="en-US" sz="2400" dirty="0">
                <a:solidFill>
                  <a:srgbClr val="FF0000"/>
                </a:solidFill>
                <a:latin typeface="Calibri" pitchFamily="34" charset="0"/>
              </a:rPr>
              <a:t>direct</a:t>
            </a:r>
          </a:p>
          <a:p>
            <a:pPr algn="ctr"/>
            <a:r>
              <a:rPr lang="en-US" sz="2400" dirty="0">
                <a:solidFill>
                  <a:srgbClr val="FF0000"/>
                </a:solidFill>
                <a:latin typeface="Calibri" pitchFamily="34" charset="0"/>
              </a:rPr>
              <a:t>advise</a:t>
            </a:r>
          </a:p>
          <a:p>
            <a:pPr algn="ctr"/>
            <a:r>
              <a:rPr lang="en-US" sz="2400" dirty="0">
                <a:solidFill>
                  <a:srgbClr val="FF0000"/>
                </a:solidFill>
                <a:latin typeface="Calibri" pitchFamily="34" charset="0"/>
              </a:rPr>
              <a:t>warn</a:t>
            </a:r>
          </a:p>
          <a:p>
            <a:pPr algn="ctr"/>
            <a:r>
              <a:rPr lang="en-US" sz="2400" dirty="0">
                <a:solidFill>
                  <a:srgbClr val="FF0000"/>
                </a:solidFill>
                <a:latin typeface="Calibri" pitchFamily="34" charset="0"/>
              </a:rPr>
              <a:t>threaten</a:t>
            </a:r>
            <a:r>
              <a:rPr lang="en-US" dirty="0">
                <a:solidFill>
                  <a:srgbClr val="FF0000"/>
                </a:solidFill>
                <a:latin typeface="Calibri" pitchFamily="34" charset="0"/>
              </a:rPr>
              <a:t>  </a:t>
            </a:r>
          </a:p>
        </p:txBody>
      </p:sp>
      <p:sp>
        <p:nvSpPr>
          <p:cNvPr id="14" name="TextBox 13"/>
          <p:cNvSpPr txBox="1">
            <a:spLocks noChangeArrowheads="1"/>
          </p:cNvSpPr>
          <p:nvPr/>
        </p:nvSpPr>
        <p:spPr bwMode="auto">
          <a:xfrm>
            <a:off x="4495800" y="1741488"/>
            <a:ext cx="2563813" cy="1200150"/>
          </a:xfrm>
          <a:prstGeom prst="rect">
            <a:avLst/>
          </a:prstGeom>
          <a:noFill/>
          <a:ln w="9525">
            <a:noFill/>
            <a:miter lim="800000"/>
            <a:headEnd/>
            <a:tailEnd/>
          </a:ln>
        </p:spPr>
        <p:txBody>
          <a:bodyPr>
            <a:spAutoFit/>
          </a:bodyPr>
          <a:lstStyle/>
          <a:p>
            <a:r>
              <a:rPr lang="en-US" sz="2400" dirty="0">
                <a:solidFill>
                  <a:srgbClr val="00B050"/>
                </a:solidFill>
                <a:latin typeface="Calibri" pitchFamily="34" charset="0"/>
              </a:rPr>
              <a:t>ask </a:t>
            </a:r>
            <a:r>
              <a:rPr lang="en-US" dirty="0">
                <a:solidFill>
                  <a:srgbClr val="00B050"/>
                </a:solidFill>
                <a:latin typeface="Calibri" pitchFamily="34" charset="0"/>
              </a:rPr>
              <a:t>for information</a:t>
            </a:r>
          </a:p>
          <a:p>
            <a:r>
              <a:rPr lang="en-US" sz="2400" dirty="0">
                <a:solidFill>
                  <a:srgbClr val="00B050"/>
                </a:solidFill>
                <a:latin typeface="Calibri" pitchFamily="34" charset="0"/>
              </a:rPr>
              <a:t>   ask </a:t>
            </a:r>
            <a:r>
              <a:rPr lang="en-US" dirty="0">
                <a:solidFill>
                  <a:srgbClr val="00B050"/>
                </a:solidFill>
                <a:latin typeface="Calibri" pitchFamily="34" charset="0"/>
              </a:rPr>
              <a:t>for clarification </a:t>
            </a:r>
          </a:p>
          <a:p>
            <a:r>
              <a:rPr lang="en-US" sz="2400" dirty="0">
                <a:solidFill>
                  <a:srgbClr val="00B050"/>
                </a:solidFill>
                <a:latin typeface="Calibri" pitchFamily="34" charset="0"/>
              </a:rPr>
              <a:t>       ask </a:t>
            </a:r>
            <a:r>
              <a:rPr lang="en-US" dirty="0">
                <a:solidFill>
                  <a:srgbClr val="00B050"/>
                </a:solidFill>
                <a:latin typeface="Calibri" pitchFamily="34" charset="0"/>
              </a:rPr>
              <a:t>for agreement  </a:t>
            </a:r>
          </a:p>
        </p:txBody>
      </p:sp>
      <p:sp>
        <p:nvSpPr>
          <p:cNvPr id="16" name="TextBox 15"/>
          <p:cNvSpPr txBox="1">
            <a:spLocks noChangeArrowheads="1"/>
          </p:cNvSpPr>
          <p:nvPr/>
        </p:nvSpPr>
        <p:spPr bwMode="auto">
          <a:xfrm>
            <a:off x="5029200" y="3849688"/>
            <a:ext cx="1752600" cy="1201737"/>
          </a:xfrm>
          <a:prstGeom prst="rect">
            <a:avLst/>
          </a:prstGeom>
          <a:noFill/>
          <a:ln w="9525">
            <a:noFill/>
            <a:miter lim="800000"/>
            <a:headEnd/>
            <a:tailEnd/>
          </a:ln>
        </p:spPr>
        <p:txBody>
          <a:bodyPr>
            <a:spAutoFit/>
          </a:bodyPr>
          <a:lstStyle/>
          <a:p>
            <a:pPr algn="ctr"/>
            <a:r>
              <a:rPr lang="en-US" sz="2400" dirty="0">
                <a:solidFill>
                  <a:srgbClr val="00B0F0"/>
                </a:solidFill>
                <a:latin typeface="Calibri" pitchFamily="34" charset="0"/>
              </a:rPr>
              <a:t>summon</a:t>
            </a:r>
          </a:p>
          <a:p>
            <a:pPr algn="ctr"/>
            <a:r>
              <a:rPr lang="en-US" sz="2400" dirty="0">
                <a:solidFill>
                  <a:srgbClr val="00B0F0"/>
                </a:solidFill>
                <a:latin typeface="Calibri" pitchFamily="34" charset="0"/>
              </a:rPr>
              <a:t>greet </a:t>
            </a:r>
          </a:p>
          <a:p>
            <a:pPr algn="ctr"/>
            <a:r>
              <a:rPr lang="en-US" sz="2400" dirty="0">
                <a:solidFill>
                  <a:srgbClr val="00B0F0"/>
                </a:solidFill>
                <a:latin typeface="Calibri" pitchFamily="34" charset="0"/>
              </a:rPr>
              <a:t>conclude   </a:t>
            </a:r>
          </a:p>
        </p:txBody>
      </p:sp>
      <p:sp>
        <p:nvSpPr>
          <p:cNvPr id="19" name="TextBox 18"/>
          <p:cNvSpPr txBox="1"/>
          <p:nvPr/>
        </p:nvSpPr>
        <p:spPr>
          <a:xfrm>
            <a:off x="2286000" y="1792288"/>
            <a:ext cx="1831975" cy="1568450"/>
          </a:xfrm>
          <a:prstGeom prst="rect">
            <a:avLst/>
          </a:prstGeom>
          <a:noFill/>
        </p:spPr>
        <p:txBody>
          <a:bodyPr>
            <a:spAutoFit/>
          </a:bodyPr>
          <a:lstStyle/>
          <a:p>
            <a:pPr fontAlgn="auto">
              <a:spcBef>
                <a:spcPts val="0"/>
              </a:spcBef>
              <a:spcAft>
                <a:spcPts val="0"/>
              </a:spcAft>
              <a:defRPr/>
            </a:pPr>
            <a:r>
              <a:rPr lang="en-US" sz="2400" dirty="0">
                <a:solidFill>
                  <a:schemeClr val="accent6">
                    <a:lumMod val="75000"/>
                  </a:schemeClr>
                </a:solidFill>
                <a:latin typeface="+mn-lt"/>
              </a:rPr>
              <a:t>         narrate</a:t>
            </a:r>
          </a:p>
          <a:p>
            <a:pPr fontAlgn="auto">
              <a:spcBef>
                <a:spcPts val="0"/>
              </a:spcBef>
              <a:spcAft>
                <a:spcPts val="0"/>
              </a:spcAft>
              <a:defRPr/>
            </a:pPr>
            <a:r>
              <a:rPr lang="en-US" sz="2400" dirty="0">
                <a:solidFill>
                  <a:schemeClr val="accent6">
                    <a:lumMod val="75000"/>
                  </a:schemeClr>
                </a:solidFill>
                <a:latin typeface="+mn-lt"/>
              </a:rPr>
              <a:t>    persuade</a:t>
            </a:r>
          </a:p>
          <a:p>
            <a:pPr fontAlgn="auto">
              <a:spcBef>
                <a:spcPts val="0"/>
              </a:spcBef>
              <a:spcAft>
                <a:spcPts val="0"/>
              </a:spcAft>
              <a:defRPr/>
            </a:pPr>
            <a:r>
              <a:rPr lang="en-US" sz="2400" dirty="0">
                <a:solidFill>
                  <a:schemeClr val="accent6">
                    <a:lumMod val="75000"/>
                  </a:schemeClr>
                </a:solidFill>
                <a:latin typeface="+mn-lt"/>
              </a:rPr>
              <a:t>  inform</a:t>
            </a:r>
          </a:p>
          <a:p>
            <a:pPr fontAlgn="auto">
              <a:spcBef>
                <a:spcPts val="0"/>
              </a:spcBef>
              <a:spcAft>
                <a:spcPts val="0"/>
              </a:spcAft>
              <a:defRPr/>
            </a:pPr>
            <a:r>
              <a:rPr lang="en-US" sz="2400" dirty="0">
                <a:solidFill>
                  <a:schemeClr val="accent6">
                    <a:lumMod val="75000"/>
                  </a:schemeClr>
                </a:solidFill>
                <a:latin typeface="+mn-lt"/>
              </a:rPr>
              <a:t>describe</a:t>
            </a:r>
            <a:endParaRPr lang="en-US" dirty="0">
              <a:solidFill>
                <a:schemeClr val="accent6">
                  <a:lumMod val="75000"/>
                </a:schemeClr>
              </a:solidFill>
              <a:latin typeface="+mn-lt"/>
            </a:endParaRPr>
          </a:p>
        </p:txBody>
      </p:sp>
      <p:sp>
        <p:nvSpPr>
          <p:cNvPr id="20" name="TextBox 19"/>
          <p:cNvSpPr txBox="1"/>
          <p:nvPr/>
        </p:nvSpPr>
        <p:spPr>
          <a:xfrm>
            <a:off x="3505200" y="2736850"/>
            <a:ext cx="1752600" cy="1570038"/>
          </a:xfrm>
          <a:prstGeom prst="rect">
            <a:avLst/>
          </a:prstGeom>
          <a:noFill/>
        </p:spPr>
        <p:txBody>
          <a:bodyPr>
            <a:spAutoFit/>
          </a:bodyPr>
          <a:lstStyle/>
          <a:p>
            <a:pPr algn="ctr" fontAlgn="auto">
              <a:spcBef>
                <a:spcPts val="0"/>
              </a:spcBef>
              <a:spcAft>
                <a:spcPts val="0"/>
              </a:spcAft>
              <a:defRPr/>
            </a:pPr>
            <a:r>
              <a:rPr lang="en-US" sz="2400" dirty="0">
                <a:solidFill>
                  <a:schemeClr val="accent5">
                    <a:lumMod val="50000"/>
                  </a:schemeClr>
                </a:solidFill>
                <a:latin typeface="+mn-lt"/>
              </a:rPr>
              <a:t>interpret</a:t>
            </a:r>
          </a:p>
          <a:p>
            <a:pPr algn="ctr" fontAlgn="auto">
              <a:spcBef>
                <a:spcPts val="0"/>
              </a:spcBef>
              <a:spcAft>
                <a:spcPts val="0"/>
              </a:spcAft>
              <a:defRPr/>
            </a:pPr>
            <a:r>
              <a:rPr lang="en-US" sz="2400" dirty="0">
                <a:solidFill>
                  <a:schemeClr val="accent5">
                    <a:lumMod val="50000"/>
                  </a:schemeClr>
                </a:solidFill>
                <a:latin typeface="+mn-lt"/>
              </a:rPr>
              <a:t>evaluate</a:t>
            </a:r>
          </a:p>
          <a:p>
            <a:pPr algn="ctr" fontAlgn="auto">
              <a:spcBef>
                <a:spcPts val="0"/>
              </a:spcBef>
              <a:spcAft>
                <a:spcPts val="0"/>
              </a:spcAft>
              <a:defRPr/>
            </a:pPr>
            <a:r>
              <a:rPr lang="en-US" sz="2400" dirty="0">
                <a:solidFill>
                  <a:schemeClr val="accent5">
                    <a:lumMod val="50000"/>
                  </a:schemeClr>
                </a:solidFill>
                <a:latin typeface="+mn-lt"/>
              </a:rPr>
              <a:t>summarize</a:t>
            </a:r>
          </a:p>
          <a:p>
            <a:pPr algn="ctr" fontAlgn="auto">
              <a:spcBef>
                <a:spcPts val="0"/>
              </a:spcBef>
              <a:spcAft>
                <a:spcPts val="0"/>
              </a:spcAft>
              <a:defRPr/>
            </a:pPr>
            <a:r>
              <a:rPr lang="en-US" sz="2400" dirty="0">
                <a:solidFill>
                  <a:schemeClr val="accent5">
                    <a:lumMod val="50000"/>
                  </a:schemeClr>
                </a:solidFill>
                <a:latin typeface="+mn-lt"/>
              </a:rPr>
              <a:t>generalize</a:t>
            </a:r>
            <a:endParaRPr lang="en-US" dirty="0">
              <a:solidFill>
                <a:schemeClr val="accent5">
                  <a:lumMod val="50000"/>
                </a:schemeClr>
              </a:solidFill>
              <a:latin typeface="+mn-lt"/>
            </a:endParaRPr>
          </a:p>
        </p:txBody>
      </p:sp>
      <p:sp>
        <p:nvSpPr>
          <p:cNvPr id="22" name="TextBox 21"/>
          <p:cNvSpPr txBox="1"/>
          <p:nvPr/>
        </p:nvSpPr>
        <p:spPr>
          <a:xfrm>
            <a:off x="5029200" y="5076825"/>
            <a:ext cx="1984375" cy="1200150"/>
          </a:xfrm>
          <a:prstGeom prst="rect">
            <a:avLst/>
          </a:prstGeom>
          <a:noFill/>
        </p:spPr>
        <p:txBody>
          <a:bodyPr>
            <a:spAutoFit/>
          </a:bodyPr>
          <a:lstStyle/>
          <a:p>
            <a:pPr algn="ctr" fontAlgn="auto">
              <a:spcBef>
                <a:spcPts val="0"/>
              </a:spcBef>
              <a:spcAft>
                <a:spcPts val="0"/>
              </a:spcAft>
              <a:defRPr/>
            </a:pPr>
            <a:r>
              <a:rPr lang="en-US" sz="2400" dirty="0">
                <a:solidFill>
                  <a:schemeClr val="accent3">
                    <a:lumMod val="50000"/>
                  </a:schemeClr>
                </a:solidFill>
                <a:latin typeface="+mn-lt"/>
              </a:rPr>
              <a:t>refuse</a:t>
            </a:r>
          </a:p>
          <a:p>
            <a:pPr algn="ctr" fontAlgn="auto">
              <a:spcBef>
                <a:spcPts val="0"/>
              </a:spcBef>
              <a:spcAft>
                <a:spcPts val="0"/>
              </a:spcAft>
              <a:defRPr/>
            </a:pPr>
            <a:r>
              <a:rPr lang="en-US" sz="2400" dirty="0">
                <a:solidFill>
                  <a:schemeClr val="accent3">
                    <a:lumMod val="50000"/>
                  </a:schemeClr>
                </a:solidFill>
                <a:latin typeface="+mn-lt"/>
              </a:rPr>
              <a:t>complain</a:t>
            </a:r>
          </a:p>
          <a:p>
            <a:pPr algn="ctr" fontAlgn="auto">
              <a:spcBef>
                <a:spcPts val="0"/>
              </a:spcBef>
              <a:spcAft>
                <a:spcPts val="0"/>
              </a:spcAft>
              <a:defRPr/>
            </a:pPr>
            <a:r>
              <a:rPr lang="en-US" sz="2400" dirty="0" smtClean="0">
                <a:solidFill>
                  <a:schemeClr val="accent3">
                    <a:lumMod val="50000"/>
                  </a:schemeClr>
                </a:solidFill>
                <a:latin typeface="+mn-lt"/>
              </a:rPr>
              <a:t>compliment</a:t>
            </a:r>
            <a:endParaRPr lang="en-US" sz="2400" dirty="0">
              <a:solidFill>
                <a:schemeClr val="accent3">
                  <a:lumMod val="50000"/>
                </a:schemeClr>
              </a:solidFill>
              <a:latin typeface="+mn-lt"/>
            </a:endParaRPr>
          </a:p>
        </p:txBody>
      </p:sp>
      <p:sp>
        <p:nvSpPr>
          <p:cNvPr id="23" name="TextBox 22"/>
          <p:cNvSpPr txBox="1"/>
          <p:nvPr/>
        </p:nvSpPr>
        <p:spPr>
          <a:xfrm>
            <a:off x="1676400" y="3522663"/>
            <a:ext cx="1752600" cy="1568450"/>
          </a:xfrm>
          <a:prstGeom prst="rect">
            <a:avLst/>
          </a:prstGeom>
          <a:noFill/>
        </p:spPr>
        <p:txBody>
          <a:bodyPr>
            <a:spAutoFit/>
          </a:bodyPr>
          <a:lstStyle/>
          <a:p>
            <a:pPr algn="ctr" fontAlgn="auto">
              <a:spcBef>
                <a:spcPts val="0"/>
              </a:spcBef>
              <a:spcAft>
                <a:spcPts val="0"/>
              </a:spcAft>
              <a:defRPr/>
            </a:pPr>
            <a:r>
              <a:rPr lang="en-US" sz="2400" dirty="0">
                <a:solidFill>
                  <a:schemeClr val="tx2">
                    <a:lumMod val="75000"/>
                  </a:schemeClr>
                </a:solidFill>
                <a:latin typeface="+mn-lt"/>
              </a:rPr>
              <a:t>paraphrase</a:t>
            </a:r>
          </a:p>
          <a:p>
            <a:pPr algn="ctr" fontAlgn="auto">
              <a:spcBef>
                <a:spcPts val="0"/>
              </a:spcBef>
              <a:spcAft>
                <a:spcPts val="0"/>
              </a:spcAft>
              <a:defRPr/>
            </a:pPr>
            <a:r>
              <a:rPr lang="en-US" sz="2400" dirty="0">
                <a:solidFill>
                  <a:schemeClr val="tx2">
                    <a:lumMod val="75000"/>
                  </a:schemeClr>
                </a:solidFill>
                <a:latin typeface="+mn-lt"/>
              </a:rPr>
              <a:t>introduce</a:t>
            </a:r>
            <a:endParaRPr lang="en-US" dirty="0">
              <a:solidFill>
                <a:schemeClr val="tx2">
                  <a:lumMod val="75000"/>
                </a:schemeClr>
              </a:solidFill>
              <a:latin typeface="+mn-lt"/>
            </a:endParaRPr>
          </a:p>
          <a:p>
            <a:pPr algn="ctr" fontAlgn="auto">
              <a:spcBef>
                <a:spcPts val="0"/>
              </a:spcBef>
              <a:spcAft>
                <a:spcPts val="0"/>
              </a:spcAft>
              <a:defRPr/>
            </a:pPr>
            <a:r>
              <a:rPr lang="en-US" sz="2400" dirty="0">
                <a:solidFill>
                  <a:schemeClr val="tx2">
                    <a:lumMod val="75000"/>
                  </a:schemeClr>
                </a:solidFill>
                <a:latin typeface="+mn-lt"/>
              </a:rPr>
              <a:t>predict</a:t>
            </a:r>
          </a:p>
          <a:p>
            <a:pPr algn="ctr" fontAlgn="auto">
              <a:spcBef>
                <a:spcPts val="0"/>
              </a:spcBef>
              <a:spcAft>
                <a:spcPts val="0"/>
              </a:spcAft>
              <a:defRPr/>
            </a:pPr>
            <a:r>
              <a:rPr lang="en-US" sz="2400" dirty="0">
                <a:solidFill>
                  <a:schemeClr val="tx2">
                    <a:lumMod val="75000"/>
                  </a:schemeClr>
                </a:solidFill>
                <a:latin typeface="+mn-lt"/>
              </a:rPr>
              <a:t>hypothesize</a:t>
            </a:r>
          </a:p>
        </p:txBody>
      </p:sp>
      <p:sp>
        <p:nvSpPr>
          <p:cNvPr id="17421" name="TextBox 23"/>
          <p:cNvSpPr txBox="1">
            <a:spLocks noChangeArrowheads="1"/>
          </p:cNvSpPr>
          <p:nvPr/>
        </p:nvSpPr>
        <p:spPr bwMode="auto">
          <a:xfrm>
            <a:off x="76200" y="24825"/>
            <a:ext cx="8229600" cy="584775"/>
          </a:xfrm>
          <a:prstGeom prst="rect">
            <a:avLst/>
          </a:prstGeom>
          <a:noFill/>
          <a:ln w="9525">
            <a:noFill/>
            <a:miter lim="800000"/>
            <a:headEnd/>
            <a:tailEnd/>
          </a:ln>
        </p:spPr>
        <p:txBody>
          <a:bodyPr>
            <a:spAutoFit/>
          </a:bodyPr>
          <a:lstStyle/>
          <a:p>
            <a:r>
              <a:rPr lang="en-US" sz="3200" dirty="0">
                <a:latin typeface="Calibri" pitchFamily="34" charset="0"/>
              </a:rPr>
              <a:t>Language Functions</a:t>
            </a:r>
          </a:p>
        </p:txBody>
      </p:sp>
      <p:sp>
        <p:nvSpPr>
          <p:cNvPr id="4" name="TextBox 3"/>
          <p:cNvSpPr txBox="1">
            <a:spLocks noChangeArrowheads="1"/>
          </p:cNvSpPr>
          <p:nvPr/>
        </p:nvSpPr>
        <p:spPr bwMode="auto">
          <a:xfrm>
            <a:off x="6934200" y="2782888"/>
            <a:ext cx="1447800" cy="739775"/>
          </a:xfrm>
          <a:prstGeom prst="rect">
            <a:avLst/>
          </a:prstGeom>
          <a:noFill/>
          <a:ln w="9525">
            <a:noFill/>
            <a:miter lim="800000"/>
            <a:headEnd/>
            <a:tailEnd/>
          </a:ln>
        </p:spPr>
        <p:txBody>
          <a:bodyPr>
            <a:spAutoFit/>
          </a:bodyPr>
          <a:lstStyle/>
          <a:p>
            <a:pPr algn="ctr"/>
            <a:r>
              <a:rPr lang="en-US" sz="2400" dirty="0">
                <a:latin typeface="Calibri" pitchFamily="34" charset="0"/>
              </a:rPr>
              <a:t>interact</a:t>
            </a:r>
            <a:r>
              <a:rPr lang="en-US" dirty="0">
                <a:latin typeface="Calibri" pitchFamily="34" charset="0"/>
              </a:rPr>
              <a:t>  socially</a:t>
            </a:r>
          </a:p>
        </p:txBody>
      </p:sp>
      <p:sp>
        <p:nvSpPr>
          <p:cNvPr id="21" name="TextBox 20"/>
          <p:cNvSpPr txBox="1"/>
          <p:nvPr/>
        </p:nvSpPr>
        <p:spPr>
          <a:xfrm>
            <a:off x="6705600" y="3733800"/>
            <a:ext cx="1752600" cy="1570038"/>
          </a:xfrm>
          <a:prstGeom prst="rect">
            <a:avLst/>
          </a:prstGeom>
          <a:noFill/>
        </p:spPr>
        <p:txBody>
          <a:bodyPr>
            <a:spAutoFit/>
          </a:bodyPr>
          <a:lstStyle/>
          <a:p>
            <a:pPr algn="ctr" fontAlgn="auto">
              <a:spcBef>
                <a:spcPts val="0"/>
              </a:spcBef>
              <a:spcAft>
                <a:spcPts val="0"/>
              </a:spcAft>
              <a:defRPr/>
            </a:pPr>
            <a:r>
              <a:rPr lang="en-US" sz="2400" dirty="0">
                <a:solidFill>
                  <a:schemeClr val="accent6">
                    <a:lumMod val="50000"/>
                  </a:schemeClr>
                </a:solidFill>
                <a:latin typeface="+mn-lt"/>
              </a:rPr>
              <a:t>thank</a:t>
            </a:r>
          </a:p>
          <a:p>
            <a:pPr algn="ctr" fontAlgn="auto">
              <a:spcBef>
                <a:spcPts val="0"/>
              </a:spcBef>
              <a:spcAft>
                <a:spcPts val="0"/>
              </a:spcAft>
              <a:defRPr/>
            </a:pPr>
            <a:r>
              <a:rPr lang="en-US" sz="2400" dirty="0">
                <a:solidFill>
                  <a:schemeClr val="accent6">
                    <a:lumMod val="50000"/>
                  </a:schemeClr>
                </a:solidFill>
                <a:latin typeface="+mn-lt"/>
              </a:rPr>
              <a:t>forgive</a:t>
            </a:r>
          </a:p>
          <a:p>
            <a:pPr algn="ctr" fontAlgn="auto">
              <a:spcBef>
                <a:spcPts val="0"/>
              </a:spcBef>
              <a:spcAft>
                <a:spcPts val="0"/>
              </a:spcAft>
              <a:defRPr/>
            </a:pPr>
            <a:r>
              <a:rPr lang="en-US" sz="2400" dirty="0">
                <a:solidFill>
                  <a:schemeClr val="accent6">
                    <a:lumMod val="50000"/>
                  </a:schemeClr>
                </a:solidFill>
                <a:latin typeface="+mn-lt"/>
              </a:rPr>
              <a:t>apologize</a:t>
            </a:r>
          </a:p>
          <a:p>
            <a:pPr algn="ctr" fontAlgn="auto">
              <a:spcBef>
                <a:spcPts val="0"/>
              </a:spcBef>
              <a:spcAft>
                <a:spcPts val="0"/>
              </a:spcAft>
              <a:defRPr/>
            </a:pPr>
            <a:r>
              <a:rPr lang="en-US" sz="2400" dirty="0">
                <a:solidFill>
                  <a:schemeClr val="accent6">
                    <a:lumMod val="50000"/>
                  </a:schemeClr>
                </a:solidFill>
                <a:latin typeface="+mn-lt"/>
              </a:rPr>
              <a:t>congratulate</a:t>
            </a:r>
          </a:p>
        </p:txBody>
      </p:sp>
    </p:spTree>
    <p:extLst>
      <p:ext uri="{BB962C8B-B14F-4D97-AF65-F5344CB8AC3E}">
        <p14:creationId xmlns:p14="http://schemas.microsoft.com/office/powerpoint/2010/main" val="4222591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792162"/>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Equality vs. Equity</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05454" y="1371600"/>
            <a:ext cx="3810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19454" y="4800600"/>
            <a:ext cx="8382000"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Think of a particular student or situation that illustrates your definition of equity.</a:t>
            </a:r>
          </a:p>
          <a:p>
            <a:pPr marL="342900" indent="-342900">
              <a:buFont typeface="Arial" panose="020B0604020202020204" pitchFamily="34" charset="0"/>
              <a:buChar char="•"/>
            </a:pPr>
            <a:r>
              <a:rPr lang="en-US" sz="2400" dirty="0"/>
              <a:t>W</a:t>
            </a:r>
            <a:r>
              <a:rPr lang="en-US" sz="2400" dirty="0" smtClean="0"/>
              <a:t>rite a short vignette narrating the experience it to share with your colleagues.</a:t>
            </a:r>
            <a:endParaRPr lang="en-US" sz="2400" dirty="0"/>
          </a:p>
        </p:txBody>
      </p:sp>
    </p:spTree>
    <p:extLst>
      <p:ext uri="{BB962C8B-B14F-4D97-AF65-F5344CB8AC3E}">
        <p14:creationId xmlns:p14="http://schemas.microsoft.com/office/powerpoint/2010/main" val="33858801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76200" y="76200"/>
            <a:ext cx="8229600" cy="584775"/>
          </a:xfrm>
          <a:prstGeom prst="rect">
            <a:avLst/>
          </a:prstGeom>
          <a:noFill/>
          <a:ln w="9525">
            <a:noFill/>
            <a:miter lim="800000"/>
            <a:headEnd/>
            <a:tailEnd/>
          </a:ln>
        </p:spPr>
        <p:txBody>
          <a:bodyPr>
            <a:spAutoFit/>
          </a:bodyPr>
          <a:lstStyle/>
          <a:p>
            <a:r>
              <a:rPr lang="en-US" sz="3200" dirty="0">
                <a:latin typeface="Calibri" pitchFamily="34" charset="0"/>
              </a:rPr>
              <a:t>Language Functions </a:t>
            </a:r>
            <a:r>
              <a:rPr lang="en-US" sz="3200" dirty="0" smtClean="0">
                <a:latin typeface="Calibri" pitchFamily="34" charset="0"/>
              </a:rPr>
              <a:t>in the ELP Standards</a:t>
            </a:r>
            <a:endParaRPr lang="en-US" sz="3200" dirty="0">
              <a:latin typeface="Calibri" pitchFamily="34" charset="0"/>
            </a:endParaRPr>
          </a:p>
        </p:txBody>
      </p:sp>
      <p:grpSp>
        <p:nvGrpSpPr>
          <p:cNvPr id="11" name="Group 10"/>
          <p:cNvGrpSpPr/>
          <p:nvPr/>
        </p:nvGrpSpPr>
        <p:grpSpPr>
          <a:xfrm>
            <a:off x="533400" y="1783140"/>
            <a:ext cx="7861888" cy="5074860"/>
            <a:chOff x="533400" y="1295400"/>
            <a:chExt cx="7861888" cy="5074860"/>
          </a:xfrm>
        </p:grpSpPr>
        <p:sp>
          <p:nvSpPr>
            <p:cNvPr id="4" name="TextBox 3"/>
            <p:cNvSpPr txBox="1"/>
            <p:nvPr/>
          </p:nvSpPr>
          <p:spPr>
            <a:xfrm>
              <a:off x="533400" y="1676400"/>
              <a:ext cx="1981200" cy="3046988"/>
            </a:xfrm>
            <a:prstGeom prst="rect">
              <a:avLst/>
            </a:prstGeom>
            <a:noFill/>
          </p:spPr>
          <p:txBody>
            <a:bodyPr wrap="square" rtlCol="0">
              <a:spAutoFit/>
            </a:bodyPr>
            <a:lstStyle/>
            <a:p>
              <a:r>
                <a:rPr lang="en-US" sz="2400" dirty="0" smtClean="0"/>
                <a:t>Identify, </a:t>
              </a:r>
              <a:endParaRPr lang="en-US" sz="2400" dirty="0"/>
            </a:p>
            <a:p>
              <a:r>
                <a:rPr lang="en-US" sz="2400" dirty="0" smtClean="0"/>
                <a:t>Determine</a:t>
              </a:r>
            </a:p>
            <a:p>
              <a:endParaRPr lang="en-US" sz="2400" dirty="0"/>
            </a:p>
            <a:p>
              <a:pPr marL="114300" indent="-114300"/>
              <a:r>
                <a:rPr lang="en-US" sz="2400" dirty="0"/>
                <a:t>Gather, </a:t>
              </a:r>
            </a:p>
            <a:p>
              <a:pPr marL="114300" indent="-114300"/>
              <a:r>
                <a:rPr lang="en-US" sz="2400" dirty="0"/>
                <a:t>Label, </a:t>
              </a:r>
            </a:p>
            <a:p>
              <a:pPr marL="114300" indent="-114300"/>
              <a:r>
                <a:rPr lang="en-US" sz="2400" dirty="0"/>
                <a:t>Record, </a:t>
              </a:r>
            </a:p>
            <a:p>
              <a:pPr marL="114300" indent="-114300"/>
              <a:r>
                <a:rPr lang="en-US" sz="2400" dirty="0"/>
                <a:t>and Sort </a:t>
              </a:r>
              <a:r>
                <a:rPr lang="en-US" sz="2400" dirty="0" smtClean="0"/>
                <a:t>information</a:t>
              </a:r>
              <a:endParaRPr lang="en-US" sz="2400" dirty="0"/>
            </a:p>
          </p:txBody>
        </p:sp>
        <p:sp>
          <p:nvSpPr>
            <p:cNvPr id="5" name="Rectangle 4"/>
            <p:cNvSpPr/>
            <p:nvPr/>
          </p:nvSpPr>
          <p:spPr>
            <a:xfrm>
              <a:off x="2971800" y="1676400"/>
              <a:ext cx="2133600" cy="2677656"/>
            </a:xfrm>
            <a:prstGeom prst="rect">
              <a:avLst/>
            </a:prstGeom>
          </p:spPr>
          <p:txBody>
            <a:bodyPr wrap="square">
              <a:spAutoFit/>
            </a:bodyPr>
            <a:lstStyle/>
            <a:p>
              <a:r>
                <a:rPr lang="en-US" sz="2400" dirty="0"/>
                <a:t>Participate</a:t>
              </a:r>
            </a:p>
            <a:p>
              <a:r>
                <a:rPr lang="en-US" sz="2400" dirty="0"/>
                <a:t>Follow rules </a:t>
              </a:r>
            </a:p>
            <a:p>
              <a:r>
                <a:rPr lang="en-US" sz="2400" dirty="0" smtClean="0"/>
                <a:t>Answer </a:t>
              </a:r>
              <a:endParaRPr lang="en-US" sz="2400" dirty="0"/>
            </a:p>
            <a:p>
              <a:r>
                <a:rPr lang="en-US" sz="2400" dirty="0"/>
                <a:t>Ask questions </a:t>
              </a:r>
            </a:p>
            <a:p>
              <a:r>
                <a:rPr lang="en-US" sz="2400" dirty="0"/>
                <a:t>Contribute </a:t>
              </a:r>
            </a:p>
            <a:p>
              <a:r>
                <a:rPr lang="en-US" sz="2400" dirty="0"/>
                <a:t>Build </a:t>
              </a:r>
            </a:p>
            <a:p>
              <a:r>
                <a:rPr lang="en-US" sz="2400" dirty="0" smtClean="0"/>
                <a:t>Respond</a:t>
              </a:r>
              <a:endParaRPr lang="en-US" sz="2400" dirty="0"/>
            </a:p>
          </p:txBody>
        </p:sp>
        <p:sp>
          <p:nvSpPr>
            <p:cNvPr id="8" name="Rectangle 7"/>
            <p:cNvSpPr/>
            <p:nvPr/>
          </p:nvSpPr>
          <p:spPr>
            <a:xfrm>
              <a:off x="5334000" y="1676400"/>
              <a:ext cx="2971800" cy="3046988"/>
            </a:xfrm>
            <a:prstGeom prst="rect">
              <a:avLst/>
            </a:prstGeom>
          </p:spPr>
          <p:txBody>
            <a:bodyPr wrap="square">
              <a:spAutoFit/>
            </a:bodyPr>
            <a:lstStyle/>
            <a:p>
              <a:pPr marL="228600" indent="-228600"/>
              <a:r>
                <a:rPr lang="en-US" sz="2400" dirty="0"/>
                <a:t>Express </a:t>
              </a:r>
            </a:p>
            <a:p>
              <a:pPr marL="228600" indent="-228600"/>
              <a:r>
                <a:rPr lang="en-US" sz="2400" dirty="0"/>
                <a:t>Explain </a:t>
              </a:r>
            </a:p>
            <a:p>
              <a:pPr marL="228600" indent="-228600"/>
              <a:r>
                <a:rPr lang="en-US" sz="2400" dirty="0"/>
                <a:t>Introduce &amp;</a:t>
              </a:r>
              <a:r>
                <a:rPr lang="en-US" sz="2400" dirty="0" smtClean="0"/>
                <a:t> Conclude </a:t>
              </a:r>
              <a:endParaRPr lang="en-US" sz="2400" dirty="0"/>
            </a:p>
            <a:p>
              <a:pPr marL="228600" indent="-228600"/>
              <a:r>
                <a:rPr lang="en-US" sz="2400" dirty="0" smtClean="0"/>
                <a:t>Compose written narratives &amp; informational texts</a:t>
              </a:r>
            </a:p>
            <a:p>
              <a:r>
                <a:rPr lang="en-US" sz="2400" dirty="0" smtClean="0"/>
                <a:t>Deliver </a:t>
              </a:r>
              <a:endParaRPr lang="en-US" sz="2400" dirty="0"/>
            </a:p>
            <a:p>
              <a:r>
                <a:rPr lang="en-US" sz="2400" dirty="0" smtClean="0"/>
                <a:t>Retell/recount</a:t>
              </a:r>
              <a:endParaRPr lang="en-US" sz="2400" dirty="0"/>
            </a:p>
          </p:txBody>
        </p:sp>
        <p:sp>
          <p:nvSpPr>
            <p:cNvPr id="10" name="Rectangle 9"/>
            <p:cNvSpPr/>
            <p:nvPr/>
          </p:nvSpPr>
          <p:spPr>
            <a:xfrm>
              <a:off x="3886200" y="4800600"/>
              <a:ext cx="4509088" cy="1569660"/>
            </a:xfrm>
            <a:prstGeom prst="rect">
              <a:avLst/>
            </a:prstGeom>
          </p:spPr>
          <p:txBody>
            <a:bodyPr wrap="square">
              <a:spAutoFit/>
            </a:bodyPr>
            <a:lstStyle/>
            <a:p>
              <a:pPr marL="461963" indent="-461963"/>
              <a:r>
                <a:rPr lang="en-US" sz="2400" dirty="0"/>
                <a:t>Adapt language choices </a:t>
              </a:r>
            </a:p>
            <a:p>
              <a:pPr marL="461963" indent="-461963"/>
              <a:r>
                <a:rPr lang="en-US" sz="2400" dirty="0" smtClean="0"/>
                <a:t>Expand </a:t>
              </a:r>
              <a:r>
                <a:rPr lang="en-US" sz="2400" dirty="0"/>
                <a:t>and rearrange sentences</a:t>
              </a:r>
            </a:p>
            <a:p>
              <a:pPr marL="461963" indent="-461963"/>
              <a:r>
                <a:rPr lang="en-US" sz="2400" dirty="0" smtClean="0"/>
                <a:t>Link </a:t>
              </a:r>
              <a:r>
                <a:rPr lang="en-US" sz="2400" dirty="0"/>
                <a:t>text using temporal and cohesive </a:t>
              </a:r>
              <a:r>
                <a:rPr lang="en-US" sz="2400" dirty="0" smtClean="0"/>
                <a:t>words</a:t>
              </a:r>
              <a:endParaRPr lang="en-US" sz="2400" dirty="0"/>
            </a:p>
          </p:txBody>
        </p:sp>
        <p:sp>
          <p:nvSpPr>
            <p:cNvPr id="3" name="TextBox 2"/>
            <p:cNvSpPr txBox="1"/>
            <p:nvPr/>
          </p:nvSpPr>
          <p:spPr>
            <a:xfrm>
              <a:off x="533400" y="1295400"/>
              <a:ext cx="7620000" cy="461665"/>
            </a:xfrm>
            <a:prstGeom prst="rect">
              <a:avLst/>
            </a:prstGeom>
            <a:noFill/>
          </p:spPr>
          <p:txBody>
            <a:bodyPr wrap="square" rtlCol="0">
              <a:spAutoFit/>
            </a:bodyPr>
            <a:lstStyle/>
            <a:p>
              <a:pPr>
                <a:tabLst>
                  <a:tab pos="2452688" algn="l"/>
                  <a:tab pos="5033963" algn="l"/>
                </a:tabLst>
              </a:pPr>
              <a:r>
                <a:rPr lang="en-US" sz="2400" b="1" u="sng" dirty="0" smtClean="0"/>
                <a:t>Receptive	Interactive	Productive</a:t>
              </a:r>
              <a:endParaRPr lang="en-US" sz="2400" b="1" u="sng" dirty="0"/>
            </a:p>
          </p:txBody>
        </p:sp>
      </p:grpSp>
      <p:sp>
        <p:nvSpPr>
          <p:cNvPr id="12" name="TextBox 11"/>
          <p:cNvSpPr txBox="1"/>
          <p:nvPr/>
        </p:nvSpPr>
        <p:spPr>
          <a:xfrm>
            <a:off x="609600" y="769203"/>
            <a:ext cx="7467600" cy="830997"/>
          </a:xfrm>
          <a:prstGeom prst="rect">
            <a:avLst/>
          </a:prstGeom>
          <a:noFill/>
        </p:spPr>
        <p:txBody>
          <a:bodyPr wrap="square" rtlCol="0">
            <a:spAutoFit/>
          </a:bodyPr>
          <a:lstStyle/>
          <a:p>
            <a:r>
              <a:rPr lang="en-US" sz="2400" dirty="0" smtClean="0"/>
              <a:t>Functions: all are linguistic action verbs. </a:t>
            </a:r>
          </a:p>
          <a:p>
            <a:r>
              <a:rPr lang="en-US" sz="2400" dirty="0" smtClean="0">
                <a:solidFill>
                  <a:srgbClr val="FF0000"/>
                </a:solidFill>
              </a:rPr>
              <a:t>What can we have students DO during a lesson?</a:t>
            </a:r>
            <a:endParaRPr lang="en-US" sz="2400" dirty="0">
              <a:solidFill>
                <a:srgbClr val="FF0000"/>
              </a:solidFill>
            </a:endParaRPr>
          </a:p>
        </p:txBody>
      </p:sp>
    </p:spTree>
    <p:extLst>
      <p:ext uri="{BB962C8B-B14F-4D97-AF65-F5344CB8AC3E}">
        <p14:creationId xmlns:p14="http://schemas.microsoft.com/office/powerpoint/2010/main" val="4333978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Unpacking the standards</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8615203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035384" y="515034"/>
            <a:ext cx="7110537" cy="707886"/>
          </a:xfrm>
          <a:prstGeom prst="rect">
            <a:avLst/>
          </a:prstGeom>
          <a:noFill/>
        </p:spPr>
        <p:txBody>
          <a:bodyPr wrap="none" rtlCol="0">
            <a:spAutoFit/>
          </a:bodyPr>
          <a:lstStyle/>
          <a:p>
            <a:pPr algn="ctr"/>
            <a:r>
              <a:rPr lang="en-US" sz="4000" dirty="0" smtClean="0">
                <a:solidFill>
                  <a:schemeClr val="bg1"/>
                </a:solidFill>
              </a:rPr>
              <a:t>Work Time: Unit/Lesson Planning</a:t>
            </a:r>
            <a:endParaRPr lang="en-US" sz="4000" dirty="0">
              <a:solidFill>
                <a:schemeClr val="bg1"/>
              </a:solidFill>
            </a:endParaRPr>
          </a:p>
        </p:txBody>
      </p:sp>
    </p:spTree>
    <p:extLst>
      <p:ext uri="{BB962C8B-B14F-4D97-AF65-F5344CB8AC3E}">
        <p14:creationId xmlns:p14="http://schemas.microsoft.com/office/powerpoint/2010/main" val="39041577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dirty="0" smtClean="0"/>
              <a:t/>
            </a:r>
            <a:br>
              <a:rPr lang="en-US" dirty="0" smtClean="0"/>
            </a:br>
            <a:r>
              <a:rPr lang="en-US" dirty="0" smtClean="0"/>
              <a:t>Exit Ticket</a:t>
            </a:r>
            <a:br>
              <a:rPr lang="en-US" dirty="0" smtClean="0"/>
            </a:br>
            <a:endParaRPr lang="en-US" dirty="0"/>
          </a:p>
        </p:txBody>
      </p:sp>
      <p:pic>
        <p:nvPicPr>
          <p:cNvPr id="2050" name="Picture 2" descr="C:\Users\Maria\Downloads\2015-01-11_19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2977870" cy="24384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sz="half" idx="2"/>
          </p:nvPr>
        </p:nvSpPr>
        <p:spPr>
          <a:xfrm>
            <a:off x="762000" y="1600200"/>
            <a:ext cx="7924800" cy="4572000"/>
          </a:xfrm>
        </p:spPr>
        <p:txBody>
          <a:bodyPr>
            <a:normAutofit fontScale="92500" lnSpcReduction="10000"/>
          </a:bodyPr>
          <a:lstStyle/>
          <a:p>
            <a:pPr marL="114300" indent="0">
              <a:buNone/>
            </a:pPr>
            <a:r>
              <a:rPr lang="en-US" dirty="0" smtClean="0"/>
              <a:t>			Write a personal “Culturally 				Responsive Creed” (Gay, 2010)</a:t>
            </a:r>
          </a:p>
          <a:p>
            <a:pPr marL="114300" indent="0">
              <a:buNone/>
            </a:pPr>
            <a:endParaRPr lang="en-US" dirty="0"/>
          </a:p>
          <a:p>
            <a:pPr marL="114300" indent="0">
              <a:buNone/>
            </a:pPr>
            <a:r>
              <a:rPr lang="en-US" dirty="0" smtClean="0"/>
              <a:t>			I believe ___________ ; therefore, I 			will ____________ .</a:t>
            </a:r>
          </a:p>
          <a:p>
            <a:pPr marL="114300" indent="0">
              <a:buNone/>
            </a:pPr>
            <a:endParaRPr lang="en-US" dirty="0"/>
          </a:p>
          <a:p>
            <a:pPr marL="114300" indent="0">
              <a:buNone/>
            </a:pPr>
            <a:r>
              <a:rPr lang="en-US" dirty="0" smtClean="0"/>
              <a:t>“</a:t>
            </a:r>
            <a:r>
              <a:rPr lang="en-US" b="1" dirty="0" smtClean="0">
                <a:effectLst>
                  <a:outerShdw blurRad="38100" dist="38100" dir="2700000" algn="tl">
                    <a:srgbClr val="000000">
                      <a:alpha val="43137"/>
                    </a:srgbClr>
                  </a:outerShdw>
                </a:effectLst>
              </a:rPr>
              <a:t>I believe </a:t>
            </a:r>
            <a:r>
              <a:rPr lang="en-US" dirty="0" smtClean="0">
                <a:solidFill>
                  <a:srgbClr val="0070C0"/>
                </a:solidFill>
              </a:rPr>
              <a:t>cultural diversity…should be incorporated into knowledge and skills taught in schools; </a:t>
            </a:r>
            <a:r>
              <a:rPr lang="en-US" b="1" dirty="0" smtClean="0">
                <a:effectLst>
                  <a:outerShdw blurRad="38100" dist="38100" dir="2700000" algn="tl">
                    <a:srgbClr val="000000">
                      <a:alpha val="43137"/>
                    </a:srgbClr>
                  </a:outerShdw>
                </a:effectLst>
              </a:rPr>
              <a:t>therefore, I will </a:t>
            </a:r>
            <a:r>
              <a:rPr lang="en-US" dirty="0" smtClean="0">
                <a:solidFill>
                  <a:srgbClr val="0070C0"/>
                </a:solidFill>
              </a:rPr>
              <a:t>use ethnic population distribution statistics to teach such mathematical skills as percentages, ratios, and probability.”</a:t>
            </a:r>
            <a:endParaRPr lang="en-US" dirty="0">
              <a:solidFill>
                <a:srgbClr val="0070C0"/>
              </a:solidFill>
            </a:endParaRPr>
          </a:p>
        </p:txBody>
      </p:sp>
    </p:spTree>
    <p:extLst>
      <p:ext uri="{BB962C8B-B14F-4D97-AF65-F5344CB8AC3E}">
        <p14:creationId xmlns:p14="http://schemas.microsoft.com/office/powerpoint/2010/main" val="41428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868362"/>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Cultural Competence</a:t>
            </a:r>
            <a:endParaRPr lang="en-US" dirty="0"/>
          </a:p>
        </p:txBody>
      </p:sp>
      <p:sp>
        <p:nvSpPr>
          <p:cNvPr id="3" name="Content Placeholder 2"/>
          <p:cNvSpPr>
            <a:spLocks noGrp="1"/>
          </p:cNvSpPr>
          <p:nvPr>
            <p:ph idx="1"/>
          </p:nvPr>
        </p:nvSpPr>
        <p:spPr/>
        <p:txBody>
          <a:bodyPr>
            <a:noAutofit/>
          </a:bodyPr>
          <a:lstStyle/>
          <a:p>
            <a:pPr marL="0" indent="0">
              <a:buNone/>
            </a:pPr>
            <a:r>
              <a:rPr lang="en-US" sz="4000" dirty="0" smtClean="0"/>
              <a:t>Cultural Competence is NOT</a:t>
            </a:r>
          </a:p>
          <a:p>
            <a:pPr marL="0" indent="0">
              <a:buNone/>
            </a:pPr>
            <a:endParaRPr lang="en-US" sz="4000" dirty="0" smtClean="0"/>
          </a:p>
          <a:p>
            <a:pPr marL="0" indent="0">
              <a:buNone/>
            </a:pPr>
            <a:r>
              <a:rPr lang="en-US" sz="4000" i="1" dirty="0" smtClean="0"/>
              <a:t>COLORBLINDNESS</a:t>
            </a:r>
            <a:r>
              <a:rPr lang="en-US" sz="4000" dirty="0" smtClean="0"/>
              <a:t> (such as saying, “I don’t see race”).  Such an attitude can be characterized as a form of racism “because it ignores racialized experiences” (</a:t>
            </a:r>
            <a:r>
              <a:rPr lang="en-US" sz="4000" dirty="0" err="1" smtClean="0"/>
              <a:t>Cammarota</a:t>
            </a:r>
            <a:r>
              <a:rPr lang="en-US" sz="4000" dirty="0" smtClean="0"/>
              <a:t>, 2014).</a:t>
            </a:r>
            <a:endParaRPr lang="en-US" sz="4000" dirty="0"/>
          </a:p>
        </p:txBody>
      </p:sp>
    </p:spTree>
    <p:extLst>
      <p:ext uri="{BB962C8B-B14F-4D97-AF65-F5344CB8AC3E}">
        <p14:creationId xmlns:p14="http://schemas.microsoft.com/office/powerpoint/2010/main" val="17706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868362"/>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Cultural Competence</a:t>
            </a:r>
            <a:endParaRPr lang="en-US" dirty="0"/>
          </a:p>
        </p:txBody>
      </p:sp>
      <p:sp>
        <p:nvSpPr>
          <p:cNvPr id="3" name="Content Placeholder 2"/>
          <p:cNvSpPr>
            <a:spLocks noGrp="1"/>
          </p:cNvSpPr>
          <p:nvPr>
            <p:ph idx="1"/>
          </p:nvPr>
        </p:nvSpPr>
        <p:spPr/>
        <p:txBody>
          <a:bodyPr>
            <a:noAutofit/>
          </a:bodyPr>
          <a:lstStyle/>
          <a:p>
            <a:pPr marL="0" indent="0">
              <a:buNone/>
            </a:pPr>
            <a:r>
              <a:rPr lang="en-US" sz="4000" dirty="0" smtClean="0"/>
              <a:t>Cultural Competence IS</a:t>
            </a:r>
          </a:p>
          <a:p>
            <a:pPr marL="0" indent="0">
              <a:buNone/>
            </a:pPr>
            <a:endParaRPr lang="en-US" sz="4000" dirty="0"/>
          </a:p>
          <a:p>
            <a:pPr marL="0" indent="0">
              <a:buNone/>
            </a:pPr>
            <a:r>
              <a:rPr lang="en-US" sz="4000" dirty="0" smtClean="0"/>
              <a:t>	“The will and the ability to form authentic and effective relationships across differences”</a:t>
            </a:r>
          </a:p>
          <a:p>
            <a:pPr marL="0" indent="0" algn="r">
              <a:buNone/>
            </a:pPr>
            <a:r>
              <a:rPr lang="en-US" sz="2800" dirty="0" smtClean="0"/>
              <a:t>Howard, 2014, p. 68</a:t>
            </a:r>
            <a:endParaRPr lang="en-US" sz="2800" dirty="0"/>
          </a:p>
        </p:txBody>
      </p:sp>
    </p:spTree>
    <p:extLst>
      <p:ext uri="{BB962C8B-B14F-4D97-AF65-F5344CB8AC3E}">
        <p14:creationId xmlns:p14="http://schemas.microsoft.com/office/powerpoint/2010/main" val="247738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dirty="0" smtClean="0"/>
              <a:t>Culturally Relevant Pedagogy</a:t>
            </a:r>
            <a:br>
              <a:rPr lang="en-US" dirty="0" smtClean="0"/>
            </a:br>
            <a:r>
              <a:rPr lang="en-US" sz="1600" dirty="0" smtClean="0"/>
              <a:t>Ladson-Billings, 1995</a:t>
            </a:r>
            <a:endParaRPr lang="en-US" dirty="0"/>
          </a:p>
        </p:txBody>
      </p:sp>
      <p:sp>
        <p:nvSpPr>
          <p:cNvPr id="5" name="Content Placeholder 4"/>
          <p:cNvSpPr>
            <a:spLocks noGrp="1"/>
          </p:cNvSpPr>
          <p:nvPr>
            <p:ph idx="1"/>
          </p:nvPr>
        </p:nvSpPr>
        <p:spPr/>
        <p:txBody>
          <a:bodyPr>
            <a:normAutofit/>
          </a:bodyPr>
          <a:lstStyle/>
          <a:p>
            <a:pPr marL="0" indent="0">
              <a:buNone/>
            </a:pPr>
            <a:r>
              <a:rPr lang="en-US" sz="4000" dirty="0" smtClean="0"/>
              <a:t>Students must</a:t>
            </a:r>
          </a:p>
          <a:p>
            <a:r>
              <a:rPr lang="en-US" sz="4000" dirty="0" smtClean="0"/>
              <a:t>Achieve </a:t>
            </a:r>
            <a:r>
              <a:rPr lang="en-US" sz="4000" b="1" dirty="0" smtClean="0">
                <a:effectLst>
                  <a:outerShdw blurRad="38100" dist="38100" dir="2700000" algn="tl">
                    <a:srgbClr val="000000">
                      <a:alpha val="43137"/>
                    </a:srgbClr>
                  </a:outerShdw>
                </a:effectLst>
              </a:rPr>
              <a:t>academic success</a:t>
            </a:r>
          </a:p>
          <a:p>
            <a:r>
              <a:rPr lang="en-US" sz="4000" dirty="0" smtClean="0"/>
              <a:t>Develop and/or maintain </a:t>
            </a:r>
            <a:r>
              <a:rPr lang="en-US" sz="4000" b="1" dirty="0" smtClean="0">
                <a:effectLst>
                  <a:outerShdw blurRad="38100" dist="38100" dir="2700000" algn="tl">
                    <a:srgbClr val="000000">
                      <a:alpha val="43137"/>
                    </a:srgbClr>
                  </a:outerShdw>
                </a:effectLst>
              </a:rPr>
              <a:t>cultural competence</a:t>
            </a:r>
          </a:p>
          <a:p>
            <a:r>
              <a:rPr lang="en-US" sz="4000" dirty="0" smtClean="0"/>
              <a:t>Develop a </a:t>
            </a:r>
            <a:r>
              <a:rPr lang="en-US" sz="4000" b="1" dirty="0" smtClean="0">
                <a:effectLst>
                  <a:outerShdw blurRad="38100" dist="38100" dir="2700000" algn="tl">
                    <a:srgbClr val="000000">
                      <a:alpha val="43137"/>
                    </a:srgbClr>
                  </a:outerShdw>
                </a:effectLst>
              </a:rPr>
              <a:t>critical consciousness</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897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Academic Success</a:t>
            </a:r>
            <a:endParaRPr lang="en-US" dirty="0"/>
          </a:p>
        </p:txBody>
      </p:sp>
      <p:sp>
        <p:nvSpPr>
          <p:cNvPr id="3" name="Content Placeholder 2"/>
          <p:cNvSpPr>
            <a:spLocks noGrp="1"/>
          </p:cNvSpPr>
          <p:nvPr>
            <p:ph idx="1"/>
          </p:nvPr>
        </p:nvSpPr>
        <p:spPr/>
        <p:txBody>
          <a:bodyPr>
            <a:normAutofit/>
          </a:bodyPr>
          <a:lstStyle/>
          <a:p>
            <a:r>
              <a:rPr lang="en-US" sz="4000" dirty="0" smtClean="0"/>
              <a:t>ALL students must be held to the same high standards</a:t>
            </a:r>
          </a:p>
          <a:p>
            <a:pPr marL="0" indent="0">
              <a:buNone/>
            </a:pPr>
            <a:endParaRPr lang="en-US" sz="4000" dirty="0" smtClean="0"/>
          </a:p>
          <a:p>
            <a:r>
              <a:rPr lang="en-US" sz="4000" dirty="0" smtClean="0"/>
              <a:t>AFFIRMATION must be accompanied by EXPECTATION of achievement</a:t>
            </a:r>
            <a:endParaRPr lang="en-US" sz="4000" dirty="0"/>
          </a:p>
        </p:txBody>
      </p:sp>
    </p:spTree>
    <p:extLst>
      <p:ext uri="{BB962C8B-B14F-4D97-AF65-F5344CB8AC3E}">
        <p14:creationId xmlns:p14="http://schemas.microsoft.com/office/powerpoint/2010/main" val="1794363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868362"/>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Cultural Competence</a:t>
            </a:r>
            <a:endParaRPr lang="en-US" dirty="0"/>
          </a:p>
        </p:txBody>
      </p:sp>
      <p:sp>
        <p:nvSpPr>
          <p:cNvPr id="3" name="Content Placeholder 2"/>
          <p:cNvSpPr>
            <a:spLocks noGrp="1"/>
          </p:cNvSpPr>
          <p:nvPr>
            <p:ph idx="1"/>
          </p:nvPr>
        </p:nvSpPr>
        <p:spPr>
          <a:xfrm>
            <a:off x="457200" y="1219200"/>
            <a:ext cx="8229600" cy="4906963"/>
          </a:xfrm>
        </p:spPr>
        <p:txBody>
          <a:bodyPr>
            <a:normAutofit fontScale="92500"/>
          </a:bodyPr>
          <a:lstStyle/>
          <a:p>
            <a:r>
              <a:rPr lang="en-US" sz="4000" dirty="0" smtClean="0"/>
              <a:t>Too often, our CLD students’ home lives are not “culturally congruent” with the culture they encounter in school</a:t>
            </a:r>
          </a:p>
          <a:p>
            <a:r>
              <a:rPr lang="en-US" sz="4000" dirty="0" smtClean="0"/>
              <a:t>When teachers find ways to bridge students’ home cultures with their classroom experiences, students are able to maintain their cultural identity and achieve academically.</a:t>
            </a:r>
            <a:endParaRPr lang="en-US" sz="4000" dirty="0"/>
          </a:p>
        </p:txBody>
      </p:sp>
    </p:spTree>
    <p:extLst>
      <p:ext uri="{BB962C8B-B14F-4D97-AF65-F5344CB8AC3E}">
        <p14:creationId xmlns:p14="http://schemas.microsoft.com/office/powerpoint/2010/main" val="2996518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2101</Words>
  <Application>Microsoft Office PowerPoint</Application>
  <PresentationFormat>On-screen Show (4:3)</PresentationFormat>
  <Paragraphs>423</Paragraphs>
  <Slides>43</Slides>
  <Notes>7</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Pair-Share: Educational Equity</vt:lpstr>
      <vt:lpstr>Equality vs. Equity</vt:lpstr>
      <vt:lpstr>Cultural Competence</vt:lpstr>
      <vt:lpstr>Cultural Competence</vt:lpstr>
      <vt:lpstr>Culturally Relevant Pedagogy Ladson-Billings, 1995</vt:lpstr>
      <vt:lpstr>Academic Success</vt:lpstr>
      <vt:lpstr>Cultural Competence</vt:lpstr>
      <vt:lpstr>Critical Consciousness</vt:lpstr>
      <vt:lpstr>Engaging Students in Evaluation of the Curriculum: Cultural Relevance Rubric</vt:lpstr>
      <vt:lpstr>Reflection</vt:lpstr>
      <vt:lpstr>Additive vs. Subtractive Acculturation</vt:lpstr>
      <vt:lpstr>Engaging with ELL Students  and their Families</vt:lpstr>
      <vt:lpstr>Personal Growth Plans</vt:lpstr>
      <vt:lpstr>PowerPoint Presentation</vt:lpstr>
      <vt:lpstr>Models for ELD in the Content Classroom</vt:lpstr>
      <vt:lpstr>Integrated ELD  (within a Sheltered Instruction Model)</vt:lpstr>
      <vt:lpstr>Integrated ELD: Key Components  (Content is “sheltered” for ELLs)</vt:lpstr>
      <vt:lpstr>Designated ELD Period (Targeted Language Instruction for ELLs)</vt:lpstr>
      <vt:lpstr>Designated ELD: Key Components (Receptive, Productive and Interactive Language Modalities)</vt:lpstr>
      <vt:lpstr>ELD Model for the Elementary Level</vt:lpstr>
      <vt:lpstr>PowerPoint Presentation</vt:lpstr>
      <vt:lpstr>Possible class formats…</vt:lpstr>
      <vt:lpstr>ELD Model for the Secondary Level</vt:lpstr>
      <vt:lpstr>PowerPoint Presentation</vt:lpstr>
      <vt:lpstr>An Elementary Example…</vt:lpstr>
      <vt:lpstr>Contextualized ELD:  Video Clip</vt:lpstr>
      <vt:lpstr>Contextualized ELD</vt:lpstr>
      <vt:lpstr>PowerPoint Presentation</vt:lpstr>
      <vt:lpstr>PowerPoint Presentation</vt:lpstr>
      <vt:lpstr>PowerPoint Presentation</vt:lpstr>
      <vt:lpstr>PowerPoint Presentation</vt:lpstr>
      <vt:lpstr>The Fundamental Shift…</vt:lpstr>
      <vt:lpstr>PowerPoint Presentation</vt:lpstr>
      <vt:lpstr>What do you notice? What do you wonder?</vt:lpstr>
      <vt:lpstr>PowerPoint Presentation</vt:lpstr>
      <vt:lpstr>PowerPoint Presentation</vt:lpstr>
      <vt:lpstr>PowerPoint Presentation</vt:lpstr>
      <vt:lpstr>PowerPoint Presentation</vt:lpstr>
      <vt:lpstr>Unpacking the standards</vt:lpstr>
      <vt:lpstr> </vt:lpstr>
      <vt:lpstr> Exit Ticket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2014-08-13T00:16:12Z</dcterms:created>
  <dcterms:modified xsi:type="dcterms:W3CDTF">2015-08-17T00:11:25Z</dcterms:modified>
</cp:coreProperties>
</file>