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0" r:id="rId3"/>
    <p:sldId id="279" r:id="rId4"/>
    <p:sldId id="260" r:id="rId5"/>
    <p:sldId id="281" r:id="rId6"/>
    <p:sldId id="262" r:id="rId7"/>
    <p:sldId id="282" r:id="rId8"/>
    <p:sldId id="283" r:id="rId9"/>
    <p:sldId id="284" r:id="rId10"/>
    <p:sldId id="285" r:id="rId11"/>
    <p:sldId id="286" r:id="rId12"/>
    <p:sldId id="287" r:id="rId13"/>
    <p:sldId id="288" r:id="rId14"/>
    <p:sldId id="289" r:id="rId15"/>
    <p:sldId id="291" r:id="rId16"/>
    <p:sldId id="293" r:id="rId17"/>
    <p:sldId id="295" r:id="rId18"/>
    <p:sldId id="296" r:id="rId19"/>
    <p:sldId id="297" r:id="rId20"/>
    <p:sldId id="274" r:id="rId21"/>
    <p:sldId id="275" r:id="rId22"/>
    <p:sldId id="276" r:id="rId23"/>
    <p:sldId id="298" r:id="rId24"/>
    <p:sldId id="277" r:id="rId25"/>
    <p:sldId id="278" r:id="rId26"/>
    <p:sldId id="309" r:id="rId27"/>
    <p:sldId id="310" r:id="rId28"/>
    <p:sldId id="314" r:id="rId29"/>
    <p:sldId id="315" r:id="rId30"/>
    <p:sldId id="317" r:id="rId31"/>
    <p:sldId id="318" r:id="rId32"/>
    <p:sldId id="336" r:id="rId33"/>
    <p:sldId id="320" r:id="rId34"/>
    <p:sldId id="321" r:id="rId35"/>
    <p:sldId id="322" r:id="rId36"/>
    <p:sldId id="323" r:id="rId37"/>
    <p:sldId id="324" r:id="rId38"/>
    <p:sldId id="337" r:id="rId39"/>
    <p:sldId id="325" r:id="rId40"/>
    <p:sldId id="326" r:id="rId41"/>
    <p:sldId id="327" r:id="rId42"/>
    <p:sldId id="328" r:id="rId43"/>
    <p:sldId id="329" r:id="rId44"/>
    <p:sldId id="330" r:id="rId45"/>
    <p:sldId id="331" r:id="rId46"/>
    <p:sldId id="332" r:id="rId47"/>
    <p:sldId id="333" r:id="rId48"/>
    <p:sldId id="338" r:id="rId49"/>
    <p:sldId id="339" r:id="rId50"/>
    <p:sldId id="33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0" autoAdjust="0"/>
    <p:restoredTop sz="94660"/>
  </p:normalViewPr>
  <p:slideViewPr>
    <p:cSldViewPr>
      <p:cViewPr varScale="1">
        <p:scale>
          <a:sx n="82" d="100"/>
          <a:sy n="82" d="100"/>
        </p:scale>
        <p:origin x="-1008"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58DC2-2A9B-43AB-89C2-5B5DF353298B}" type="doc">
      <dgm:prSet loTypeId="urn:microsoft.com/office/officeart/2005/8/layout/cycle8" loCatId="cycle" qsTypeId="urn:microsoft.com/office/officeart/2005/8/quickstyle/simple1" qsCatId="simple" csTypeId="urn:microsoft.com/office/officeart/2005/8/colors/accent1_2" csCatId="accent1" phldr="1"/>
      <dgm:spPr/>
    </dgm:pt>
    <dgm:pt modelId="{82838231-FC7C-40DF-B239-87F16561985F}">
      <dgm:prSet phldrT="[Text]"/>
      <dgm:spPr/>
      <dgm:t>
        <a:bodyPr/>
        <a:lstStyle/>
        <a:p>
          <a:r>
            <a:rPr lang="en-US" dirty="0" smtClean="0"/>
            <a:t>MEANING/</a:t>
          </a:r>
        </a:p>
        <a:p>
          <a:r>
            <a:rPr lang="en-US" dirty="0" smtClean="0"/>
            <a:t>SEMANTICS</a:t>
          </a:r>
          <a:endParaRPr lang="en-US" dirty="0"/>
        </a:p>
      </dgm:t>
    </dgm:pt>
    <dgm:pt modelId="{AE81E421-7A8F-4877-94A3-83F0290185AB}" type="parTrans" cxnId="{79F92EE6-2EB3-40AC-B81C-3FF64F7AD673}">
      <dgm:prSet/>
      <dgm:spPr/>
      <dgm:t>
        <a:bodyPr/>
        <a:lstStyle/>
        <a:p>
          <a:endParaRPr lang="en-US"/>
        </a:p>
      </dgm:t>
    </dgm:pt>
    <dgm:pt modelId="{EB5ACDEF-EB26-4E06-8203-9E1E7C826EB7}" type="sibTrans" cxnId="{79F92EE6-2EB3-40AC-B81C-3FF64F7AD673}">
      <dgm:prSet/>
      <dgm:spPr/>
      <dgm:t>
        <a:bodyPr/>
        <a:lstStyle/>
        <a:p>
          <a:endParaRPr lang="en-US"/>
        </a:p>
      </dgm:t>
    </dgm:pt>
    <dgm:pt modelId="{9C4E6B5A-6232-4A25-B233-9F3C842CE784}">
      <dgm:prSet phldrT="[Text]"/>
      <dgm:spPr/>
      <dgm:t>
        <a:bodyPr/>
        <a:lstStyle/>
        <a:p>
          <a:r>
            <a:rPr lang="en-US" dirty="0" smtClean="0"/>
            <a:t>USE/</a:t>
          </a:r>
        </a:p>
        <a:p>
          <a:r>
            <a:rPr lang="en-US" dirty="0" smtClean="0"/>
            <a:t>PRAGMATICS</a:t>
          </a:r>
          <a:endParaRPr lang="en-US" dirty="0"/>
        </a:p>
      </dgm:t>
    </dgm:pt>
    <dgm:pt modelId="{B8DDB57A-1A3F-4976-9180-FF074D526DC3}" type="parTrans" cxnId="{3D1AD70D-E7A9-4829-948E-E9F482B0387F}">
      <dgm:prSet/>
      <dgm:spPr/>
      <dgm:t>
        <a:bodyPr/>
        <a:lstStyle/>
        <a:p>
          <a:endParaRPr lang="en-US"/>
        </a:p>
      </dgm:t>
    </dgm:pt>
    <dgm:pt modelId="{647D2285-EAD9-4A85-8B8C-9BAE26AC9C44}" type="sibTrans" cxnId="{3D1AD70D-E7A9-4829-948E-E9F482B0387F}">
      <dgm:prSet/>
      <dgm:spPr/>
      <dgm:t>
        <a:bodyPr/>
        <a:lstStyle/>
        <a:p>
          <a:endParaRPr lang="en-US"/>
        </a:p>
      </dgm:t>
    </dgm:pt>
    <dgm:pt modelId="{1A253A48-1404-4F7B-B398-CFEA82E13CB1}">
      <dgm:prSet phldrT="[Text]" custT="1"/>
      <dgm:spPr/>
      <dgm:t>
        <a:bodyPr/>
        <a:lstStyle/>
        <a:p>
          <a:r>
            <a:rPr lang="en-US" sz="2400" dirty="0" smtClean="0"/>
            <a:t>FORM/</a:t>
          </a:r>
        </a:p>
        <a:p>
          <a:r>
            <a:rPr lang="en-US" sz="2400" dirty="0" smtClean="0"/>
            <a:t>STRUCTURE</a:t>
          </a:r>
          <a:endParaRPr lang="en-US" sz="2400" dirty="0"/>
        </a:p>
      </dgm:t>
    </dgm:pt>
    <dgm:pt modelId="{BAF310BB-DD95-49D1-9D46-005E98E8C90D}" type="parTrans" cxnId="{CFC0FEEB-03B6-4729-ABD0-DD6BAD6CC635}">
      <dgm:prSet/>
      <dgm:spPr/>
      <dgm:t>
        <a:bodyPr/>
        <a:lstStyle/>
        <a:p>
          <a:endParaRPr lang="en-US"/>
        </a:p>
      </dgm:t>
    </dgm:pt>
    <dgm:pt modelId="{4C868936-C63D-4F52-9245-C00341C9B898}" type="sibTrans" cxnId="{CFC0FEEB-03B6-4729-ABD0-DD6BAD6CC635}">
      <dgm:prSet/>
      <dgm:spPr/>
      <dgm:t>
        <a:bodyPr/>
        <a:lstStyle/>
        <a:p>
          <a:endParaRPr lang="en-US"/>
        </a:p>
      </dgm:t>
    </dgm:pt>
    <dgm:pt modelId="{C2641BB1-09F8-45D9-A965-5A4F93C7E11A}" type="pres">
      <dgm:prSet presAssocID="{5FB58DC2-2A9B-43AB-89C2-5B5DF353298B}" presName="compositeShape" presStyleCnt="0">
        <dgm:presLayoutVars>
          <dgm:chMax val="7"/>
          <dgm:dir/>
          <dgm:resizeHandles val="exact"/>
        </dgm:presLayoutVars>
      </dgm:prSet>
      <dgm:spPr/>
    </dgm:pt>
    <dgm:pt modelId="{E5F7A835-DCA3-429F-93AB-8426DD13B6F2}" type="pres">
      <dgm:prSet presAssocID="{5FB58DC2-2A9B-43AB-89C2-5B5DF353298B}" presName="wedge1" presStyleLbl="node1" presStyleIdx="0" presStyleCnt="3"/>
      <dgm:spPr/>
      <dgm:t>
        <a:bodyPr/>
        <a:lstStyle/>
        <a:p>
          <a:endParaRPr lang="en-US"/>
        </a:p>
      </dgm:t>
    </dgm:pt>
    <dgm:pt modelId="{56646BAE-6F8E-4090-B9EB-BB685F226B02}" type="pres">
      <dgm:prSet presAssocID="{5FB58DC2-2A9B-43AB-89C2-5B5DF353298B}" presName="dummy1a" presStyleCnt="0"/>
      <dgm:spPr/>
    </dgm:pt>
    <dgm:pt modelId="{0AADF66E-2CA2-412F-AD2A-D63FD7CD2A0B}" type="pres">
      <dgm:prSet presAssocID="{5FB58DC2-2A9B-43AB-89C2-5B5DF353298B}" presName="dummy1b" presStyleCnt="0"/>
      <dgm:spPr/>
    </dgm:pt>
    <dgm:pt modelId="{6E69AA1B-943D-44C9-A792-EEC4E13CA627}" type="pres">
      <dgm:prSet presAssocID="{5FB58DC2-2A9B-43AB-89C2-5B5DF353298B}" presName="wedge1Tx" presStyleLbl="node1" presStyleIdx="0" presStyleCnt="3">
        <dgm:presLayoutVars>
          <dgm:chMax val="0"/>
          <dgm:chPref val="0"/>
          <dgm:bulletEnabled val="1"/>
        </dgm:presLayoutVars>
      </dgm:prSet>
      <dgm:spPr/>
      <dgm:t>
        <a:bodyPr/>
        <a:lstStyle/>
        <a:p>
          <a:endParaRPr lang="en-US"/>
        </a:p>
      </dgm:t>
    </dgm:pt>
    <dgm:pt modelId="{BCD56551-F94B-45AF-A6A1-174977A33DC4}" type="pres">
      <dgm:prSet presAssocID="{5FB58DC2-2A9B-43AB-89C2-5B5DF353298B}" presName="wedge2" presStyleLbl="node1" presStyleIdx="1" presStyleCnt="3"/>
      <dgm:spPr/>
      <dgm:t>
        <a:bodyPr/>
        <a:lstStyle/>
        <a:p>
          <a:endParaRPr lang="en-US"/>
        </a:p>
      </dgm:t>
    </dgm:pt>
    <dgm:pt modelId="{34A69262-5A58-4A03-8B54-1B9F3B9F2EEB}" type="pres">
      <dgm:prSet presAssocID="{5FB58DC2-2A9B-43AB-89C2-5B5DF353298B}" presName="dummy2a" presStyleCnt="0"/>
      <dgm:spPr/>
    </dgm:pt>
    <dgm:pt modelId="{6DB40EFD-6CB8-4E89-96D4-97F848732773}" type="pres">
      <dgm:prSet presAssocID="{5FB58DC2-2A9B-43AB-89C2-5B5DF353298B}" presName="dummy2b" presStyleCnt="0"/>
      <dgm:spPr/>
    </dgm:pt>
    <dgm:pt modelId="{2A92F4CF-0E7B-4E45-ABED-8C043D72632F}" type="pres">
      <dgm:prSet presAssocID="{5FB58DC2-2A9B-43AB-89C2-5B5DF353298B}" presName="wedge2Tx" presStyleLbl="node1" presStyleIdx="1" presStyleCnt="3">
        <dgm:presLayoutVars>
          <dgm:chMax val="0"/>
          <dgm:chPref val="0"/>
          <dgm:bulletEnabled val="1"/>
        </dgm:presLayoutVars>
      </dgm:prSet>
      <dgm:spPr/>
      <dgm:t>
        <a:bodyPr/>
        <a:lstStyle/>
        <a:p>
          <a:endParaRPr lang="en-US"/>
        </a:p>
      </dgm:t>
    </dgm:pt>
    <dgm:pt modelId="{B3250019-0CBD-429C-A4C9-EDE20F3AD796}" type="pres">
      <dgm:prSet presAssocID="{5FB58DC2-2A9B-43AB-89C2-5B5DF353298B}" presName="wedge3" presStyleLbl="node1" presStyleIdx="2" presStyleCnt="3"/>
      <dgm:spPr/>
      <dgm:t>
        <a:bodyPr/>
        <a:lstStyle/>
        <a:p>
          <a:endParaRPr lang="en-US"/>
        </a:p>
      </dgm:t>
    </dgm:pt>
    <dgm:pt modelId="{822175EE-48D5-4AE4-80BF-1C7041625539}" type="pres">
      <dgm:prSet presAssocID="{5FB58DC2-2A9B-43AB-89C2-5B5DF353298B}" presName="dummy3a" presStyleCnt="0"/>
      <dgm:spPr/>
    </dgm:pt>
    <dgm:pt modelId="{AC81EE35-396F-4F17-9D27-04A95E4CB896}" type="pres">
      <dgm:prSet presAssocID="{5FB58DC2-2A9B-43AB-89C2-5B5DF353298B}" presName="dummy3b" presStyleCnt="0"/>
      <dgm:spPr/>
    </dgm:pt>
    <dgm:pt modelId="{C211C2D9-A95D-47FE-B6D6-648556AB8CB4}" type="pres">
      <dgm:prSet presAssocID="{5FB58DC2-2A9B-43AB-89C2-5B5DF353298B}" presName="wedge3Tx" presStyleLbl="node1" presStyleIdx="2" presStyleCnt="3">
        <dgm:presLayoutVars>
          <dgm:chMax val="0"/>
          <dgm:chPref val="0"/>
          <dgm:bulletEnabled val="1"/>
        </dgm:presLayoutVars>
      </dgm:prSet>
      <dgm:spPr/>
      <dgm:t>
        <a:bodyPr/>
        <a:lstStyle/>
        <a:p>
          <a:endParaRPr lang="en-US"/>
        </a:p>
      </dgm:t>
    </dgm:pt>
    <dgm:pt modelId="{BB02FEAD-DFD0-47D5-A6CE-3860D62A3145}" type="pres">
      <dgm:prSet presAssocID="{EB5ACDEF-EB26-4E06-8203-9E1E7C826EB7}" presName="arrowWedge1" presStyleLbl="fgSibTrans2D1" presStyleIdx="0" presStyleCnt="3"/>
      <dgm:spPr/>
    </dgm:pt>
    <dgm:pt modelId="{604ED479-12C2-4575-8E80-521AD936D247}" type="pres">
      <dgm:prSet presAssocID="{647D2285-EAD9-4A85-8B8C-9BAE26AC9C44}" presName="arrowWedge2" presStyleLbl="fgSibTrans2D1" presStyleIdx="1" presStyleCnt="3"/>
      <dgm:spPr/>
    </dgm:pt>
    <dgm:pt modelId="{8A87DA75-FFD2-42FA-86C1-914C5A4B8238}" type="pres">
      <dgm:prSet presAssocID="{4C868936-C63D-4F52-9245-C00341C9B898}" presName="arrowWedge3" presStyleLbl="fgSibTrans2D1" presStyleIdx="2" presStyleCnt="3"/>
      <dgm:spPr/>
    </dgm:pt>
  </dgm:ptLst>
  <dgm:cxnLst>
    <dgm:cxn modelId="{CFC0FEEB-03B6-4729-ABD0-DD6BAD6CC635}" srcId="{5FB58DC2-2A9B-43AB-89C2-5B5DF353298B}" destId="{1A253A48-1404-4F7B-B398-CFEA82E13CB1}" srcOrd="2" destOrd="0" parTransId="{BAF310BB-DD95-49D1-9D46-005E98E8C90D}" sibTransId="{4C868936-C63D-4F52-9245-C00341C9B898}"/>
    <dgm:cxn modelId="{3A3371EC-1125-4D04-862B-B725464ABD6C}" type="presOf" srcId="{1A253A48-1404-4F7B-B398-CFEA82E13CB1}" destId="{C211C2D9-A95D-47FE-B6D6-648556AB8CB4}" srcOrd="1" destOrd="0" presId="urn:microsoft.com/office/officeart/2005/8/layout/cycle8"/>
    <dgm:cxn modelId="{B9C5F823-28B3-4C02-9EE7-41BEABD2D696}" type="presOf" srcId="{5FB58DC2-2A9B-43AB-89C2-5B5DF353298B}" destId="{C2641BB1-09F8-45D9-A965-5A4F93C7E11A}" srcOrd="0" destOrd="0" presId="urn:microsoft.com/office/officeart/2005/8/layout/cycle8"/>
    <dgm:cxn modelId="{B974E012-E055-42AB-A23C-17903DE29D61}" type="presOf" srcId="{1A253A48-1404-4F7B-B398-CFEA82E13CB1}" destId="{B3250019-0CBD-429C-A4C9-EDE20F3AD796}" srcOrd="0" destOrd="0" presId="urn:microsoft.com/office/officeart/2005/8/layout/cycle8"/>
    <dgm:cxn modelId="{3D1AD70D-E7A9-4829-948E-E9F482B0387F}" srcId="{5FB58DC2-2A9B-43AB-89C2-5B5DF353298B}" destId="{9C4E6B5A-6232-4A25-B233-9F3C842CE784}" srcOrd="1" destOrd="0" parTransId="{B8DDB57A-1A3F-4976-9180-FF074D526DC3}" sibTransId="{647D2285-EAD9-4A85-8B8C-9BAE26AC9C44}"/>
    <dgm:cxn modelId="{01112E33-0094-48DE-91AB-18FBABCAEE65}" type="presOf" srcId="{9C4E6B5A-6232-4A25-B233-9F3C842CE784}" destId="{2A92F4CF-0E7B-4E45-ABED-8C043D72632F}" srcOrd="1" destOrd="0" presId="urn:microsoft.com/office/officeart/2005/8/layout/cycle8"/>
    <dgm:cxn modelId="{08B22492-40B2-4FB6-9A91-68BAAE4544D7}" type="presOf" srcId="{82838231-FC7C-40DF-B239-87F16561985F}" destId="{E5F7A835-DCA3-429F-93AB-8426DD13B6F2}" srcOrd="0" destOrd="0" presId="urn:microsoft.com/office/officeart/2005/8/layout/cycle8"/>
    <dgm:cxn modelId="{C2710317-1024-450E-BD78-D31702A4834F}" type="presOf" srcId="{9C4E6B5A-6232-4A25-B233-9F3C842CE784}" destId="{BCD56551-F94B-45AF-A6A1-174977A33DC4}" srcOrd="0" destOrd="0" presId="urn:microsoft.com/office/officeart/2005/8/layout/cycle8"/>
    <dgm:cxn modelId="{4DB79F42-4AEE-4EC5-96ED-4412AF1D6966}" type="presOf" srcId="{82838231-FC7C-40DF-B239-87F16561985F}" destId="{6E69AA1B-943D-44C9-A792-EEC4E13CA627}" srcOrd="1" destOrd="0" presId="urn:microsoft.com/office/officeart/2005/8/layout/cycle8"/>
    <dgm:cxn modelId="{79F92EE6-2EB3-40AC-B81C-3FF64F7AD673}" srcId="{5FB58DC2-2A9B-43AB-89C2-5B5DF353298B}" destId="{82838231-FC7C-40DF-B239-87F16561985F}" srcOrd="0" destOrd="0" parTransId="{AE81E421-7A8F-4877-94A3-83F0290185AB}" sibTransId="{EB5ACDEF-EB26-4E06-8203-9E1E7C826EB7}"/>
    <dgm:cxn modelId="{CFBBFAFC-2FF2-43DC-A0D0-A0FAE93C39C1}" type="presParOf" srcId="{C2641BB1-09F8-45D9-A965-5A4F93C7E11A}" destId="{E5F7A835-DCA3-429F-93AB-8426DD13B6F2}" srcOrd="0" destOrd="0" presId="urn:microsoft.com/office/officeart/2005/8/layout/cycle8"/>
    <dgm:cxn modelId="{36977746-2E73-4214-8952-4FB4FF97609F}" type="presParOf" srcId="{C2641BB1-09F8-45D9-A965-5A4F93C7E11A}" destId="{56646BAE-6F8E-4090-B9EB-BB685F226B02}" srcOrd="1" destOrd="0" presId="urn:microsoft.com/office/officeart/2005/8/layout/cycle8"/>
    <dgm:cxn modelId="{5105BC50-8E44-4707-8121-3C21C3B7CB21}" type="presParOf" srcId="{C2641BB1-09F8-45D9-A965-5A4F93C7E11A}" destId="{0AADF66E-2CA2-412F-AD2A-D63FD7CD2A0B}" srcOrd="2" destOrd="0" presId="urn:microsoft.com/office/officeart/2005/8/layout/cycle8"/>
    <dgm:cxn modelId="{4F451E2C-33B0-4EFB-9FE3-9FE80DE761EF}" type="presParOf" srcId="{C2641BB1-09F8-45D9-A965-5A4F93C7E11A}" destId="{6E69AA1B-943D-44C9-A792-EEC4E13CA627}" srcOrd="3" destOrd="0" presId="urn:microsoft.com/office/officeart/2005/8/layout/cycle8"/>
    <dgm:cxn modelId="{60B49BF5-8346-42A3-8BA9-5BA9B7E196FD}" type="presParOf" srcId="{C2641BB1-09F8-45D9-A965-5A4F93C7E11A}" destId="{BCD56551-F94B-45AF-A6A1-174977A33DC4}" srcOrd="4" destOrd="0" presId="urn:microsoft.com/office/officeart/2005/8/layout/cycle8"/>
    <dgm:cxn modelId="{76F631EB-7F1A-4CC3-91C3-884D67E10798}" type="presParOf" srcId="{C2641BB1-09F8-45D9-A965-5A4F93C7E11A}" destId="{34A69262-5A58-4A03-8B54-1B9F3B9F2EEB}" srcOrd="5" destOrd="0" presId="urn:microsoft.com/office/officeart/2005/8/layout/cycle8"/>
    <dgm:cxn modelId="{68FBEE8A-080D-4BEA-93E9-E4B15C472A98}" type="presParOf" srcId="{C2641BB1-09F8-45D9-A965-5A4F93C7E11A}" destId="{6DB40EFD-6CB8-4E89-96D4-97F848732773}" srcOrd="6" destOrd="0" presId="urn:microsoft.com/office/officeart/2005/8/layout/cycle8"/>
    <dgm:cxn modelId="{6EA5FF6D-56AB-4016-894A-BD4C85188E33}" type="presParOf" srcId="{C2641BB1-09F8-45D9-A965-5A4F93C7E11A}" destId="{2A92F4CF-0E7B-4E45-ABED-8C043D72632F}" srcOrd="7" destOrd="0" presId="urn:microsoft.com/office/officeart/2005/8/layout/cycle8"/>
    <dgm:cxn modelId="{A5FED72F-231E-493D-8EC6-07619006EC45}" type="presParOf" srcId="{C2641BB1-09F8-45D9-A965-5A4F93C7E11A}" destId="{B3250019-0CBD-429C-A4C9-EDE20F3AD796}" srcOrd="8" destOrd="0" presId="urn:microsoft.com/office/officeart/2005/8/layout/cycle8"/>
    <dgm:cxn modelId="{D76C343E-1345-4FBC-A8B2-4F79A2F3F6C1}" type="presParOf" srcId="{C2641BB1-09F8-45D9-A965-5A4F93C7E11A}" destId="{822175EE-48D5-4AE4-80BF-1C7041625539}" srcOrd="9" destOrd="0" presId="urn:microsoft.com/office/officeart/2005/8/layout/cycle8"/>
    <dgm:cxn modelId="{B45A6D6A-E04F-4DA4-A352-9F2CFBC42279}" type="presParOf" srcId="{C2641BB1-09F8-45D9-A965-5A4F93C7E11A}" destId="{AC81EE35-396F-4F17-9D27-04A95E4CB896}" srcOrd="10" destOrd="0" presId="urn:microsoft.com/office/officeart/2005/8/layout/cycle8"/>
    <dgm:cxn modelId="{E2A85673-00D0-4A33-B942-8E03B5CB0EB8}" type="presParOf" srcId="{C2641BB1-09F8-45D9-A965-5A4F93C7E11A}" destId="{C211C2D9-A95D-47FE-B6D6-648556AB8CB4}" srcOrd="11" destOrd="0" presId="urn:microsoft.com/office/officeart/2005/8/layout/cycle8"/>
    <dgm:cxn modelId="{039740A9-D802-46A5-9C63-2CCB6E710F72}" type="presParOf" srcId="{C2641BB1-09F8-45D9-A965-5A4F93C7E11A}" destId="{BB02FEAD-DFD0-47D5-A6CE-3860D62A3145}" srcOrd="12" destOrd="0" presId="urn:microsoft.com/office/officeart/2005/8/layout/cycle8"/>
    <dgm:cxn modelId="{D60FE4BA-E0E4-4F6D-8883-38FBD0513E61}" type="presParOf" srcId="{C2641BB1-09F8-45D9-A965-5A4F93C7E11A}" destId="{604ED479-12C2-4575-8E80-521AD936D247}" srcOrd="13" destOrd="0" presId="urn:microsoft.com/office/officeart/2005/8/layout/cycle8"/>
    <dgm:cxn modelId="{FA944625-193A-4E7C-BA69-8AB1E55CBBE0}" type="presParOf" srcId="{C2641BB1-09F8-45D9-A965-5A4F93C7E11A}" destId="{8A87DA75-FFD2-42FA-86C1-914C5A4B823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FA977-5D28-4ABA-88B1-CF51FAA2AE75}" type="doc">
      <dgm:prSet loTypeId="urn:microsoft.com/office/officeart/2005/8/layout/process5" loCatId="process" qsTypeId="urn:microsoft.com/office/officeart/2005/8/quickstyle/simple3" qsCatId="simple" csTypeId="urn:microsoft.com/office/officeart/2005/8/colors/accent1_2#1" csCatId="accent1" phldr="1"/>
      <dgm:spPr/>
      <dgm:t>
        <a:bodyPr/>
        <a:lstStyle/>
        <a:p>
          <a:endParaRPr lang="en-US"/>
        </a:p>
      </dgm:t>
    </dgm:pt>
    <dgm:pt modelId="{D9F83416-E631-4897-B12E-E3636E21F481}">
      <dgm:prSet phldrT="[Text]">
        <dgm:style>
          <a:lnRef idx="3">
            <a:schemeClr val="lt1"/>
          </a:lnRef>
          <a:fillRef idx="1">
            <a:schemeClr val="accent2"/>
          </a:fillRef>
          <a:effectRef idx="1">
            <a:schemeClr val="accent2"/>
          </a:effectRef>
          <a:fontRef idx="minor">
            <a:schemeClr val="lt1"/>
          </a:fontRef>
        </dgm:style>
      </dgm:prSet>
      <dgm:spPr>
        <a:ln/>
      </dgm:spPr>
      <dgm:t>
        <a:bodyPr/>
        <a:lstStyle/>
        <a:p>
          <a:r>
            <a:rPr lang="en-US" dirty="0" smtClean="0"/>
            <a:t>Literacy block</a:t>
          </a:r>
          <a:endParaRPr lang="en-US" dirty="0"/>
        </a:p>
      </dgm:t>
    </dgm:pt>
    <dgm:pt modelId="{D451D225-2FE5-4420-A7D4-0F64509F97F5}" type="parTrans" cxnId="{3ADC39FD-8DAE-4CDD-AD3E-6022101F6C26}">
      <dgm:prSet/>
      <dgm:spPr/>
      <dgm:t>
        <a:bodyPr/>
        <a:lstStyle/>
        <a:p>
          <a:endParaRPr lang="en-US"/>
        </a:p>
      </dgm:t>
    </dgm:pt>
    <dgm:pt modelId="{84B7EA02-197E-469C-8C36-EFE7CCAB5A79}" type="sibTrans" cxnId="{3ADC39FD-8DAE-4CDD-AD3E-6022101F6C26}">
      <dgm:prSet/>
      <dgm:spPr/>
      <dgm:t>
        <a:bodyPr/>
        <a:lstStyle/>
        <a:p>
          <a:endParaRPr lang="en-US"/>
        </a:p>
      </dgm:t>
    </dgm:pt>
    <dgm:pt modelId="{A824C257-69DD-47A3-8672-95596144BB99}">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ELD block</a:t>
          </a:r>
          <a:endParaRPr lang="en-US" dirty="0"/>
        </a:p>
      </dgm:t>
    </dgm:pt>
    <dgm:pt modelId="{764A8EAA-7A59-4546-9F3C-212AF184C6D2}" type="parTrans" cxnId="{230C937A-2A61-43DC-A4E2-4967C3DC0085}">
      <dgm:prSet/>
      <dgm:spPr/>
      <dgm:t>
        <a:bodyPr/>
        <a:lstStyle/>
        <a:p>
          <a:endParaRPr lang="en-US"/>
        </a:p>
      </dgm:t>
    </dgm:pt>
    <dgm:pt modelId="{0EDE52EE-BF73-4831-A823-2EEC42F64295}" type="sibTrans" cxnId="{230C937A-2A61-43DC-A4E2-4967C3DC0085}">
      <dgm:prSet/>
      <dgm:spPr/>
      <dgm:t>
        <a:bodyPr/>
        <a:lstStyle/>
        <a:p>
          <a:endParaRPr lang="en-US"/>
        </a:p>
      </dgm:t>
    </dgm:pt>
    <dgm:pt modelId="{A00C6F82-90DD-452C-8483-F5BF69EB3B5A}" type="pres">
      <dgm:prSet presAssocID="{49CFA977-5D28-4ABA-88B1-CF51FAA2AE75}" presName="diagram" presStyleCnt="0">
        <dgm:presLayoutVars>
          <dgm:dir/>
          <dgm:resizeHandles val="exact"/>
        </dgm:presLayoutVars>
      </dgm:prSet>
      <dgm:spPr/>
      <dgm:t>
        <a:bodyPr/>
        <a:lstStyle/>
        <a:p>
          <a:endParaRPr lang="en-US"/>
        </a:p>
      </dgm:t>
    </dgm:pt>
    <dgm:pt modelId="{1FED5128-DB93-47BD-8364-FA8C641C3B5E}" type="pres">
      <dgm:prSet presAssocID="{D9F83416-E631-4897-B12E-E3636E21F481}" presName="node" presStyleLbl="node1" presStyleIdx="0" presStyleCnt="2" custLinFactNeighborX="-2270" custLinFactNeighborY="-45215">
        <dgm:presLayoutVars>
          <dgm:bulletEnabled val="1"/>
        </dgm:presLayoutVars>
      </dgm:prSet>
      <dgm:spPr/>
      <dgm:t>
        <a:bodyPr/>
        <a:lstStyle/>
        <a:p>
          <a:endParaRPr lang="en-US"/>
        </a:p>
      </dgm:t>
    </dgm:pt>
    <dgm:pt modelId="{F6E6D6A0-6BF5-403E-825E-A63A98D27949}" type="pres">
      <dgm:prSet presAssocID="{84B7EA02-197E-469C-8C36-EFE7CCAB5A79}" presName="sibTrans" presStyleLbl="sibTrans2D1" presStyleIdx="0" presStyleCnt="1"/>
      <dgm:spPr/>
      <dgm:t>
        <a:bodyPr/>
        <a:lstStyle/>
        <a:p>
          <a:endParaRPr lang="en-US"/>
        </a:p>
      </dgm:t>
    </dgm:pt>
    <dgm:pt modelId="{9DD463A9-3F99-4F1B-A079-AA3D48D132B5}" type="pres">
      <dgm:prSet presAssocID="{84B7EA02-197E-469C-8C36-EFE7CCAB5A79}" presName="connectorText" presStyleLbl="sibTrans2D1" presStyleIdx="0" presStyleCnt="1"/>
      <dgm:spPr/>
      <dgm:t>
        <a:bodyPr/>
        <a:lstStyle/>
        <a:p>
          <a:endParaRPr lang="en-US"/>
        </a:p>
      </dgm:t>
    </dgm:pt>
    <dgm:pt modelId="{40816116-43CD-4F25-8475-26B0D4C733EC}" type="pres">
      <dgm:prSet presAssocID="{A824C257-69DD-47A3-8672-95596144BB99}" presName="node" presStyleLbl="node1" presStyleIdx="1" presStyleCnt="2" custLinFactNeighborX="-15554" custLinFactNeighborY="-48920">
        <dgm:presLayoutVars>
          <dgm:bulletEnabled val="1"/>
        </dgm:presLayoutVars>
      </dgm:prSet>
      <dgm:spPr/>
      <dgm:t>
        <a:bodyPr/>
        <a:lstStyle/>
        <a:p>
          <a:endParaRPr lang="en-US"/>
        </a:p>
      </dgm:t>
    </dgm:pt>
  </dgm:ptLst>
  <dgm:cxnLst>
    <dgm:cxn modelId="{F791D81A-F573-4F5D-BC2F-F05CA2F5F336}" type="presOf" srcId="{84B7EA02-197E-469C-8C36-EFE7CCAB5A79}" destId="{F6E6D6A0-6BF5-403E-825E-A63A98D27949}" srcOrd="0" destOrd="0" presId="urn:microsoft.com/office/officeart/2005/8/layout/process5"/>
    <dgm:cxn modelId="{0C89B331-9F0B-4F1F-A5F0-6CEAE409C2C7}" type="presOf" srcId="{D9F83416-E631-4897-B12E-E3636E21F481}" destId="{1FED5128-DB93-47BD-8364-FA8C641C3B5E}" srcOrd="0" destOrd="0" presId="urn:microsoft.com/office/officeart/2005/8/layout/process5"/>
    <dgm:cxn modelId="{230C937A-2A61-43DC-A4E2-4967C3DC0085}" srcId="{49CFA977-5D28-4ABA-88B1-CF51FAA2AE75}" destId="{A824C257-69DD-47A3-8672-95596144BB99}" srcOrd="1" destOrd="0" parTransId="{764A8EAA-7A59-4546-9F3C-212AF184C6D2}" sibTransId="{0EDE52EE-BF73-4831-A823-2EEC42F64295}"/>
    <dgm:cxn modelId="{FD7EC09C-5D6C-4FB8-9F30-044B8D28BF30}" type="presOf" srcId="{A824C257-69DD-47A3-8672-95596144BB99}" destId="{40816116-43CD-4F25-8475-26B0D4C733EC}" srcOrd="0" destOrd="0" presId="urn:microsoft.com/office/officeart/2005/8/layout/process5"/>
    <dgm:cxn modelId="{44FC409D-3C76-44AD-8150-193FD145420A}" type="presOf" srcId="{84B7EA02-197E-469C-8C36-EFE7CCAB5A79}" destId="{9DD463A9-3F99-4F1B-A079-AA3D48D132B5}" srcOrd="1" destOrd="0" presId="urn:microsoft.com/office/officeart/2005/8/layout/process5"/>
    <dgm:cxn modelId="{3ADC39FD-8DAE-4CDD-AD3E-6022101F6C26}" srcId="{49CFA977-5D28-4ABA-88B1-CF51FAA2AE75}" destId="{D9F83416-E631-4897-B12E-E3636E21F481}" srcOrd="0" destOrd="0" parTransId="{D451D225-2FE5-4420-A7D4-0F64509F97F5}" sibTransId="{84B7EA02-197E-469C-8C36-EFE7CCAB5A79}"/>
    <dgm:cxn modelId="{D1DA586D-F776-439E-BA25-67627AD5DF8A}" type="presOf" srcId="{49CFA977-5D28-4ABA-88B1-CF51FAA2AE75}" destId="{A00C6F82-90DD-452C-8483-F5BF69EB3B5A}" srcOrd="0" destOrd="0" presId="urn:microsoft.com/office/officeart/2005/8/layout/process5"/>
    <dgm:cxn modelId="{E774F713-62A6-4E44-B848-A7B5D746D6EB}" type="presParOf" srcId="{A00C6F82-90DD-452C-8483-F5BF69EB3B5A}" destId="{1FED5128-DB93-47BD-8364-FA8C641C3B5E}" srcOrd="0" destOrd="0" presId="urn:microsoft.com/office/officeart/2005/8/layout/process5"/>
    <dgm:cxn modelId="{D1E9ACD5-5925-4B69-8CA6-561477976DCC}" type="presParOf" srcId="{A00C6F82-90DD-452C-8483-F5BF69EB3B5A}" destId="{F6E6D6A0-6BF5-403E-825E-A63A98D27949}" srcOrd="1" destOrd="0" presId="urn:microsoft.com/office/officeart/2005/8/layout/process5"/>
    <dgm:cxn modelId="{E5B76D89-6C24-4D55-BAA3-5F077C73BD21}" type="presParOf" srcId="{F6E6D6A0-6BF5-403E-825E-A63A98D27949}" destId="{9DD463A9-3F99-4F1B-A079-AA3D48D132B5}" srcOrd="0" destOrd="0" presId="urn:microsoft.com/office/officeart/2005/8/layout/process5"/>
    <dgm:cxn modelId="{9AF61CAF-CC48-47E6-B48F-3C6260971796}" type="presParOf" srcId="{A00C6F82-90DD-452C-8483-F5BF69EB3B5A}" destId="{40816116-43CD-4F25-8475-26B0D4C733EC}"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CFA977-5D28-4ABA-88B1-CF51FAA2AE75}" type="doc">
      <dgm:prSet loTypeId="urn:microsoft.com/office/officeart/2005/8/layout/process5" loCatId="process" qsTypeId="urn:microsoft.com/office/officeart/2005/8/quickstyle/simple3" qsCatId="simple" csTypeId="urn:microsoft.com/office/officeart/2005/8/colors/accent1_2#1" csCatId="accent1" phldr="1"/>
      <dgm:spPr/>
      <dgm:t>
        <a:bodyPr/>
        <a:lstStyle/>
        <a:p>
          <a:endParaRPr lang="en-US"/>
        </a:p>
      </dgm:t>
    </dgm:pt>
    <dgm:pt modelId="{D9F83416-E631-4897-B12E-E3636E21F481}">
      <dgm:prSet phldrT="[Text]">
        <dgm:style>
          <a:lnRef idx="3">
            <a:schemeClr val="lt1"/>
          </a:lnRef>
          <a:fillRef idx="1">
            <a:schemeClr val="accent2"/>
          </a:fillRef>
          <a:effectRef idx="1">
            <a:schemeClr val="accent2"/>
          </a:effectRef>
          <a:fontRef idx="minor">
            <a:schemeClr val="lt1"/>
          </a:fontRef>
        </dgm:style>
      </dgm:prSet>
      <dgm:spPr>
        <a:ln/>
      </dgm:spPr>
      <dgm:t>
        <a:bodyPr/>
        <a:lstStyle/>
        <a:p>
          <a:r>
            <a:rPr lang="en-US" dirty="0" smtClean="0"/>
            <a:t>Whole-group instruction</a:t>
          </a:r>
        </a:p>
        <a:p>
          <a:r>
            <a:rPr lang="en-US" dirty="0" smtClean="0"/>
            <a:t>(e.g., GLAD unit) </a:t>
          </a:r>
          <a:endParaRPr lang="en-US" dirty="0"/>
        </a:p>
      </dgm:t>
    </dgm:pt>
    <dgm:pt modelId="{D451D225-2FE5-4420-A7D4-0F64509F97F5}" type="parTrans" cxnId="{3ADC39FD-8DAE-4CDD-AD3E-6022101F6C26}">
      <dgm:prSet/>
      <dgm:spPr/>
      <dgm:t>
        <a:bodyPr/>
        <a:lstStyle/>
        <a:p>
          <a:endParaRPr lang="en-US"/>
        </a:p>
      </dgm:t>
    </dgm:pt>
    <dgm:pt modelId="{84B7EA02-197E-469C-8C36-EFE7CCAB5A79}" type="sibTrans" cxnId="{3ADC39FD-8DAE-4CDD-AD3E-6022101F6C26}">
      <dgm:prSet/>
      <dgm:spPr/>
      <dgm:t>
        <a:bodyPr/>
        <a:lstStyle/>
        <a:p>
          <a:endParaRPr lang="en-US"/>
        </a:p>
      </dgm:t>
    </dgm:pt>
    <dgm:pt modelId="{A824C257-69DD-47A3-8672-95596144BB99}">
      <dgm:prSet phldrT="[Text]">
        <dgm:style>
          <a:lnRef idx="3">
            <a:schemeClr val="lt1"/>
          </a:lnRef>
          <a:fillRef idx="1">
            <a:schemeClr val="accent3"/>
          </a:fillRef>
          <a:effectRef idx="1">
            <a:schemeClr val="accent3"/>
          </a:effectRef>
          <a:fontRef idx="minor">
            <a:schemeClr val="lt1"/>
          </a:fontRef>
        </dgm:style>
      </dgm:prSet>
      <dgm:spPr/>
      <dgm:t>
        <a:bodyPr/>
        <a:lstStyle/>
        <a:p>
          <a:r>
            <a:rPr lang="en-US" dirty="0" smtClean="0"/>
            <a:t>ELD block</a:t>
          </a:r>
          <a:endParaRPr lang="en-US" dirty="0"/>
        </a:p>
      </dgm:t>
    </dgm:pt>
    <dgm:pt modelId="{764A8EAA-7A59-4546-9F3C-212AF184C6D2}" type="parTrans" cxnId="{230C937A-2A61-43DC-A4E2-4967C3DC0085}">
      <dgm:prSet/>
      <dgm:spPr/>
      <dgm:t>
        <a:bodyPr/>
        <a:lstStyle/>
        <a:p>
          <a:endParaRPr lang="en-US"/>
        </a:p>
      </dgm:t>
    </dgm:pt>
    <dgm:pt modelId="{0EDE52EE-BF73-4831-A823-2EEC42F64295}" type="sibTrans" cxnId="{230C937A-2A61-43DC-A4E2-4967C3DC0085}">
      <dgm:prSet/>
      <dgm:spPr/>
      <dgm:t>
        <a:bodyPr/>
        <a:lstStyle/>
        <a:p>
          <a:endParaRPr lang="en-US"/>
        </a:p>
      </dgm:t>
    </dgm:pt>
    <dgm:pt modelId="{A00C6F82-90DD-452C-8483-F5BF69EB3B5A}" type="pres">
      <dgm:prSet presAssocID="{49CFA977-5D28-4ABA-88B1-CF51FAA2AE75}" presName="diagram" presStyleCnt="0">
        <dgm:presLayoutVars>
          <dgm:dir/>
          <dgm:resizeHandles val="exact"/>
        </dgm:presLayoutVars>
      </dgm:prSet>
      <dgm:spPr/>
      <dgm:t>
        <a:bodyPr/>
        <a:lstStyle/>
        <a:p>
          <a:endParaRPr lang="en-US"/>
        </a:p>
      </dgm:t>
    </dgm:pt>
    <dgm:pt modelId="{1FED5128-DB93-47BD-8364-FA8C641C3B5E}" type="pres">
      <dgm:prSet presAssocID="{D9F83416-E631-4897-B12E-E3636E21F481}" presName="node" presStyleLbl="node1" presStyleIdx="0" presStyleCnt="2" custLinFactNeighborX="-2270" custLinFactNeighborY="-45215">
        <dgm:presLayoutVars>
          <dgm:bulletEnabled val="1"/>
        </dgm:presLayoutVars>
      </dgm:prSet>
      <dgm:spPr/>
      <dgm:t>
        <a:bodyPr/>
        <a:lstStyle/>
        <a:p>
          <a:endParaRPr lang="en-US"/>
        </a:p>
      </dgm:t>
    </dgm:pt>
    <dgm:pt modelId="{F6E6D6A0-6BF5-403E-825E-A63A98D27949}" type="pres">
      <dgm:prSet presAssocID="{84B7EA02-197E-469C-8C36-EFE7CCAB5A79}" presName="sibTrans" presStyleLbl="sibTrans2D1" presStyleIdx="0" presStyleCnt="1"/>
      <dgm:spPr/>
      <dgm:t>
        <a:bodyPr/>
        <a:lstStyle/>
        <a:p>
          <a:endParaRPr lang="en-US"/>
        </a:p>
      </dgm:t>
    </dgm:pt>
    <dgm:pt modelId="{9DD463A9-3F99-4F1B-A079-AA3D48D132B5}" type="pres">
      <dgm:prSet presAssocID="{84B7EA02-197E-469C-8C36-EFE7CCAB5A79}" presName="connectorText" presStyleLbl="sibTrans2D1" presStyleIdx="0" presStyleCnt="1"/>
      <dgm:spPr/>
      <dgm:t>
        <a:bodyPr/>
        <a:lstStyle/>
        <a:p>
          <a:endParaRPr lang="en-US"/>
        </a:p>
      </dgm:t>
    </dgm:pt>
    <dgm:pt modelId="{40816116-43CD-4F25-8475-26B0D4C733EC}" type="pres">
      <dgm:prSet presAssocID="{A824C257-69DD-47A3-8672-95596144BB99}" presName="node" presStyleLbl="node1" presStyleIdx="1" presStyleCnt="2" custLinFactNeighborX="-15554" custLinFactNeighborY="-48920">
        <dgm:presLayoutVars>
          <dgm:bulletEnabled val="1"/>
        </dgm:presLayoutVars>
      </dgm:prSet>
      <dgm:spPr/>
      <dgm:t>
        <a:bodyPr/>
        <a:lstStyle/>
        <a:p>
          <a:endParaRPr lang="en-US"/>
        </a:p>
      </dgm:t>
    </dgm:pt>
  </dgm:ptLst>
  <dgm:cxnLst>
    <dgm:cxn modelId="{4A820431-5C06-482D-A9D9-818ADF672D56}" type="presOf" srcId="{D9F83416-E631-4897-B12E-E3636E21F481}" destId="{1FED5128-DB93-47BD-8364-FA8C641C3B5E}" srcOrd="0" destOrd="0" presId="urn:microsoft.com/office/officeart/2005/8/layout/process5"/>
    <dgm:cxn modelId="{3DA5E69D-54A8-4768-99A5-7104AD92FDF3}" type="presOf" srcId="{84B7EA02-197E-469C-8C36-EFE7CCAB5A79}" destId="{9DD463A9-3F99-4F1B-A079-AA3D48D132B5}" srcOrd="1" destOrd="0" presId="urn:microsoft.com/office/officeart/2005/8/layout/process5"/>
    <dgm:cxn modelId="{230C937A-2A61-43DC-A4E2-4967C3DC0085}" srcId="{49CFA977-5D28-4ABA-88B1-CF51FAA2AE75}" destId="{A824C257-69DD-47A3-8672-95596144BB99}" srcOrd="1" destOrd="0" parTransId="{764A8EAA-7A59-4546-9F3C-212AF184C6D2}" sibTransId="{0EDE52EE-BF73-4831-A823-2EEC42F64295}"/>
    <dgm:cxn modelId="{B54BE72E-2F38-4A7C-8452-24834D31A4DA}" type="presOf" srcId="{A824C257-69DD-47A3-8672-95596144BB99}" destId="{40816116-43CD-4F25-8475-26B0D4C733EC}" srcOrd="0" destOrd="0" presId="urn:microsoft.com/office/officeart/2005/8/layout/process5"/>
    <dgm:cxn modelId="{32ED9D2C-8F33-4E58-8025-08E69AFD34B3}" type="presOf" srcId="{49CFA977-5D28-4ABA-88B1-CF51FAA2AE75}" destId="{A00C6F82-90DD-452C-8483-F5BF69EB3B5A}" srcOrd="0" destOrd="0" presId="urn:microsoft.com/office/officeart/2005/8/layout/process5"/>
    <dgm:cxn modelId="{3ADC39FD-8DAE-4CDD-AD3E-6022101F6C26}" srcId="{49CFA977-5D28-4ABA-88B1-CF51FAA2AE75}" destId="{D9F83416-E631-4897-B12E-E3636E21F481}" srcOrd="0" destOrd="0" parTransId="{D451D225-2FE5-4420-A7D4-0F64509F97F5}" sibTransId="{84B7EA02-197E-469C-8C36-EFE7CCAB5A79}"/>
    <dgm:cxn modelId="{FA4740B1-A446-4BA9-BB23-80ABC98DF64B}" type="presOf" srcId="{84B7EA02-197E-469C-8C36-EFE7CCAB5A79}" destId="{F6E6D6A0-6BF5-403E-825E-A63A98D27949}" srcOrd="0" destOrd="0" presId="urn:microsoft.com/office/officeart/2005/8/layout/process5"/>
    <dgm:cxn modelId="{033DCFC5-746B-4E1B-844A-C237FEB2E372}" type="presParOf" srcId="{A00C6F82-90DD-452C-8483-F5BF69EB3B5A}" destId="{1FED5128-DB93-47BD-8364-FA8C641C3B5E}" srcOrd="0" destOrd="0" presId="urn:microsoft.com/office/officeart/2005/8/layout/process5"/>
    <dgm:cxn modelId="{2D102557-2D05-47BB-AA18-2B44B982D543}" type="presParOf" srcId="{A00C6F82-90DD-452C-8483-F5BF69EB3B5A}" destId="{F6E6D6A0-6BF5-403E-825E-A63A98D27949}" srcOrd="1" destOrd="0" presId="urn:microsoft.com/office/officeart/2005/8/layout/process5"/>
    <dgm:cxn modelId="{4C615EC3-5C77-4209-9AD9-43044E4EEDEF}" type="presParOf" srcId="{F6E6D6A0-6BF5-403E-825E-A63A98D27949}" destId="{9DD463A9-3F99-4F1B-A079-AA3D48D132B5}" srcOrd="0" destOrd="0" presId="urn:microsoft.com/office/officeart/2005/8/layout/process5"/>
    <dgm:cxn modelId="{6E89FC26-1C10-4E5B-8C53-E3F0F64D47B6}" type="presParOf" srcId="{A00C6F82-90DD-452C-8483-F5BF69EB3B5A}" destId="{40816116-43CD-4F25-8475-26B0D4C733EC}" srcOrd="2"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7A835-DCA3-429F-93AB-8426DD13B6F2}">
      <dsp:nvSpPr>
        <dsp:cNvPr id="0" name=""/>
        <dsp:cNvSpPr/>
      </dsp:nvSpPr>
      <dsp:spPr>
        <a:xfrm>
          <a:off x="1985337" y="343717"/>
          <a:ext cx="4441888" cy="444188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MEANING/</a:t>
          </a:r>
        </a:p>
        <a:p>
          <a:pPr lvl="0" algn="ctr" defTabSz="1111250">
            <a:lnSpc>
              <a:spcPct val="90000"/>
            </a:lnSpc>
            <a:spcBef>
              <a:spcPct val="0"/>
            </a:spcBef>
            <a:spcAft>
              <a:spcPct val="35000"/>
            </a:spcAft>
          </a:pPr>
          <a:r>
            <a:rPr lang="en-US" sz="2500" kern="1200" dirty="0" smtClean="0"/>
            <a:t>SEMANTICS</a:t>
          </a:r>
          <a:endParaRPr lang="en-US" sz="2500" kern="1200" dirty="0"/>
        </a:p>
      </dsp:txBody>
      <dsp:txXfrm>
        <a:off x="4326318" y="1284975"/>
        <a:ext cx="1586388" cy="1321990"/>
      </dsp:txXfrm>
    </dsp:sp>
    <dsp:sp modelId="{BCD56551-F94B-45AF-A6A1-174977A33DC4}">
      <dsp:nvSpPr>
        <dsp:cNvPr id="0" name=""/>
        <dsp:cNvSpPr/>
      </dsp:nvSpPr>
      <dsp:spPr>
        <a:xfrm>
          <a:off x="1893855" y="502356"/>
          <a:ext cx="4441888" cy="444188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USE/</a:t>
          </a:r>
        </a:p>
        <a:p>
          <a:pPr lvl="0" algn="ctr" defTabSz="1111250">
            <a:lnSpc>
              <a:spcPct val="90000"/>
            </a:lnSpc>
            <a:spcBef>
              <a:spcPct val="0"/>
            </a:spcBef>
            <a:spcAft>
              <a:spcPct val="35000"/>
            </a:spcAft>
          </a:pPr>
          <a:r>
            <a:rPr lang="en-US" sz="2500" kern="1200" dirty="0" smtClean="0"/>
            <a:t>PRAGMATICS</a:t>
          </a:r>
          <a:endParaRPr lang="en-US" sz="2500" kern="1200" dirty="0"/>
        </a:p>
      </dsp:txBody>
      <dsp:txXfrm>
        <a:off x="2951448" y="3384296"/>
        <a:ext cx="2379583" cy="1163351"/>
      </dsp:txXfrm>
    </dsp:sp>
    <dsp:sp modelId="{B3250019-0CBD-429C-A4C9-EDE20F3AD796}">
      <dsp:nvSpPr>
        <dsp:cNvPr id="0" name=""/>
        <dsp:cNvSpPr/>
      </dsp:nvSpPr>
      <dsp:spPr>
        <a:xfrm>
          <a:off x="1802373" y="343717"/>
          <a:ext cx="4441888" cy="444188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FORM/</a:t>
          </a:r>
        </a:p>
        <a:p>
          <a:pPr lvl="0" algn="ctr" defTabSz="1066800">
            <a:lnSpc>
              <a:spcPct val="90000"/>
            </a:lnSpc>
            <a:spcBef>
              <a:spcPct val="0"/>
            </a:spcBef>
            <a:spcAft>
              <a:spcPct val="35000"/>
            </a:spcAft>
          </a:pPr>
          <a:r>
            <a:rPr lang="en-US" sz="2400" kern="1200" dirty="0" smtClean="0"/>
            <a:t>STRUCTURE</a:t>
          </a:r>
          <a:endParaRPr lang="en-US" sz="2400" kern="1200" dirty="0"/>
        </a:p>
      </dsp:txBody>
      <dsp:txXfrm>
        <a:off x="2316892" y="1284975"/>
        <a:ext cx="1586388" cy="1321990"/>
      </dsp:txXfrm>
    </dsp:sp>
    <dsp:sp modelId="{BB02FEAD-DFD0-47D5-A6CE-3860D62A3145}">
      <dsp:nvSpPr>
        <dsp:cNvPr id="0" name=""/>
        <dsp:cNvSpPr/>
      </dsp:nvSpPr>
      <dsp:spPr>
        <a:xfrm>
          <a:off x="1710729" y="68743"/>
          <a:ext cx="4991837" cy="499183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04ED479-12C2-4575-8E80-521AD936D247}">
      <dsp:nvSpPr>
        <dsp:cNvPr id="0" name=""/>
        <dsp:cNvSpPr/>
      </dsp:nvSpPr>
      <dsp:spPr>
        <a:xfrm>
          <a:off x="1618881" y="227101"/>
          <a:ext cx="4991837" cy="499183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87DA75-FFD2-42FA-86C1-914C5A4B8238}">
      <dsp:nvSpPr>
        <dsp:cNvPr id="0" name=""/>
        <dsp:cNvSpPr/>
      </dsp:nvSpPr>
      <dsp:spPr>
        <a:xfrm>
          <a:off x="1527033" y="68743"/>
          <a:ext cx="4991837" cy="499183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5128-DB93-47BD-8364-FA8C641C3B5E}">
      <dsp:nvSpPr>
        <dsp:cNvPr id="0" name=""/>
        <dsp:cNvSpPr/>
      </dsp:nvSpPr>
      <dsp:spPr>
        <a:xfrm>
          <a:off x="0" y="304793"/>
          <a:ext cx="3427660" cy="2056596"/>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Literacy block</a:t>
          </a:r>
          <a:endParaRPr lang="en-US" sz="5400" kern="1200" dirty="0"/>
        </a:p>
      </dsp:txBody>
      <dsp:txXfrm>
        <a:off x="60236" y="365029"/>
        <a:ext cx="3307188" cy="1936124"/>
      </dsp:txXfrm>
    </dsp:sp>
    <dsp:sp modelId="{F6E6D6A0-6BF5-403E-825E-A63A98D27949}">
      <dsp:nvSpPr>
        <dsp:cNvPr id="0" name=""/>
        <dsp:cNvSpPr/>
      </dsp:nvSpPr>
      <dsp:spPr>
        <a:xfrm rot="21538621">
          <a:off x="3612322" y="870187"/>
          <a:ext cx="445023" cy="85005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a:off x="3612333" y="1041391"/>
        <a:ext cx="311516" cy="510035"/>
      </dsp:txXfrm>
    </dsp:sp>
    <dsp:sp modelId="{40816116-43CD-4F25-8475-26B0D4C733EC}">
      <dsp:nvSpPr>
        <dsp:cNvPr id="0" name=""/>
        <dsp:cNvSpPr/>
      </dsp:nvSpPr>
      <dsp:spPr>
        <a:xfrm>
          <a:off x="4267193" y="228596"/>
          <a:ext cx="3427660" cy="2056596"/>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ELD block</a:t>
          </a:r>
          <a:endParaRPr lang="en-US" sz="5400" kern="1200" dirty="0"/>
        </a:p>
      </dsp:txBody>
      <dsp:txXfrm>
        <a:off x="4327429" y="288832"/>
        <a:ext cx="3307188" cy="1936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D5128-DB93-47BD-8364-FA8C641C3B5E}">
      <dsp:nvSpPr>
        <dsp:cNvPr id="0" name=""/>
        <dsp:cNvSpPr/>
      </dsp:nvSpPr>
      <dsp:spPr>
        <a:xfrm>
          <a:off x="0" y="304793"/>
          <a:ext cx="3427660" cy="2056596"/>
        </a:xfrm>
        <a:prstGeom prst="roundRect">
          <a:avLst>
            <a:gd name="adj" fmla="val 1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2"/>
        </a:fillRef>
        <a:effectRef idx="1">
          <a:schemeClr val="accent2"/>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Whole-group instruction</a:t>
          </a:r>
        </a:p>
        <a:p>
          <a:pPr lvl="0" algn="ctr" defTabSz="1555750">
            <a:lnSpc>
              <a:spcPct val="90000"/>
            </a:lnSpc>
            <a:spcBef>
              <a:spcPct val="0"/>
            </a:spcBef>
            <a:spcAft>
              <a:spcPct val="35000"/>
            </a:spcAft>
          </a:pPr>
          <a:r>
            <a:rPr lang="en-US" sz="3500" kern="1200" dirty="0" smtClean="0"/>
            <a:t>(e.g., GLAD unit) </a:t>
          </a:r>
          <a:endParaRPr lang="en-US" sz="3500" kern="1200" dirty="0"/>
        </a:p>
      </dsp:txBody>
      <dsp:txXfrm>
        <a:off x="60236" y="365029"/>
        <a:ext cx="3307188" cy="1936124"/>
      </dsp:txXfrm>
    </dsp:sp>
    <dsp:sp modelId="{F6E6D6A0-6BF5-403E-825E-A63A98D27949}">
      <dsp:nvSpPr>
        <dsp:cNvPr id="0" name=""/>
        <dsp:cNvSpPr/>
      </dsp:nvSpPr>
      <dsp:spPr>
        <a:xfrm rot="21538621">
          <a:off x="3612322" y="870187"/>
          <a:ext cx="445023" cy="850059"/>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a:off x="3612333" y="1041391"/>
        <a:ext cx="311516" cy="510035"/>
      </dsp:txXfrm>
    </dsp:sp>
    <dsp:sp modelId="{40816116-43CD-4F25-8475-26B0D4C733EC}">
      <dsp:nvSpPr>
        <dsp:cNvPr id="0" name=""/>
        <dsp:cNvSpPr/>
      </dsp:nvSpPr>
      <dsp:spPr>
        <a:xfrm>
          <a:off x="4267193" y="228596"/>
          <a:ext cx="3427660" cy="2056596"/>
        </a:xfrm>
        <a:prstGeom prst="roundRect">
          <a:avLst>
            <a:gd name="adj" fmla="val 1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3"/>
        </a:fillRef>
        <a:effectRef idx="1">
          <a:schemeClr val="accent3"/>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ELD block</a:t>
          </a:r>
          <a:endParaRPr lang="en-US" sz="3500" kern="1200" dirty="0"/>
        </a:p>
      </dsp:txBody>
      <dsp:txXfrm>
        <a:off x="4327429" y="288832"/>
        <a:ext cx="3307188" cy="1936124"/>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002BC-C3C4-4ED3-AB6D-B3DCCCE7FBBE}" type="datetimeFigureOut">
              <a:rPr lang="en-US" smtClean="0"/>
              <a:pPr/>
              <a:t>9/15/2013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002BC-C3C4-4ED3-AB6D-B3DCCCE7FBBE}" type="datetimeFigureOut">
              <a:rPr lang="en-US" smtClean="0"/>
              <a:pPr/>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002BC-C3C4-4ED3-AB6D-B3DCCCE7FBBE}" type="datetimeFigureOut">
              <a:rPr lang="en-US" smtClean="0"/>
              <a:pPr/>
              <a:t>9/15/2013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002BC-C3C4-4ED3-AB6D-B3DCCCE7FBBE}" type="datetimeFigureOut">
              <a:rPr lang="en-US" smtClean="0"/>
              <a:pPr/>
              <a:t>9/15/2013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002BC-C3C4-4ED3-AB6D-B3DCCCE7FBBE}" type="datetimeFigureOut">
              <a:rPr lang="en-US" smtClean="0"/>
              <a:pPr/>
              <a:t>9/15/2013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9/15/2013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002BC-C3C4-4ED3-AB6D-B3DCCCE7FBBE}" type="datetimeFigureOut">
              <a:rPr lang="en-US" smtClean="0"/>
              <a:pPr/>
              <a:t>9/15/2013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AE978-04A0-4BBC-B3E9-DD25215445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png"/></Relationships>
</file>

<file path=ppt/slides/_rels/slide3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projectluisa.weebly.com/"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sp>
        <p:nvSpPr>
          <p:cNvPr id="8" name="TextBox 7"/>
          <p:cNvSpPr txBox="1"/>
          <p:nvPr/>
        </p:nvSpPr>
        <p:spPr>
          <a:xfrm>
            <a:off x="465138" y="1600200"/>
            <a:ext cx="7612062" cy="5155257"/>
          </a:xfrm>
          <a:prstGeom prst="rect">
            <a:avLst/>
          </a:prstGeom>
          <a:noFill/>
        </p:spPr>
        <p:txBody>
          <a:bodyPr>
            <a:spAutoFit/>
          </a:bodyPr>
          <a:lstStyle/>
          <a:p>
            <a:pPr fontAlgn="auto">
              <a:spcBef>
                <a:spcPts val="0"/>
              </a:spcBef>
              <a:spcAft>
                <a:spcPts val="600"/>
              </a:spcAft>
              <a:defRPr/>
            </a:pPr>
            <a:r>
              <a:rPr lang="en-US" sz="2400" b="1" dirty="0">
                <a:latin typeface="+mn-lt"/>
              </a:rPr>
              <a:t>Session 1. </a:t>
            </a:r>
            <a:r>
              <a:rPr lang="en-US" sz="2400" b="1" dirty="0" smtClean="0">
                <a:latin typeface="+mn-lt"/>
              </a:rPr>
              <a:t>Tuesday, Sept 17, </a:t>
            </a:r>
            <a:r>
              <a:rPr lang="en-US" sz="2400" b="1" dirty="0" smtClean="0">
                <a:latin typeface="+mn-lt"/>
              </a:rPr>
              <a:t>2013,  </a:t>
            </a:r>
            <a:r>
              <a:rPr lang="en-US" sz="2000" b="1" dirty="0" smtClean="0"/>
              <a:t>8:00 – </a:t>
            </a:r>
            <a:r>
              <a:rPr lang="en-US" sz="2000" b="1" dirty="0"/>
              <a:t>4</a:t>
            </a:r>
            <a:r>
              <a:rPr lang="en-US" sz="2000" b="1" dirty="0" smtClean="0"/>
              <a:t>:00 </a:t>
            </a:r>
            <a:endParaRPr lang="en-US" sz="2000" b="1" dirty="0">
              <a:latin typeface="+mn-lt"/>
            </a:endParaRPr>
          </a:p>
          <a:p>
            <a:pPr marL="914400" indent="-457200" fontAlgn="auto">
              <a:spcBef>
                <a:spcPts val="0"/>
              </a:spcBef>
              <a:spcAft>
                <a:spcPts val="600"/>
              </a:spcAft>
              <a:defRPr/>
            </a:pPr>
            <a:r>
              <a:rPr lang="en-US" sz="2000" dirty="0" smtClean="0"/>
              <a:t>1. Introductions and paperwork </a:t>
            </a:r>
          </a:p>
          <a:p>
            <a:pPr marL="914400" indent="-457200" fontAlgn="auto">
              <a:spcBef>
                <a:spcPts val="0"/>
              </a:spcBef>
              <a:spcAft>
                <a:spcPts val="600"/>
              </a:spcAft>
              <a:defRPr/>
            </a:pPr>
            <a:r>
              <a:rPr lang="en-US" sz="2000" dirty="0" smtClean="0"/>
              <a:t>2. ELL Language Production (Linguistic Categories)</a:t>
            </a:r>
            <a:endParaRPr lang="en-US" sz="2000" dirty="0"/>
          </a:p>
          <a:p>
            <a:pPr marL="457200" fontAlgn="auto">
              <a:spcBef>
                <a:spcPts val="0"/>
              </a:spcBef>
              <a:spcAft>
                <a:spcPts val="600"/>
              </a:spcAft>
              <a:defRPr/>
            </a:pPr>
            <a:r>
              <a:rPr lang="en-US" sz="2000" dirty="0" smtClean="0"/>
              <a:t>3. </a:t>
            </a:r>
            <a:r>
              <a:rPr lang="en-US" sz="2000" dirty="0"/>
              <a:t>Language Functions and </a:t>
            </a:r>
            <a:r>
              <a:rPr lang="en-US" sz="2000" dirty="0" smtClean="0"/>
              <a:t>Forms</a:t>
            </a:r>
            <a:endParaRPr lang="en-US" sz="2000" dirty="0"/>
          </a:p>
          <a:p>
            <a:pPr marL="457200" fontAlgn="auto">
              <a:spcBef>
                <a:spcPts val="0"/>
              </a:spcBef>
              <a:defRPr/>
            </a:pPr>
            <a:r>
              <a:rPr lang="en-US" sz="2000" dirty="0" smtClean="0"/>
              <a:t>4. Discussion </a:t>
            </a:r>
            <a:r>
              <a:rPr lang="en-US" sz="2000" dirty="0"/>
              <a:t>of </a:t>
            </a:r>
            <a:r>
              <a:rPr lang="en-US" sz="2000" dirty="0" smtClean="0"/>
              <a:t>Larson-Freeman chapter</a:t>
            </a:r>
            <a:endParaRPr lang="en-US" sz="2000" dirty="0"/>
          </a:p>
          <a:p>
            <a:pPr marL="457200" fontAlgn="auto">
              <a:spcBef>
                <a:spcPts val="0"/>
              </a:spcBef>
              <a:defRPr/>
            </a:pPr>
            <a:r>
              <a:rPr lang="en-US" sz="2000" dirty="0" smtClean="0"/>
              <a:t>	</a:t>
            </a:r>
            <a:r>
              <a:rPr lang="en-US" sz="2000" b="1" dirty="0" smtClean="0"/>
              <a:t>Break</a:t>
            </a:r>
          </a:p>
          <a:p>
            <a:pPr marL="457200" fontAlgn="auto">
              <a:spcBef>
                <a:spcPts val="0"/>
              </a:spcBef>
              <a:spcAft>
                <a:spcPts val="600"/>
              </a:spcAft>
              <a:defRPr/>
            </a:pPr>
            <a:r>
              <a:rPr lang="en-US" sz="2000" dirty="0" smtClean="0"/>
              <a:t>5. Models for ELD in the Content Classroom</a:t>
            </a:r>
          </a:p>
          <a:p>
            <a:pPr marL="457200" fontAlgn="auto">
              <a:spcBef>
                <a:spcPts val="0"/>
              </a:spcBef>
              <a:spcAft>
                <a:spcPts val="600"/>
              </a:spcAft>
              <a:defRPr/>
            </a:pPr>
            <a:r>
              <a:rPr lang="en-US" sz="2000" dirty="0" smtClean="0"/>
              <a:t>6. ELP Standards</a:t>
            </a:r>
          </a:p>
          <a:p>
            <a:pPr marL="457200" fontAlgn="auto">
              <a:spcBef>
                <a:spcPts val="0"/>
              </a:spcBef>
              <a:spcAft>
                <a:spcPts val="600"/>
              </a:spcAft>
              <a:defRPr/>
            </a:pPr>
            <a:r>
              <a:rPr lang="en-US" sz="2000" dirty="0" smtClean="0"/>
              <a:t>7. Example Lesson and Discussion of Standards</a:t>
            </a:r>
          </a:p>
          <a:p>
            <a:pPr marL="457200" fontAlgn="auto">
              <a:spcBef>
                <a:spcPts val="0"/>
              </a:spcBef>
              <a:defRPr/>
            </a:pPr>
            <a:r>
              <a:rPr lang="en-US" sz="2000" dirty="0" smtClean="0"/>
              <a:t>8. Steps in Lesson Plan Creation and Practice</a:t>
            </a:r>
          </a:p>
          <a:p>
            <a:pPr marL="457200" fontAlgn="auto">
              <a:spcBef>
                <a:spcPts val="0"/>
              </a:spcBef>
              <a:defRPr/>
            </a:pPr>
            <a:r>
              <a:rPr lang="en-US" sz="2000" b="1" dirty="0" smtClean="0"/>
              <a:t>	Lunch</a:t>
            </a:r>
          </a:p>
          <a:p>
            <a:pPr marL="457200" fontAlgn="auto">
              <a:spcBef>
                <a:spcPts val="0"/>
              </a:spcBef>
              <a:spcAft>
                <a:spcPts val="600"/>
              </a:spcAft>
              <a:defRPr/>
            </a:pPr>
            <a:r>
              <a:rPr lang="en-US" sz="2000" dirty="0" smtClean="0"/>
              <a:t>9. ED 607 Syllabus</a:t>
            </a:r>
          </a:p>
          <a:p>
            <a:pPr marL="457200" fontAlgn="auto">
              <a:spcBef>
                <a:spcPts val="0"/>
              </a:spcBef>
              <a:spcAft>
                <a:spcPts val="600"/>
              </a:spcAft>
              <a:defRPr/>
            </a:pPr>
            <a:r>
              <a:rPr lang="en-US" sz="2000" dirty="0" smtClean="0"/>
              <a:t>10. Work Time</a:t>
            </a:r>
          </a:p>
          <a:p>
            <a:pPr marL="457200" fontAlgn="auto">
              <a:spcBef>
                <a:spcPts val="0"/>
              </a:spcBef>
              <a:defRPr/>
            </a:pPr>
            <a:r>
              <a:rPr lang="en-US" sz="2000" dirty="0" smtClean="0"/>
              <a:t>11. Looking Forward</a:t>
            </a:r>
            <a:endParaRPr lang="en-US" sz="2000" dirty="0"/>
          </a:p>
        </p:txBody>
      </p:sp>
      <p:grpSp>
        <p:nvGrpSpPr>
          <p:cNvPr id="11" name="Group 10"/>
          <p:cNvGrpSpPr/>
          <p:nvPr/>
        </p:nvGrpSpPr>
        <p:grpSpPr>
          <a:xfrm>
            <a:off x="585387" y="76200"/>
            <a:ext cx="7339413" cy="1504950"/>
            <a:chOff x="585387" y="381000"/>
            <a:chExt cx="7339413" cy="1504950"/>
          </a:xfrm>
        </p:grpSpPr>
        <p:grpSp>
          <p:nvGrpSpPr>
            <p:cNvPr id="2" name="Group 1"/>
            <p:cNvGrpSpPr/>
            <p:nvPr/>
          </p:nvGrpSpPr>
          <p:grpSpPr>
            <a:xfrm>
              <a:off x="1676400" y="1123950"/>
              <a:ext cx="6248400" cy="762000"/>
              <a:chOff x="1676400" y="1123950"/>
              <a:chExt cx="6248400" cy="762000"/>
            </a:xfrm>
          </p:grpSpPr>
          <p:sp>
            <p:nvSpPr>
              <p:cNvPr id="3" name="Rounded Rectangle 2"/>
              <p:cNvSpPr/>
              <p:nvPr/>
            </p:nvSpPr>
            <p:spPr>
              <a:xfrm>
                <a:off x="1676400" y="1524000"/>
                <a:ext cx="6172200" cy="344488"/>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p:nvSpPr>
            <p:spPr>
              <a:xfrm>
                <a:off x="6172200" y="1166813"/>
                <a:ext cx="1676400" cy="433387"/>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3"/>
              <p:cNvSpPr txBox="1">
                <a:spLocks noChangeArrowheads="1"/>
              </p:cNvSpPr>
              <p:nvPr/>
            </p:nvSpPr>
            <p:spPr bwMode="auto">
              <a:xfrm>
                <a:off x="1676400" y="1485900"/>
                <a:ext cx="61722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Language Understanding to Improve Student Achievement</a:t>
                </a:r>
              </a:p>
            </p:txBody>
          </p:sp>
          <p:sp>
            <p:nvSpPr>
              <p:cNvPr id="6" name="TextBox 4"/>
              <p:cNvSpPr txBox="1">
                <a:spLocks noChangeArrowheads="1"/>
              </p:cNvSpPr>
              <p:nvPr/>
            </p:nvSpPr>
            <p:spPr bwMode="auto">
              <a:xfrm>
                <a:off x="6172200" y="1123950"/>
                <a:ext cx="17526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Project LUISA</a:t>
                </a:r>
              </a:p>
            </p:txBody>
          </p:sp>
        </p:grpSp>
        <p:pic>
          <p:nvPicPr>
            <p:cNvPr id="9" name="Picture 8" descr="Central school district logo.jpg"/>
            <p:cNvPicPr>
              <a:picLocks noChangeAspect="1"/>
            </p:cNvPicPr>
            <p:nvPr/>
          </p:nvPicPr>
          <p:blipFill>
            <a:blip r:embed="rId3" cstate="print"/>
            <a:stretch>
              <a:fillRect/>
            </a:stretch>
          </p:blipFill>
          <p:spPr>
            <a:xfrm>
              <a:off x="585387" y="457200"/>
              <a:ext cx="962826" cy="1411266"/>
            </a:xfrm>
            <a:prstGeom prst="rect">
              <a:avLst/>
            </a:prstGeom>
          </p:spPr>
        </p:pic>
        <p:pic>
          <p:nvPicPr>
            <p:cNvPr id="10" name="Picture 9" descr="WOU logo.jpg"/>
            <p:cNvPicPr>
              <a:picLocks noChangeAspect="1"/>
            </p:cNvPicPr>
            <p:nvPr/>
          </p:nvPicPr>
          <p:blipFill>
            <a:blip r:embed="rId4" cstate="print"/>
            <a:stretch>
              <a:fillRect/>
            </a:stretch>
          </p:blipFill>
          <p:spPr>
            <a:xfrm>
              <a:off x="1752600" y="381000"/>
              <a:ext cx="3865716" cy="1066800"/>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8153400" y="4763"/>
            <a:ext cx="1020763" cy="6858000"/>
            <a:chOff x="7891160" y="-176561"/>
            <a:chExt cx="1020335" cy="6858000"/>
          </a:xfrm>
        </p:grpSpPr>
        <p:pic>
          <p:nvPicPr>
            <p:cNvPr id="3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34" name="Rectangle 3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0117"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077200" cy="5447645"/>
          </a:xfrm>
          <a:prstGeom prst="rect">
            <a:avLst/>
          </a:prstGeom>
          <a:noFill/>
        </p:spPr>
        <p:txBody>
          <a:bodyPr wrap="square">
            <a:spAutoFit/>
          </a:bodyPr>
          <a:lstStyle/>
          <a:p>
            <a:pPr>
              <a:tabLst>
                <a:tab pos="457200" algn="l"/>
              </a:tabLst>
            </a:pPr>
            <a:r>
              <a:rPr lang="en-US" sz="2400" dirty="0">
                <a:latin typeface="Calibri" pitchFamily="34" charset="0"/>
              </a:rPr>
              <a:t>Certain </a:t>
            </a:r>
            <a:r>
              <a:rPr lang="en-US" sz="2400" b="1" dirty="0">
                <a:solidFill>
                  <a:srgbClr val="FF0000"/>
                </a:solidFill>
                <a:latin typeface="Calibri" pitchFamily="34" charset="0"/>
              </a:rPr>
              <a:t>Forms</a:t>
            </a:r>
            <a:r>
              <a:rPr lang="en-US" sz="2400" dirty="0">
                <a:latin typeface="Calibri" pitchFamily="34" charset="0"/>
              </a:rPr>
              <a:t> are likely to occur with a given Function</a:t>
            </a:r>
          </a:p>
          <a:p>
            <a:pPr>
              <a:tabLst>
                <a:tab pos="457200" algn="l"/>
              </a:tabLst>
            </a:pPr>
            <a:endParaRPr lang="en-US" sz="2400" dirty="0">
              <a:latin typeface="Calibri" pitchFamily="34" charset="0"/>
            </a:endParaRPr>
          </a:p>
          <a:p>
            <a:pPr>
              <a:tabLst>
                <a:tab pos="457200" algn="l"/>
              </a:tabLst>
            </a:pPr>
            <a:r>
              <a:rPr lang="en-US" sz="2400" dirty="0">
                <a:latin typeface="Calibri" pitchFamily="34" charset="0"/>
              </a:rPr>
              <a:t>Describing people, places, things</a:t>
            </a:r>
          </a:p>
          <a:p>
            <a:pPr>
              <a:tabLst>
                <a:tab pos="457200" algn="l"/>
              </a:tabLst>
            </a:pPr>
            <a:endParaRPr lang="en-US" sz="2400" dirty="0">
              <a:latin typeface="Calibri" pitchFamily="34" charset="0"/>
            </a:endParaRPr>
          </a:p>
          <a:p>
            <a:pPr marL="233363">
              <a:lnSpc>
                <a:spcPct val="150000"/>
              </a:lnSpc>
            </a:pPr>
            <a:r>
              <a:rPr lang="en-US" sz="2400" dirty="0">
                <a:latin typeface="Calibri" pitchFamily="34" charset="0"/>
              </a:rPr>
              <a:t>On </a:t>
            </a:r>
            <a:r>
              <a:rPr lang="en-US" sz="2400" b="1" dirty="0">
                <a:solidFill>
                  <a:srgbClr val="00B050"/>
                </a:solidFill>
                <a:latin typeface="Calibri" pitchFamily="34" charset="0"/>
              </a:rPr>
              <a:t>sultry summer</a:t>
            </a:r>
            <a:r>
              <a:rPr lang="en-US" sz="2400" dirty="0">
                <a:solidFill>
                  <a:srgbClr val="00B050"/>
                </a:solidFill>
                <a:latin typeface="Calibri" pitchFamily="34" charset="0"/>
              </a:rPr>
              <a:t> </a:t>
            </a:r>
            <a:r>
              <a:rPr lang="en-US" sz="2400" dirty="0">
                <a:solidFill>
                  <a:srgbClr val="FF0000"/>
                </a:solidFill>
                <a:latin typeface="Calibri" pitchFamily="34" charset="0"/>
              </a:rPr>
              <a:t>days</a:t>
            </a:r>
            <a:r>
              <a:rPr lang="en-US" sz="2400" dirty="0">
                <a:latin typeface="Calibri" pitchFamily="34" charset="0"/>
              </a:rPr>
              <a:t> at my </a:t>
            </a:r>
            <a:r>
              <a:rPr lang="en-US" sz="2400" b="1" dirty="0">
                <a:solidFill>
                  <a:srgbClr val="00B050"/>
                </a:solidFill>
                <a:latin typeface="Calibri" pitchFamily="34" charset="0"/>
              </a:rPr>
              <a:t>grandma’s</a:t>
            </a:r>
            <a:r>
              <a:rPr lang="en-US" sz="2400" dirty="0">
                <a:latin typeface="Calibri" pitchFamily="34" charset="0"/>
              </a:rPr>
              <a:t> </a:t>
            </a:r>
            <a:r>
              <a:rPr lang="en-US" sz="2400" dirty="0">
                <a:solidFill>
                  <a:srgbClr val="FF0000"/>
                </a:solidFill>
                <a:latin typeface="Calibri" pitchFamily="34" charset="0"/>
              </a:rPr>
              <a:t>farm</a:t>
            </a:r>
            <a:r>
              <a:rPr lang="en-US" sz="2400" dirty="0">
                <a:solidFill>
                  <a:srgbClr val="C00000"/>
                </a:solidFill>
                <a:latin typeface="Calibri" pitchFamily="34" charset="0"/>
              </a:rPr>
              <a:t> </a:t>
            </a:r>
            <a:r>
              <a:rPr lang="en-US" sz="2400" dirty="0">
                <a:latin typeface="Calibri" pitchFamily="34" charset="0"/>
              </a:rPr>
              <a:t>in Michigan, the </a:t>
            </a:r>
            <a:r>
              <a:rPr lang="en-US" sz="2400" dirty="0">
                <a:solidFill>
                  <a:srgbClr val="FF0000"/>
                </a:solidFill>
                <a:latin typeface="Calibri" pitchFamily="34" charset="0"/>
              </a:rPr>
              <a:t>air</a:t>
            </a:r>
            <a:r>
              <a:rPr lang="en-US" sz="2400" dirty="0">
                <a:latin typeface="Calibri" pitchFamily="34" charset="0"/>
              </a:rPr>
              <a:t> </a:t>
            </a:r>
            <a:r>
              <a:rPr lang="en-US" sz="2400" b="1" u="sng" dirty="0">
                <a:latin typeface="Calibri" pitchFamily="34" charset="0"/>
              </a:rPr>
              <a:t>gets</a:t>
            </a:r>
            <a:r>
              <a:rPr lang="en-US" sz="2400" b="1" dirty="0">
                <a:solidFill>
                  <a:srgbClr val="0070C0"/>
                </a:solidFill>
                <a:latin typeface="Calibri" pitchFamily="34" charset="0"/>
              </a:rPr>
              <a:t> </a:t>
            </a:r>
            <a:r>
              <a:rPr lang="en-US" sz="2400" b="1" u="sng" dirty="0">
                <a:solidFill>
                  <a:srgbClr val="0070C0"/>
                </a:solidFill>
                <a:latin typeface="Calibri" pitchFamily="34" charset="0"/>
              </a:rPr>
              <a:t>damp and heavy</a:t>
            </a:r>
            <a:r>
              <a:rPr lang="en-US" sz="2400" dirty="0">
                <a:latin typeface="Calibri" pitchFamily="34" charset="0"/>
              </a:rPr>
              <a:t>. </a:t>
            </a:r>
            <a:r>
              <a:rPr lang="en-US" sz="2400" b="1" dirty="0">
                <a:solidFill>
                  <a:srgbClr val="00B050"/>
                </a:solidFill>
                <a:latin typeface="Calibri" pitchFamily="34" charset="0"/>
              </a:rPr>
              <a:t>Storm</a:t>
            </a:r>
            <a:r>
              <a:rPr lang="en-US" sz="2400" dirty="0">
                <a:latin typeface="Calibri" pitchFamily="34" charset="0"/>
              </a:rPr>
              <a:t> </a:t>
            </a:r>
            <a:r>
              <a:rPr lang="en-US" sz="2400" dirty="0">
                <a:solidFill>
                  <a:srgbClr val="FF0000"/>
                </a:solidFill>
                <a:latin typeface="Calibri" pitchFamily="34" charset="0"/>
              </a:rPr>
              <a:t>clouds</a:t>
            </a:r>
            <a:r>
              <a:rPr lang="en-US" sz="2400" dirty="0">
                <a:latin typeface="Calibri" pitchFamily="34" charset="0"/>
              </a:rPr>
              <a:t> drift low over the fields. </a:t>
            </a:r>
            <a:r>
              <a:rPr lang="en-US" sz="2400" dirty="0">
                <a:solidFill>
                  <a:srgbClr val="FF0000"/>
                </a:solidFill>
                <a:latin typeface="Calibri" pitchFamily="34" charset="0"/>
              </a:rPr>
              <a:t>Birds</a:t>
            </a:r>
            <a:r>
              <a:rPr lang="en-US" sz="2400" dirty="0">
                <a:latin typeface="Calibri" pitchFamily="34" charset="0"/>
              </a:rPr>
              <a:t> fly close to the ground. The </a:t>
            </a:r>
            <a:r>
              <a:rPr lang="en-US" sz="2400" dirty="0">
                <a:solidFill>
                  <a:srgbClr val="FF0000"/>
                </a:solidFill>
                <a:latin typeface="Calibri" pitchFamily="34" charset="0"/>
              </a:rPr>
              <a:t>clouds</a:t>
            </a:r>
            <a:r>
              <a:rPr lang="en-US" sz="2400" dirty="0">
                <a:latin typeface="Calibri" pitchFamily="34" charset="0"/>
              </a:rPr>
              <a:t> glow for an instant with a </a:t>
            </a:r>
            <a:r>
              <a:rPr lang="en-US" sz="2400" b="1" dirty="0">
                <a:solidFill>
                  <a:srgbClr val="00B050"/>
                </a:solidFill>
                <a:latin typeface="Calibri" pitchFamily="34" charset="0"/>
              </a:rPr>
              <a:t>sharp crackling</a:t>
            </a:r>
            <a:r>
              <a:rPr lang="en-US" sz="2400" dirty="0">
                <a:solidFill>
                  <a:srgbClr val="00B050"/>
                </a:solidFill>
                <a:latin typeface="Calibri" pitchFamily="34" charset="0"/>
              </a:rPr>
              <a:t> </a:t>
            </a:r>
            <a:r>
              <a:rPr lang="en-US" sz="2400" dirty="0">
                <a:solidFill>
                  <a:srgbClr val="FF0000"/>
                </a:solidFill>
                <a:latin typeface="Calibri" pitchFamily="34" charset="0"/>
              </a:rPr>
              <a:t>light</a:t>
            </a:r>
            <a:r>
              <a:rPr lang="en-US" sz="2400" dirty="0">
                <a:latin typeface="Calibri" pitchFamily="34" charset="0"/>
              </a:rPr>
              <a:t>, and then a </a:t>
            </a:r>
            <a:r>
              <a:rPr lang="en-US" sz="2400" b="1" dirty="0">
                <a:solidFill>
                  <a:srgbClr val="00B050"/>
                </a:solidFill>
                <a:latin typeface="Calibri" pitchFamily="34" charset="0"/>
              </a:rPr>
              <a:t>roaring, low, tumbling</a:t>
            </a:r>
            <a:r>
              <a:rPr lang="en-US" sz="2400" dirty="0">
                <a:solidFill>
                  <a:srgbClr val="00B050"/>
                </a:solidFill>
                <a:latin typeface="Calibri" pitchFamily="34" charset="0"/>
              </a:rPr>
              <a:t> </a:t>
            </a:r>
            <a:r>
              <a:rPr lang="en-US" sz="2400" dirty="0">
                <a:solidFill>
                  <a:srgbClr val="FF0000"/>
                </a:solidFill>
                <a:latin typeface="Calibri" pitchFamily="34" charset="0"/>
              </a:rPr>
              <a:t>sound</a:t>
            </a:r>
            <a:r>
              <a:rPr lang="en-US" sz="2400" dirty="0">
                <a:latin typeface="Calibri" pitchFamily="34" charset="0"/>
              </a:rPr>
              <a:t> of thunder makes the </a:t>
            </a:r>
            <a:r>
              <a:rPr lang="en-US" sz="2400" dirty="0">
                <a:solidFill>
                  <a:srgbClr val="FF0000"/>
                </a:solidFill>
                <a:latin typeface="Calibri" pitchFamily="34" charset="0"/>
              </a:rPr>
              <a:t>windows</a:t>
            </a:r>
            <a:r>
              <a:rPr lang="en-US" sz="2400" dirty="0">
                <a:latin typeface="Calibri" pitchFamily="34" charset="0"/>
              </a:rPr>
              <a:t> shudder in their panes.</a:t>
            </a:r>
          </a:p>
          <a:p>
            <a:pPr>
              <a:lnSpc>
                <a:spcPct val="150000"/>
              </a:lnSpc>
              <a:tabLst>
                <a:tab pos="457200" algn="l"/>
                <a:tab pos="7772400" algn="r"/>
              </a:tabLst>
            </a:pPr>
            <a:r>
              <a:rPr lang="en-US" sz="2400" dirty="0" smtClean="0">
                <a:latin typeface="Calibri" pitchFamily="34" charset="0"/>
              </a:rPr>
              <a:t>	</a:t>
            </a:r>
            <a:r>
              <a:rPr lang="en-US" sz="2400" dirty="0">
                <a:latin typeface="Calibri" pitchFamily="34" charset="0"/>
              </a:rPr>
              <a:t>	from “Thunder Cake,” </a:t>
            </a:r>
            <a:r>
              <a:rPr lang="en-US" sz="2400" i="1" dirty="0">
                <a:latin typeface="Calibri" pitchFamily="34" charset="0"/>
              </a:rPr>
              <a:t>Literacy by Design</a:t>
            </a:r>
            <a:r>
              <a:rPr lang="en-US" sz="2400" dirty="0">
                <a:latin typeface="Calibri" pitchFamily="34" charset="0"/>
              </a:rPr>
              <a:t>, Grade 3</a:t>
            </a:r>
          </a:p>
        </p:txBody>
      </p:sp>
      <p:sp>
        <p:nvSpPr>
          <p:cNvPr id="7" name="TextBox 6"/>
          <p:cNvSpPr txBox="1"/>
          <p:nvPr/>
        </p:nvSpPr>
        <p:spPr>
          <a:xfrm>
            <a:off x="4953000" y="1600200"/>
            <a:ext cx="3200400" cy="461665"/>
          </a:xfrm>
          <a:prstGeom prst="rect">
            <a:avLst/>
          </a:prstGeom>
          <a:noFill/>
          <a:ln w="12700">
            <a:solidFill>
              <a:schemeClr val="tx1"/>
            </a:solidFill>
          </a:ln>
        </p:spPr>
        <p:txBody>
          <a:bodyPr wrap="square" rtlCol="0">
            <a:spAutoFit/>
          </a:bodyPr>
          <a:lstStyle/>
          <a:p>
            <a:pPr algn="ctr"/>
            <a:r>
              <a:rPr lang="en-US" sz="2400" b="1" u="sng" dirty="0" smtClean="0"/>
              <a:t>linking verb</a:t>
            </a:r>
            <a:r>
              <a:rPr lang="en-US" sz="2400" b="1" dirty="0" smtClean="0"/>
              <a:t> + </a:t>
            </a:r>
            <a:r>
              <a:rPr lang="en-US" sz="2400" b="1" u="sng" dirty="0" smtClean="0">
                <a:solidFill>
                  <a:srgbClr val="0070C0"/>
                </a:solidFill>
              </a:rPr>
              <a:t>adjective</a:t>
            </a:r>
            <a:endParaRPr lang="en-US" sz="2400" b="1" u="sng"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8153400" y="4763"/>
            <a:ext cx="1020763" cy="6858000"/>
            <a:chOff x="7891160" y="-176561"/>
            <a:chExt cx="1020335" cy="6858000"/>
          </a:xfrm>
        </p:grpSpPr>
        <p:pic>
          <p:nvPicPr>
            <p:cNvPr id="3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34" name="Rectangle 3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1141"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229600" cy="5447645"/>
          </a:xfrm>
          <a:prstGeom prst="rect">
            <a:avLst/>
          </a:prstGeom>
          <a:noFill/>
        </p:spPr>
        <p:txBody>
          <a:bodyPr wrap="square">
            <a:spAutoFit/>
          </a:bodyPr>
          <a:lstStyle/>
          <a:p>
            <a:pPr>
              <a:tabLst>
                <a:tab pos="457200" algn="l"/>
              </a:tabLst>
            </a:pPr>
            <a:r>
              <a:rPr lang="en-US" sz="2400" dirty="0">
                <a:latin typeface="Calibri" pitchFamily="34" charset="0"/>
              </a:rPr>
              <a:t>Certain </a:t>
            </a:r>
            <a:r>
              <a:rPr lang="en-US" sz="2400" b="1" dirty="0">
                <a:solidFill>
                  <a:srgbClr val="FF0000"/>
                </a:solidFill>
                <a:latin typeface="Calibri" pitchFamily="34" charset="0"/>
              </a:rPr>
              <a:t>Forms</a:t>
            </a:r>
            <a:r>
              <a:rPr lang="en-US" sz="2400" dirty="0">
                <a:latin typeface="Calibri" pitchFamily="34" charset="0"/>
              </a:rPr>
              <a:t> are likely to occur with a given Function</a:t>
            </a:r>
          </a:p>
          <a:p>
            <a:pPr>
              <a:tabLst>
                <a:tab pos="457200" algn="l"/>
              </a:tabLst>
            </a:pPr>
            <a:endParaRPr lang="en-US" sz="2400" dirty="0">
              <a:latin typeface="Calibri" pitchFamily="34" charset="0"/>
            </a:endParaRPr>
          </a:p>
          <a:p>
            <a:pPr>
              <a:tabLst>
                <a:tab pos="457200" algn="l"/>
              </a:tabLst>
            </a:pPr>
            <a:r>
              <a:rPr lang="en-US" sz="2400" dirty="0">
                <a:latin typeface="Calibri" pitchFamily="34" charset="0"/>
              </a:rPr>
              <a:t>Describing people, places, things</a:t>
            </a:r>
          </a:p>
          <a:p>
            <a:pPr>
              <a:tabLst>
                <a:tab pos="457200" algn="l"/>
              </a:tabLst>
            </a:pPr>
            <a:endParaRPr lang="en-US" sz="2400" dirty="0">
              <a:latin typeface="Calibri" pitchFamily="34" charset="0"/>
            </a:endParaRPr>
          </a:p>
          <a:p>
            <a:pPr marL="233363">
              <a:lnSpc>
                <a:spcPct val="150000"/>
              </a:lnSpc>
            </a:pPr>
            <a:r>
              <a:rPr lang="en-US" sz="2400" dirty="0">
                <a:latin typeface="Calibri" pitchFamily="34" charset="0"/>
              </a:rPr>
              <a:t>On sultry summer days at my grandma’s farm in Michigan</a:t>
            </a:r>
            <a:r>
              <a:rPr lang="en-US" sz="2400" dirty="0" smtClean="0">
                <a:latin typeface="Calibri" pitchFamily="34" charset="0"/>
              </a:rPr>
              <a:t>,    the air </a:t>
            </a:r>
            <a:r>
              <a:rPr lang="en-US" sz="2400" dirty="0">
                <a:latin typeface="Calibri" pitchFamily="34" charset="0"/>
              </a:rPr>
              <a:t>gets damp and heavy. Storm </a:t>
            </a:r>
            <a:r>
              <a:rPr lang="en-US" sz="2400" dirty="0">
                <a:solidFill>
                  <a:srgbClr val="FF0000"/>
                </a:solidFill>
                <a:latin typeface="Calibri" pitchFamily="34" charset="0"/>
              </a:rPr>
              <a:t>clouds</a:t>
            </a:r>
            <a:r>
              <a:rPr lang="en-US" sz="2400" dirty="0">
                <a:latin typeface="Calibri" pitchFamily="34" charset="0"/>
              </a:rPr>
              <a:t> </a:t>
            </a:r>
            <a:r>
              <a:rPr lang="en-US" sz="2400" b="1" u="sng" dirty="0">
                <a:latin typeface="Calibri" pitchFamily="34" charset="0"/>
              </a:rPr>
              <a:t>drift</a:t>
            </a:r>
            <a:r>
              <a:rPr lang="en-US" sz="2400" b="1" dirty="0">
                <a:solidFill>
                  <a:schemeClr val="accent1"/>
                </a:solidFill>
                <a:latin typeface="Calibri" pitchFamily="34" charset="0"/>
              </a:rPr>
              <a:t> </a:t>
            </a:r>
            <a:r>
              <a:rPr lang="en-US" sz="2400" b="1" u="sng" dirty="0">
                <a:solidFill>
                  <a:srgbClr val="0070C0"/>
                </a:solidFill>
                <a:latin typeface="Calibri" pitchFamily="34" charset="0"/>
              </a:rPr>
              <a:t>low</a:t>
            </a:r>
            <a:r>
              <a:rPr lang="en-US" sz="2400" b="1" dirty="0">
                <a:solidFill>
                  <a:srgbClr val="0070C0"/>
                </a:solidFill>
                <a:latin typeface="Calibri" pitchFamily="34" charset="0"/>
              </a:rPr>
              <a:t> </a:t>
            </a:r>
            <a:r>
              <a:rPr lang="en-US" sz="2400" b="1" u="sng" dirty="0">
                <a:solidFill>
                  <a:srgbClr val="0070C0"/>
                </a:solidFill>
                <a:latin typeface="Calibri" pitchFamily="34" charset="0"/>
              </a:rPr>
              <a:t>over the fields</a:t>
            </a:r>
            <a:r>
              <a:rPr lang="en-US" sz="2400" dirty="0">
                <a:latin typeface="Calibri" pitchFamily="34" charset="0"/>
              </a:rPr>
              <a:t>. </a:t>
            </a:r>
            <a:r>
              <a:rPr lang="en-US" sz="2400" dirty="0">
                <a:solidFill>
                  <a:srgbClr val="FF0000"/>
                </a:solidFill>
                <a:latin typeface="Calibri" pitchFamily="34" charset="0"/>
              </a:rPr>
              <a:t>Birds</a:t>
            </a:r>
            <a:r>
              <a:rPr lang="en-US" sz="2400" dirty="0">
                <a:latin typeface="Calibri" pitchFamily="34" charset="0"/>
              </a:rPr>
              <a:t> </a:t>
            </a:r>
            <a:r>
              <a:rPr lang="en-US" sz="2400" b="1" u="sng" dirty="0">
                <a:latin typeface="Calibri" pitchFamily="34" charset="0"/>
              </a:rPr>
              <a:t>fly</a:t>
            </a:r>
            <a:r>
              <a:rPr lang="en-US" sz="2400" b="1" dirty="0">
                <a:solidFill>
                  <a:schemeClr val="accent1"/>
                </a:solidFill>
                <a:latin typeface="Calibri" pitchFamily="34" charset="0"/>
              </a:rPr>
              <a:t> </a:t>
            </a:r>
            <a:r>
              <a:rPr lang="en-US" sz="2400" b="1" u="sng" dirty="0">
                <a:solidFill>
                  <a:srgbClr val="0070C0"/>
                </a:solidFill>
                <a:latin typeface="Calibri" pitchFamily="34" charset="0"/>
              </a:rPr>
              <a:t>close to the ground</a:t>
            </a:r>
            <a:r>
              <a:rPr lang="en-US" sz="2400" dirty="0">
                <a:latin typeface="Calibri" pitchFamily="34" charset="0"/>
              </a:rPr>
              <a:t>. The </a:t>
            </a:r>
            <a:r>
              <a:rPr lang="en-US" sz="2400" dirty="0">
                <a:solidFill>
                  <a:srgbClr val="FF0000"/>
                </a:solidFill>
                <a:latin typeface="Calibri" pitchFamily="34" charset="0"/>
              </a:rPr>
              <a:t>clouds</a:t>
            </a:r>
            <a:r>
              <a:rPr lang="en-US" sz="2400" dirty="0">
                <a:latin typeface="Calibri" pitchFamily="34" charset="0"/>
              </a:rPr>
              <a:t> </a:t>
            </a:r>
            <a:r>
              <a:rPr lang="en-US" sz="2400" b="1" u="sng" dirty="0">
                <a:latin typeface="Calibri" pitchFamily="34" charset="0"/>
              </a:rPr>
              <a:t>glow</a:t>
            </a:r>
            <a:r>
              <a:rPr lang="en-US" sz="2400" b="1" dirty="0">
                <a:solidFill>
                  <a:schemeClr val="accent1"/>
                </a:solidFill>
                <a:latin typeface="Calibri" pitchFamily="34" charset="0"/>
              </a:rPr>
              <a:t> </a:t>
            </a:r>
            <a:r>
              <a:rPr lang="en-US" sz="2400" b="1" u="sng" dirty="0">
                <a:solidFill>
                  <a:srgbClr val="0070C0"/>
                </a:solidFill>
                <a:latin typeface="Calibri" pitchFamily="34" charset="0"/>
              </a:rPr>
              <a:t>for an instant</a:t>
            </a:r>
            <a:r>
              <a:rPr lang="en-US" sz="2400" b="1" dirty="0">
                <a:solidFill>
                  <a:srgbClr val="0070C0"/>
                </a:solidFill>
                <a:latin typeface="Calibri" pitchFamily="34" charset="0"/>
              </a:rPr>
              <a:t> </a:t>
            </a:r>
            <a:r>
              <a:rPr lang="en-US" sz="2400" b="1" u="sng" dirty="0">
                <a:solidFill>
                  <a:srgbClr val="0070C0"/>
                </a:solidFill>
                <a:latin typeface="Calibri" pitchFamily="34" charset="0"/>
              </a:rPr>
              <a:t>with a sharp crackling light</a:t>
            </a:r>
            <a:r>
              <a:rPr lang="en-US" sz="2400" dirty="0">
                <a:latin typeface="Calibri" pitchFamily="34" charset="0"/>
              </a:rPr>
              <a:t>, and then a roaring, low, tumbling sound of thunder makes the </a:t>
            </a:r>
            <a:r>
              <a:rPr lang="en-US" sz="2400" dirty="0">
                <a:solidFill>
                  <a:srgbClr val="FF0000"/>
                </a:solidFill>
                <a:latin typeface="Calibri" pitchFamily="34" charset="0"/>
              </a:rPr>
              <a:t>windows</a:t>
            </a:r>
            <a:r>
              <a:rPr lang="en-US" sz="2400" dirty="0">
                <a:latin typeface="Calibri" pitchFamily="34" charset="0"/>
              </a:rPr>
              <a:t> </a:t>
            </a:r>
            <a:r>
              <a:rPr lang="en-US" sz="2400" b="1" u="sng" dirty="0">
                <a:latin typeface="Calibri" pitchFamily="34" charset="0"/>
              </a:rPr>
              <a:t>shudder</a:t>
            </a:r>
            <a:r>
              <a:rPr lang="en-US" sz="2400" b="1" dirty="0">
                <a:solidFill>
                  <a:schemeClr val="accent1"/>
                </a:solidFill>
                <a:latin typeface="Calibri" pitchFamily="34" charset="0"/>
              </a:rPr>
              <a:t> </a:t>
            </a:r>
            <a:r>
              <a:rPr lang="en-US" sz="2400" b="1" u="sng" dirty="0">
                <a:solidFill>
                  <a:srgbClr val="0070C0"/>
                </a:solidFill>
                <a:latin typeface="Calibri" pitchFamily="34" charset="0"/>
              </a:rPr>
              <a:t>in their panes</a:t>
            </a:r>
            <a:r>
              <a:rPr lang="en-US" sz="2400" dirty="0">
                <a:latin typeface="Calibri" pitchFamily="34" charset="0"/>
              </a:rPr>
              <a:t>.</a:t>
            </a:r>
          </a:p>
          <a:p>
            <a:pPr>
              <a:lnSpc>
                <a:spcPct val="150000"/>
              </a:lnSpc>
              <a:tabLst>
                <a:tab pos="457200" algn="l"/>
                <a:tab pos="7772400" algn="r"/>
              </a:tabLst>
            </a:pPr>
            <a:r>
              <a:rPr lang="en-US" sz="2400" dirty="0" smtClean="0">
                <a:latin typeface="Calibri" pitchFamily="34" charset="0"/>
              </a:rPr>
              <a:t>		from </a:t>
            </a:r>
            <a:r>
              <a:rPr lang="en-US" sz="2400" dirty="0">
                <a:latin typeface="Calibri" pitchFamily="34" charset="0"/>
              </a:rPr>
              <a:t>“Thunder Cake,” </a:t>
            </a:r>
            <a:r>
              <a:rPr lang="en-US" sz="2400" i="1" dirty="0">
                <a:latin typeface="Calibri" pitchFamily="34" charset="0"/>
              </a:rPr>
              <a:t>Literacy by Design</a:t>
            </a:r>
            <a:r>
              <a:rPr lang="en-US" sz="2400" dirty="0">
                <a:latin typeface="Calibri" pitchFamily="34" charset="0"/>
              </a:rPr>
              <a:t>, Grade 3</a:t>
            </a:r>
          </a:p>
        </p:txBody>
      </p:sp>
      <p:sp>
        <p:nvSpPr>
          <p:cNvPr id="7" name="TextBox 6"/>
          <p:cNvSpPr txBox="1"/>
          <p:nvPr/>
        </p:nvSpPr>
        <p:spPr>
          <a:xfrm>
            <a:off x="4876800" y="1531203"/>
            <a:ext cx="3276600" cy="830997"/>
          </a:xfrm>
          <a:prstGeom prst="rect">
            <a:avLst/>
          </a:prstGeom>
          <a:noFill/>
          <a:ln w="12700">
            <a:solidFill>
              <a:schemeClr val="tx1"/>
            </a:solidFill>
          </a:ln>
        </p:spPr>
        <p:txBody>
          <a:bodyPr wrap="square" rtlCol="0">
            <a:spAutoFit/>
          </a:bodyPr>
          <a:lstStyle/>
          <a:p>
            <a:pPr algn="ctr"/>
            <a:r>
              <a:rPr lang="en-US" sz="2400" b="1" u="sng" dirty="0" smtClean="0"/>
              <a:t>action verb</a:t>
            </a:r>
            <a:r>
              <a:rPr lang="en-US" sz="2400" b="1" dirty="0" smtClean="0"/>
              <a:t> </a:t>
            </a:r>
            <a:r>
              <a:rPr lang="en-US" sz="2400" dirty="0" smtClean="0"/>
              <a:t>+ </a:t>
            </a:r>
            <a:r>
              <a:rPr lang="en-US" sz="2400" b="1" u="sng" dirty="0" smtClean="0">
                <a:solidFill>
                  <a:srgbClr val="0070C0"/>
                </a:solidFill>
              </a:rPr>
              <a:t>prepositional phrase </a:t>
            </a:r>
            <a:endParaRPr lang="en-US" sz="2400" b="1" u="sng"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2530"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229600" cy="6001643"/>
          </a:xfrm>
          <a:prstGeom prst="rect">
            <a:avLst/>
          </a:prstGeom>
          <a:noFill/>
        </p:spPr>
        <p:txBody>
          <a:bodyPr>
            <a:spAutoFit/>
          </a:bodyPr>
          <a:lstStyle/>
          <a:p>
            <a:pPr fontAlgn="auto">
              <a:spcBef>
                <a:spcPts val="0"/>
              </a:spcBef>
              <a:spcAft>
                <a:spcPts val="0"/>
              </a:spcAft>
              <a:tabLst>
                <a:tab pos="457200" algn="l"/>
              </a:tabLst>
              <a:defRPr/>
            </a:pPr>
            <a:r>
              <a:rPr lang="en-US" sz="2400" dirty="0">
                <a:latin typeface="+mn-lt"/>
              </a:rPr>
              <a:t>Certain </a:t>
            </a:r>
            <a:r>
              <a:rPr lang="en-US" sz="2400" b="1" dirty="0">
                <a:solidFill>
                  <a:srgbClr val="FF0000"/>
                </a:solidFill>
                <a:latin typeface="+mn-lt"/>
              </a:rPr>
              <a:t>Forms</a:t>
            </a:r>
            <a:r>
              <a:rPr lang="en-US" sz="2400" dirty="0">
                <a:latin typeface="+mn-lt"/>
              </a:rPr>
              <a:t> are likely to occur 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Sequencing</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dirty="0">
                <a:latin typeface="+mn-lt"/>
              </a:rPr>
              <a:t>Recycling paper involves collecting used paper, sorting it according to color and quality, and cleaning it to remove staples or other non-paper items. Then, the clean, sorted paper is wet down and beaten to loosen the fibers. The recycled fibers can be made into cardboard or newsprint or mixed with wood pulp to make higher-quality paper.</a:t>
            </a:r>
          </a:p>
          <a:p>
            <a:pPr fontAlgn="auto">
              <a:lnSpc>
                <a:spcPct val="150000"/>
              </a:lnSpc>
              <a:spcBef>
                <a:spcPts val="0"/>
              </a:spcBef>
              <a:spcAft>
                <a:spcPts val="0"/>
              </a:spcAft>
              <a:tabLst>
                <a:tab pos="7772400" algn="r"/>
              </a:tabLst>
              <a:defRPr/>
            </a:pPr>
            <a:endParaRPr lang="en-US" sz="2400" dirty="0" smtClean="0">
              <a:latin typeface="+mn-lt"/>
            </a:endParaRPr>
          </a:p>
          <a:p>
            <a:pPr fontAlgn="auto">
              <a:lnSpc>
                <a:spcPct val="150000"/>
              </a:lnSpc>
              <a:spcBef>
                <a:spcPts val="0"/>
              </a:spcBef>
              <a:spcAft>
                <a:spcPts val="0"/>
              </a:spcAft>
              <a:tabLst>
                <a:tab pos="7772400" algn="r"/>
              </a:tabLst>
              <a:defRPr/>
            </a:pPr>
            <a:r>
              <a:rPr lang="en-US" sz="2400" dirty="0" smtClean="0"/>
              <a:t>	</a:t>
            </a:r>
            <a:r>
              <a:rPr lang="en-US" sz="2400" dirty="0" smtClean="0">
                <a:latin typeface="+mn-lt"/>
              </a:rPr>
              <a:t>from </a:t>
            </a:r>
            <a:r>
              <a:rPr lang="en-US" sz="2400" dirty="0">
                <a:latin typeface="+mn-lt"/>
              </a:rPr>
              <a:t>“How is Paper Made?” </a:t>
            </a:r>
            <a:r>
              <a:rPr lang="en-US" sz="2400" i="1" dirty="0">
                <a:latin typeface="+mn-lt"/>
              </a:rPr>
              <a:t>Literacy by Design</a:t>
            </a:r>
            <a:r>
              <a:rPr lang="en-US" sz="2400" dirty="0">
                <a:latin typeface="+mn-lt"/>
              </a:rPr>
              <a:t>, Grade 3</a:t>
            </a:r>
            <a:r>
              <a:rPr lang="en-US" sz="2400" i="1" dirty="0">
                <a:latin typeface="+mn-lt"/>
              </a:rPr>
              <a:t> </a:t>
            </a:r>
          </a:p>
        </p:txBody>
      </p:sp>
      <p:sp>
        <p:nvSpPr>
          <p:cNvPr id="4" name="Rectangle 3"/>
          <p:cNvSpPr>
            <a:spLocks noChangeArrowheads="1"/>
          </p:cNvSpPr>
          <p:nvPr/>
        </p:nvSpPr>
        <p:spPr bwMode="auto">
          <a:xfrm>
            <a:off x="457200" y="909637"/>
            <a:ext cx="7467600" cy="461963"/>
          </a:xfrm>
          <a:prstGeom prst="rect">
            <a:avLst/>
          </a:prstGeom>
          <a:noFill/>
          <a:ln w="9525">
            <a:noFill/>
            <a:miter lim="800000"/>
            <a:headEnd/>
            <a:tailEnd/>
          </a:ln>
        </p:spPr>
        <p:txBody>
          <a:bodyPr>
            <a:spAutoFit/>
          </a:bodyPr>
          <a:lstStyle/>
          <a:p>
            <a:r>
              <a:rPr lang="en-US" sz="2400" dirty="0">
                <a:latin typeface="Calibri" pitchFamily="34" charset="0"/>
              </a:rPr>
              <a:t>What function stands out in this passage?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2165"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229600" cy="6001643"/>
          </a:xfrm>
          <a:prstGeom prst="rect">
            <a:avLst/>
          </a:prstGeom>
          <a:noFill/>
        </p:spPr>
        <p:txBody>
          <a:bodyPr>
            <a:spAutoFit/>
          </a:bodyPr>
          <a:lstStyle/>
          <a:p>
            <a:pPr>
              <a:tabLst>
                <a:tab pos="457200" algn="l"/>
              </a:tabLst>
            </a:pPr>
            <a:r>
              <a:rPr lang="en-US" sz="2400" dirty="0">
                <a:latin typeface="Calibri" pitchFamily="34" charset="0"/>
              </a:rPr>
              <a:t>Certain </a:t>
            </a:r>
            <a:r>
              <a:rPr lang="en-US" sz="2400" b="1" dirty="0">
                <a:solidFill>
                  <a:srgbClr val="FF0000"/>
                </a:solidFill>
                <a:latin typeface="Calibri" pitchFamily="34" charset="0"/>
              </a:rPr>
              <a:t>Forms</a:t>
            </a:r>
            <a:r>
              <a:rPr lang="en-US" sz="2400" dirty="0">
                <a:latin typeface="Calibri" pitchFamily="34" charset="0"/>
              </a:rPr>
              <a:t> are likely to occur with a given Function</a:t>
            </a:r>
          </a:p>
          <a:p>
            <a:pPr>
              <a:tabLst>
                <a:tab pos="457200" algn="l"/>
              </a:tabLst>
            </a:pPr>
            <a:endParaRPr lang="en-US" sz="2400" dirty="0">
              <a:latin typeface="Calibri" pitchFamily="34" charset="0"/>
            </a:endParaRPr>
          </a:p>
          <a:p>
            <a:pPr>
              <a:tabLst>
                <a:tab pos="457200" algn="l"/>
              </a:tabLst>
            </a:pPr>
            <a:r>
              <a:rPr lang="en-US" sz="2400" dirty="0">
                <a:latin typeface="Calibri" pitchFamily="34" charset="0"/>
              </a:rPr>
              <a:t>Sequencing</a:t>
            </a:r>
          </a:p>
          <a:p>
            <a:pPr>
              <a:tabLst>
                <a:tab pos="457200" algn="l"/>
              </a:tabLst>
            </a:pPr>
            <a:endParaRPr lang="en-US" sz="2400" dirty="0">
              <a:latin typeface="Calibri" pitchFamily="34" charset="0"/>
            </a:endParaRPr>
          </a:p>
          <a:p>
            <a:pPr marL="233363">
              <a:lnSpc>
                <a:spcPct val="150000"/>
              </a:lnSpc>
            </a:pPr>
            <a:r>
              <a:rPr lang="en-US" sz="2400" dirty="0">
                <a:latin typeface="Calibri" pitchFamily="34" charset="0"/>
              </a:rPr>
              <a:t>Recycling paper involves collecting used paper, sorting it according to color and quality, and cleaning it to remove staples or other non-paper items. </a:t>
            </a:r>
            <a:r>
              <a:rPr lang="en-US" sz="2400" u="sng" dirty="0">
                <a:solidFill>
                  <a:srgbClr val="FF3300"/>
                </a:solidFill>
                <a:latin typeface="Calibri" pitchFamily="34" charset="0"/>
              </a:rPr>
              <a:t>Then</a:t>
            </a:r>
            <a:r>
              <a:rPr lang="en-US" sz="2400" dirty="0">
                <a:latin typeface="Calibri" pitchFamily="34" charset="0"/>
              </a:rPr>
              <a:t>, the clean, sorted paper is wet down and beaten to loosen the fibers. The recycled fibers can be made into cardboard or newsprint or mixed with wood pulp to make higher-quality paper.</a:t>
            </a:r>
          </a:p>
          <a:p>
            <a:pPr>
              <a:lnSpc>
                <a:spcPct val="150000"/>
              </a:lnSpc>
              <a:tabLst>
                <a:tab pos="7772400" algn="r"/>
              </a:tabLst>
            </a:pPr>
            <a:endParaRPr lang="en-US" sz="2400" dirty="0" smtClean="0">
              <a:latin typeface="Calibri" pitchFamily="34" charset="0"/>
            </a:endParaRPr>
          </a:p>
          <a:p>
            <a:pPr>
              <a:lnSpc>
                <a:spcPct val="150000"/>
              </a:lnSpc>
              <a:tabLst>
                <a:tab pos="7772400" algn="r"/>
              </a:tabLst>
            </a:pPr>
            <a:r>
              <a:rPr lang="en-US" sz="2400" dirty="0">
                <a:latin typeface="Calibri" pitchFamily="34" charset="0"/>
              </a:rPr>
              <a:t>	from “How is Paper Made?” </a:t>
            </a:r>
            <a:r>
              <a:rPr lang="en-US" sz="2400" i="1" dirty="0">
                <a:latin typeface="Calibri" pitchFamily="34" charset="0"/>
              </a:rPr>
              <a:t>Literacy by Design</a:t>
            </a:r>
            <a:r>
              <a:rPr lang="en-US" sz="2400" dirty="0">
                <a:latin typeface="Calibri" pitchFamily="34" charset="0"/>
              </a:rPr>
              <a:t>, Grade 3</a:t>
            </a:r>
            <a:r>
              <a:rPr lang="en-US" sz="2400" i="1" dirty="0">
                <a:latin typeface="Calibri" pitchFamily="34" charset="0"/>
              </a:rPr>
              <a:t> </a:t>
            </a:r>
          </a:p>
        </p:txBody>
      </p:sp>
      <p:sp>
        <p:nvSpPr>
          <p:cNvPr id="8" name="TextBox 7"/>
          <p:cNvSpPr txBox="1"/>
          <p:nvPr/>
        </p:nvSpPr>
        <p:spPr>
          <a:xfrm>
            <a:off x="5715000" y="1447800"/>
            <a:ext cx="2133600" cy="830997"/>
          </a:xfrm>
          <a:prstGeom prst="rect">
            <a:avLst/>
          </a:prstGeom>
          <a:noFill/>
          <a:ln w="12700">
            <a:solidFill>
              <a:schemeClr val="tx1"/>
            </a:solidFill>
          </a:ln>
        </p:spPr>
        <p:txBody>
          <a:bodyPr wrap="square" rtlCol="0">
            <a:spAutoFit/>
          </a:bodyPr>
          <a:lstStyle/>
          <a:p>
            <a:pPr algn="ctr"/>
            <a:r>
              <a:rPr lang="en-US" sz="2400" b="1" u="sng" dirty="0" smtClean="0">
                <a:solidFill>
                  <a:srgbClr val="FF0000"/>
                </a:solidFill>
              </a:rPr>
              <a:t>adverbs of time/sequence</a:t>
            </a:r>
            <a:endParaRPr lang="en-US" sz="2400" b="1" u="sng"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Group 12"/>
          <p:cNvGrpSpPr>
            <a:grpSpLocks/>
          </p:cNvGrpSpPr>
          <p:nvPr/>
        </p:nvGrpSpPr>
        <p:grpSpPr bwMode="auto">
          <a:xfrm>
            <a:off x="8153400" y="4763"/>
            <a:ext cx="1020763" cy="6858000"/>
            <a:chOff x="7891160" y="-176561"/>
            <a:chExt cx="1020335" cy="6858000"/>
          </a:xfrm>
        </p:grpSpPr>
        <p:pic>
          <p:nvPicPr>
            <p:cNvPr id="1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5" name="Rectangle 1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554"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229600" cy="6001643"/>
          </a:xfrm>
          <a:prstGeom prst="rect">
            <a:avLst/>
          </a:prstGeom>
          <a:noFill/>
        </p:spPr>
        <p:txBody>
          <a:bodyPr>
            <a:spAutoFit/>
          </a:bodyPr>
          <a:lstStyle/>
          <a:p>
            <a:pPr fontAlgn="auto">
              <a:spcBef>
                <a:spcPts val="0"/>
              </a:spcBef>
              <a:spcAft>
                <a:spcPts val="0"/>
              </a:spcAft>
              <a:tabLst>
                <a:tab pos="457200" algn="l"/>
              </a:tabLst>
              <a:defRPr/>
            </a:pPr>
            <a:r>
              <a:rPr lang="en-US" sz="2400" dirty="0">
                <a:latin typeface="+mn-lt"/>
              </a:rPr>
              <a:t>Certain </a:t>
            </a:r>
            <a:r>
              <a:rPr lang="en-US" sz="2400" b="1" dirty="0">
                <a:solidFill>
                  <a:srgbClr val="FF0000"/>
                </a:solidFill>
                <a:latin typeface="+mn-lt"/>
              </a:rPr>
              <a:t>Forms</a:t>
            </a:r>
            <a:r>
              <a:rPr lang="en-US" sz="2400" dirty="0">
                <a:latin typeface="+mn-lt"/>
              </a:rPr>
              <a:t> are likely to occur 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Sequencing</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u="sng" dirty="0">
                <a:solidFill>
                  <a:srgbClr val="00B050"/>
                </a:solidFill>
                <a:latin typeface="+mn-lt"/>
              </a:rPr>
              <a:t>Recycling</a:t>
            </a:r>
            <a:r>
              <a:rPr lang="en-US" sz="2400" dirty="0">
                <a:latin typeface="+mn-lt"/>
              </a:rPr>
              <a:t> </a:t>
            </a:r>
            <a:r>
              <a:rPr lang="en-US" sz="2400" u="sng" dirty="0">
                <a:solidFill>
                  <a:srgbClr val="0070C0"/>
                </a:solidFill>
                <a:latin typeface="+mn-lt"/>
              </a:rPr>
              <a:t>paper</a:t>
            </a:r>
            <a:r>
              <a:rPr lang="en-US" sz="2400" dirty="0">
                <a:latin typeface="+mn-lt"/>
              </a:rPr>
              <a:t> </a:t>
            </a:r>
            <a:r>
              <a:rPr lang="en-US" sz="2400" dirty="0" smtClean="0">
                <a:latin typeface="+mn-lt"/>
              </a:rPr>
              <a:t>[</a:t>
            </a:r>
            <a:r>
              <a:rPr lang="en-US" sz="2400" u="sng" dirty="0" smtClean="0">
                <a:solidFill>
                  <a:srgbClr val="00B050"/>
                </a:solidFill>
                <a:latin typeface="+mn-lt"/>
              </a:rPr>
              <a:t>involves</a:t>
            </a:r>
            <a:r>
              <a:rPr lang="en-US" sz="2400" dirty="0" smtClean="0">
                <a:latin typeface="+mn-lt"/>
              </a:rPr>
              <a:t>]</a:t>
            </a:r>
            <a:r>
              <a:rPr lang="en-US" sz="2400" dirty="0" smtClean="0">
                <a:solidFill>
                  <a:srgbClr val="00B050"/>
                </a:solidFill>
                <a:latin typeface="+mn-lt"/>
              </a:rPr>
              <a:t> </a:t>
            </a:r>
            <a:r>
              <a:rPr lang="en-US" sz="2400" u="sng" dirty="0">
                <a:solidFill>
                  <a:srgbClr val="00B050"/>
                </a:solidFill>
                <a:latin typeface="+mn-lt"/>
              </a:rPr>
              <a:t>collecting used paper, sorting it according to color and quality, and cleaning it to remove staples or other non-paper items</a:t>
            </a:r>
            <a:r>
              <a:rPr lang="en-US" sz="2400" dirty="0">
                <a:latin typeface="+mn-lt"/>
              </a:rPr>
              <a:t>. </a:t>
            </a:r>
            <a:endParaRPr lang="en-US" sz="2400" dirty="0" smtClean="0">
              <a:solidFill>
                <a:srgbClr val="FF0000"/>
              </a:solidFill>
              <a:latin typeface="+mn-lt"/>
            </a:endParaRPr>
          </a:p>
          <a:p>
            <a:pPr marL="233363" fontAlgn="auto">
              <a:lnSpc>
                <a:spcPct val="150000"/>
              </a:lnSpc>
              <a:spcBef>
                <a:spcPts val="0"/>
              </a:spcBef>
              <a:spcAft>
                <a:spcPts val="0"/>
              </a:spcAft>
              <a:defRPr/>
            </a:pPr>
            <a:endParaRPr lang="en-US" sz="2400" dirty="0" smtClean="0">
              <a:solidFill>
                <a:srgbClr val="FF0000"/>
              </a:solidFill>
            </a:endParaRPr>
          </a:p>
          <a:p>
            <a:pPr marL="233363" fontAlgn="auto">
              <a:lnSpc>
                <a:spcPct val="150000"/>
              </a:lnSpc>
              <a:spcBef>
                <a:spcPts val="0"/>
              </a:spcBef>
              <a:spcAft>
                <a:spcPts val="0"/>
              </a:spcAft>
              <a:defRPr/>
            </a:pPr>
            <a:endParaRPr lang="en-US" sz="2400" dirty="0" smtClean="0">
              <a:solidFill>
                <a:srgbClr val="FF0000"/>
              </a:solidFill>
              <a:latin typeface="+mn-lt"/>
            </a:endParaRPr>
          </a:p>
          <a:p>
            <a:pPr marL="233363" fontAlgn="auto">
              <a:lnSpc>
                <a:spcPct val="150000"/>
              </a:lnSpc>
              <a:spcBef>
                <a:spcPts val="0"/>
              </a:spcBef>
              <a:spcAft>
                <a:spcPts val="0"/>
              </a:spcAft>
              <a:defRPr/>
            </a:pPr>
            <a:endParaRPr lang="en-US" sz="2400" dirty="0">
              <a:latin typeface="+mn-lt"/>
            </a:endParaRPr>
          </a:p>
          <a:p>
            <a:pPr fontAlgn="auto">
              <a:lnSpc>
                <a:spcPct val="150000"/>
              </a:lnSpc>
              <a:spcBef>
                <a:spcPts val="0"/>
              </a:spcBef>
              <a:spcAft>
                <a:spcPts val="0"/>
              </a:spcAft>
              <a:tabLst>
                <a:tab pos="7772400" algn="r"/>
              </a:tabLst>
              <a:defRPr/>
            </a:pPr>
            <a:endParaRPr lang="en-US" sz="2400" dirty="0"/>
          </a:p>
          <a:p>
            <a:pPr fontAlgn="auto">
              <a:lnSpc>
                <a:spcPct val="150000"/>
              </a:lnSpc>
              <a:spcBef>
                <a:spcPts val="0"/>
              </a:spcBef>
              <a:spcAft>
                <a:spcPts val="0"/>
              </a:spcAft>
              <a:tabLst>
                <a:tab pos="7772400" algn="r"/>
              </a:tabLst>
              <a:defRPr/>
            </a:pPr>
            <a:r>
              <a:rPr lang="en-US" sz="2400" dirty="0" smtClean="0">
                <a:latin typeface="+mn-lt"/>
              </a:rPr>
              <a:t>	from </a:t>
            </a:r>
            <a:r>
              <a:rPr lang="en-US" sz="2400" dirty="0">
                <a:latin typeface="+mn-lt"/>
              </a:rPr>
              <a:t>“How is Paper Made?” </a:t>
            </a:r>
            <a:r>
              <a:rPr lang="en-US" sz="2400" i="1" dirty="0">
                <a:latin typeface="+mn-lt"/>
              </a:rPr>
              <a:t>Literacy by Design</a:t>
            </a:r>
            <a:r>
              <a:rPr lang="en-US" sz="2400" dirty="0">
                <a:latin typeface="+mn-lt"/>
              </a:rPr>
              <a:t>, Grade 3</a:t>
            </a:r>
            <a:r>
              <a:rPr lang="en-US" sz="2400" i="1" dirty="0">
                <a:latin typeface="+mn-lt"/>
              </a:rPr>
              <a:t> </a:t>
            </a:r>
          </a:p>
        </p:txBody>
      </p:sp>
      <p:sp>
        <p:nvSpPr>
          <p:cNvPr id="16" name="TextBox 15"/>
          <p:cNvSpPr txBox="1"/>
          <p:nvPr/>
        </p:nvSpPr>
        <p:spPr>
          <a:xfrm>
            <a:off x="2438400" y="1447800"/>
            <a:ext cx="5715000" cy="461665"/>
          </a:xfrm>
          <a:prstGeom prst="rect">
            <a:avLst/>
          </a:prstGeom>
          <a:noFill/>
          <a:ln w="12700">
            <a:solidFill>
              <a:schemeClr val="tx1"/>
            </a:solidFill>
          </a:ln>
        </p:spPr>
        <p:txBody>
          <a:bodyPr wrap="square" rtlCol="0">
            <a:spAutoFit/>
          </a:bodyPr>
          <a:lstStyle/>
          <a:p>
            <a:pPr algn="ctr"/>
            <a:r>
              <a:rPr lang="en-US" sz="2400" b="1" dirty="0" smtClean="0"/>
              <a:t>cohesion: </a:t>
            </a:r>
            <a:r>
              <a:rPr lang="en-US" sz="2400" u="sng" dirty="0" smtClean="0">
                <a:solidFill>
                  <a:srgbClr val="0070C0"/>
                </a:solidFill>
              </a:rPr>
              <a:t>known</a:t>
            </a:r>
            <a:r>
              <a:rPr lang="en-US" sz="2400" b="1" dirty="0" smtClean="0"/>
              <a:t> + </a:t>
            </a:r>
            <a:r>
              <a:rPr lang="en-US" sz="2400" u="sng" dirty="0" smtClean="0">
                <a:solidFill>
                  <a:srgbClr val="00B050"/>
                </a:solidFill>
              </a:rPr>
              <a:t>new</a:t>
            </a:r>
            <a:r>
              <a:rPr lang="en-US" sz="2400" b="1" dirty="0" smtClean="0"/>
              <a:t> sentence patterns,</a:t>
            </a:r>
            <a:endParaRPr lang="en-US" sz="2400" b="1"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8153400" y="4763"/>
            <a:ext cx="1020763" cy="6858000"/>
            <a:chOff x="7891160" y="-176561"/>
            <a:chExt cx="1020335" cy="6858000"/>
          </a:xfrm>
        </p:grpSpPr>
        <p:pic>
          <p:nvPicPr>
            <p:cNvPr id="1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5" name="Rectangle 1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554"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229600" cy="6001643"/>
          </a:xfrm>
          <a:prstGeom prst="rect">
            <a:avLst/>
          </a:prstGeom>
          <a:noFill/>
        </p:spPr>
        <p:txBody>
          <a:bodyPr>
            <a:spAutoFit/>
          </a:bodyPr>
          <a:lstStyle/>
          <a:p>
            <a:pPr fontAlgn="auto">
              <a:spcBef>
                <a:spcPts val="0"/>
              </a:spcBef>
              <a:spcAft>
                <a:spcPts val="0"/>
              </a:spcAft>
              <a:tabLst>
                <a:tab pos="457200" algn="l"/>
              </a:tabLst>
              <a:defRPr/>
            </a:pPr>
            <a:r>
              <a:rPr lang="en-US" sz="2400" dirty="0">
                <a:latin typeface="+mn-lt"/>
              </a:rPr>
              <a:t>Certain </a:t>
            </a:r>
            <a:r>
              <a:rPr lang="en-US" sz="2400" b="1" dirty="0">
                <a:solidFill>
                  <a:srgbClr val="FF0000"/>
                </a:solidFill>
                <a:latin typeface="+mn-lt"/>
              </a:rPr>
              <a:t>Forms</a:t>
            </a:r>
            <a:r>
              <a:rPr lang="en-US" sz="2400" dirty="0">
                <a:latin typeface="+mn-lt"/>
              </a:rPr>
              <a:t> are likely to occur 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Sequencing</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dirty="0">
                <a:latin typeface="+mn-lt"/>
              </a:rPr>
              <a:t>Recycling paper </a:t>
            </a:r>
            <a:r>
              <a:rPr lang="en-US" sz="2400" dirty="0" smtClean="0">
                <a:latin typeface="+mn-lt"/>
              </a:rPr>
              <a:t>[involves] </a:t>
            </a:r>
            <a:r>
              <a:rPr lang="en-US" sz="2400" dirty="0">
                <a:latin typeface="+mn-lt"/>
              </a:rPr>
              <a:t>collecting used paper, sorting it according to color and quality, and cleaning it to remove staples or other non-paper items. </a:t>
            </a:r>
            <a:r>
              <a:rPr lang="en-US" sz="2400" dirty="0">
                <a:solidFill>
                  <a:srgbClr val="FF0000"/>
                </a:solidFill>
                <a:latin typeface="+mn-lt"/>
              </a:rPr>
              <a:t>Then</a:t>
            </a:r>
            <a:r>
              <a:rPr lang="en-US" sz="2400" dirty="0">
                <a:latin typeface="+mn-lt"/>
              </a:rPr>
              <a:t>, </a:t>
            </a:r>
            <a:r>
              <a:rPr lang="en-US" sz="2400" u="sng" dirty="0">
                <a:solidFill>
                  <a:srgbClr val="0070C0"/>
                </a:solidFill>
                <a:latin typeface="+mn-lt"/>
              </a:rPr>
              <a:t>the clean, sorted paper</a:t>
            </a:r>
            <a:r>
              <a:rPr lang="en-US" sz="2400" dirty="0">
                <a:latin typeface="+mn-lt"/>
              </a:rPr>
              <a:t> </a:t>
            </a:r>
            <a:r>
              <a:rPr lang="en-US" sz="2400" dirty="0" smtClean="0">
                <a:latin typeface="+mn-lt"/>
              </a:rPr>
              <a:t>[</a:t>
            </a:r>
            <a:r>
              <a:rPr lang="en-US" sz="2400" u="sng" dirty="0" smtClean="0">
                <a:solidFill>
                  <a:srgbClr val="00B050"/>
                </a:solidFill>
                <a:latin typeface="+mn-lt"/>
              </a:rPr>
              <a:t>is wet down and beaten</a:t>
            </a:r>
            <a:r>
              <a:rPr lang="en-US" sz="2400" dirty="0" smtClean="0"/>
              <a:t>]</a:t>
            </a:r>
            <a:r>
              <a:rPr lang="en-US" sz="2400" dirty="0" smtClean="0">
                <a:solidFill>
                  <a:srgbClr val="00B050"/>
                </a:solidFill>
                <a:latin typeface="+mn-lt"/>
              </a:rPr>
              <a:t> </a:t>
            </a:r>
            <a:r>
              <a:rPr lang="en-US" sz="2400" u="sng" dirty="0">
                <a:solidFill>
                  <a:srgbClr val="00B050"/>
                </a:solidFill>
                <a:latin typeface="+mn-lt"/>
              </a:rPr>
              <a:t>to loosen the fibers</a:t>
            </a:r>
            <a:r>
              <a:rPr lang="en-US" sz="2400" dirty="0">
                <a:latin typeface="+mn-lt"/>
              </a:rPr>
              <a:t>. </a:t>
            </a:r>
            <a:endParaRPr lang="en-US" sz="2400" u="sng" dirty="0" smtClean="0">
              <a:solidFill>
                <a:srgbClr val="0070C0"/>
              </a:solidFill>
              <a:latin typeface="+mn-lt"/>
            </a:endParaRPr>
          </a:p>
          <a:p>
            <a:pPr marL="233363" fontAlgn="auto">
              <a:lnSpc>
                <a:spcPct val="150000"/>
              </a:lnSpc>
              <a:spcBef>
                <a:spcPts val="0"/>
              </a:spcBef>
              <a:spcAft>
                <a:spcPts val="0"/>
              </a:spcAft>
              <a:defRPr/>
            </a:pPr>
            <a:endParaRPr lang="en-US" sz="2400" u="sng" dirty="0" smtClean="0">
              <a:solidFill>
                <a:srgbClr val="0070C0"/>
              </a:solidFill>
            </a:endParaRPr>
          </a:p>
          <a:p>
            <a:pPr marL="233363" fontAlgn="auto">
              <a:lnSpc>
                <a:spcPct val="150000"/>
              </a:lnSpc>
              <a:spcBef>
                <a:spcPts val="0"/>
              </a:spcBef>
              <a:spcAft>
                <a:spcPts val="0"/>
              </a:spcAft>
              <a:defRPr/>
            </a:pPr>
            <a:endParaRPr lang="en-US" sz="2400" dirty="0">
              <a:latin typeface="+mn-lt"/>
            </a:endParaRPr>
          </a:p>
          <a:p>
            <a:pPr fontAlgn="auto">
              <a:lnSpc>
                <a:spcPct val="150000"/>
              </a:lnSpc>
              <a:spcBef>
                <a:spcPts val="0"/>
              </a:spcBef>
              <a:spcAft>
                <a:spcPts val="0"/>
              </a:spcAft>
              <a:tabLst>
                <a:tab pos="7772400" algn="r"/>
              </a:tabLst>
              <a:defRPr/>
            </a:pPr>
            <a:endParaRPr lang="en-US" sz="2400" dirty="0"/>
          </a:p>
          <a:p>
            <a:pPr fontAlgn="auto">
              <a:lnSpc>
                <a:spcPct val="150000"/>
              </a:lnSpc>
              <a:spcBef>
                <a:spcPts val="0"/>
              </a:spcBef>
              <a:spcAft>
                <a:spcPts val="0"/>
              </a:spcAft>
              <a:tabLst>
                <a:tab pos="7772400" algn="r"/>
              </a:tabLst>
              <a:defRPr/>
            </a:pPr>
            <a:r>
              <a:rPr lang="en-US" sz="2400" dirty="0" smtClean="0">
                <a:latin typeface="+mn-lt"/>
              </a:rPr>
              <a:t>	from </a:t>
            </a:r>
            <a:r>
              <a:rPr lang="en-US" sz="2400" dirty="0">
                <a:latin typeface="+mn-lt"/>
              </a:rPr>
              <a:t>“How is Paper Made?” </a:t>
            </a:r>
            <a:r>
              <a:rPr lang="en-US" sz="2400" i="1" dirty="0">
                <a:latin typeface="+mn-lt"/>
              </a:rPr>
              <a:t>Literacy by Design</a:t>
            </a:r>
            <a:r>
              <a:rPr lang="en-US" sz="2400" dirty="0">
                <a:latin typeface="+mn-lt"/>
              </a:rPr>
              <a:t>, Grade 3</a:t>
            </a:r>
            <a:r>
              <a:rPr lang="en-US" sz="2400" i="1" dirty="0">
                <a:latin typeface="+mn-lt"/>
              </a:rPr>
              <a:t> </a:t>
            </a:r>
          </a:p>
        </p:txBody>
      </p:sp>
      <p:sp>
        <p:nvSpPr>
          <p:cNvPr id="8" name="TextBox 7"/>
          <p:cNvSpPr txBox="1"/>
          <p:nvPr/>
        </p:nvSpPr>
        <p:spPr>
          <a:xfrm>
            <a:off x="2438400" y="1447800"/>
            <a:ext cx="5715000" cy="461665"/>
          </a:xfrm>
          <a:prstGeom prst="rect">
            <a:avLst/>
          </a:prstGeom>
          <a:noFill/>
          <a:ln w="12700">
            <a:solidFill>
              <a:schemeClr val="tx1"/>
            </a:solidFill>
          </a:ln>
        </p:spPr>
        <p:txBody>
          <a:bodyPr wrap="square" rtlCol="0">
            <a:spAutoFit/>
          </a:bodyPr>
          <a:lstStyle/>
          <a:p>
            <a:pPr algn="ctr"/>
            <a:r>
              <a:rPr lang="en-US" sz="2400" b="1" dirty="0" smtClean="0"/>
              <a:t>cohesion: </a:t>
            </a:r>
            <a:r>
              <a:rPr lang="en-US" sz="2400" u="sng" dirty="0" smtClean="0">
                <a:solidFill>
                  <a:srgbClr val="0070C0"/>
                </a:solidFill>
              </a:rPr>
              <a:t>known</a:t>
            </a:r>
            <a:r>
              <a:rPr lang="en-US" sz="2400" b="1" dirty="0" smtClean="0"/>
              <a:t> + </a:t>
            </a:r>
            <a:r>
              <a:rPr lang="en-US" sz="2400" u="sng" dirty="0" smtClean="0">
                <a:solidFill>
                  <a:srgbClr val="00B050"/>
                </a:solidFill>
              </a:rPr>
              <a:t>new</a:t>
            </a:r>
            <a:r>
              <a:rPr lang="en-US" sz="2400" b="1" dirty="0" smtClean="0"/>
              <a:t> sentence patterns,</a:t>
            </a:r>
            <a:endParaRPr lang="en-US" sz="24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8153400" y="4763"/>
            <a:ext cx="1020763" cy="6858000"/>
            <a:chOff x="7891160" y="-176561"/>
            <a:chExt cx="1020335" cy="6858000"/>
          </a:xfrm>
        </p:grpSpPr>
        <p:pic>
          <p:nvPicPr>
            <p:cNvPr id="1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5" name="Rectangle 1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554"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229600" cy="6001643"/>
          </a:xfrm>
          <a:prstGeom prst="rect">
            <a:avLst/>
          </a:prstGeom>
          <a:noFill/>
        </p:spPr>
        <p:txBody>
          <a:bodyPr>
            <a:spAutoFit/>
          </a:bodyPr>
          <a:lstStyle/>
          <a:p>
            <a:pPr fontAlgn="auto">
              <a:spcBef>
                <a:spcPts val="0"/>
              </a:spcBef>
              <a:spcAft>
                <a:spcPts val="0"/>
              </a:spcAft>
              <a:tabLst>
                <a:tab pos="457200" algn="l"/>
              </a:tabLst>
              <a:defRPr/>
            </a:pPr>
            <a:r>
              <a:rPr lang="en-US" sz="2400" dirty="0">
                <a:latin typeface="+mn-lt"/>
              </a:rPr>
              <a:t>Certain </a:t>
            </a:r>
            <a:r>
              <a:rPr lang="en-US" sz="2400" b="1" dirty="0">
                <a:solidFill>
                  <a:srgbClr val="FF0000"/>
                </a:solidFill>
                <a:latin typeface="+mn-lt"/>
              </a:rPr>
              <a:t>Forms</a:t>
            </a:r>
            <a:r>
              <a:rPr lang="en-US" sz="2400" dirty="0">
                <a:latin typeface="+mn-lt"/>
              </a:rPr>
              <a:t> are likely to occur 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Sequencing</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dirty="0">
                <a:latin typeface="+mn-lt"/>
              </a:rPr>
              <a:t>Recycling paper </a:t>
            </a:r>
            <a:r>
              <a:rPr lang="en-US" sz="2400" dirty="0" smtClean="0">
                <a:latin typeface="+mn-lt"/>
              </a:rPr>
              <a:t>[involves] </a:t>
            </a:r>
            <a:r>
              <a:rPr lang="en-US" sz="2400" dirty="0">
                <a:latin typeface="+mn-lt"/>
              </a:rPr>
              <a:t>collecting used paper, </a:t>
            </a:r>
            <a:r>
              <a:rPr lang="en-US" sz="2400" b="1" dirty="0">
                <a:latin typeface="+mn-lt"/>
              </a:rPr>
              <a:t>sorting</a:t>
            </a:r>
            <a:r>
              <a:rPr lang="en-US" sz="2400" dirty="0">
                <a:latin typeface="+mn-lt"/>
              </a:rPr>
              <a:t> it according to color and quality, and </a:t>
            </a:r>
            <a:r>
              <a:rPr lang="en-US" sz="2400" b="1" dirty="0">
                <a:latin typeface="+mn-lt"/>
              </a:rPr>
              <a:t>cleaning</a:t>
            </a:r>
            <a:r>
              <a:rPr lang="en-US" sz="2400" dirty="0">
                <a:latin typeface="+mn-lt"/>
              </a:rPr>
              <a:t> it to remove staples or other non-paper items. </a:t>
            </a:r>
            <a:r>
              <a:rPr lang="en-US" sz="2400" dirty="0">
                <a:solidFill>
                  <a:srgbClr val="FF0000"/>
                </a:solidFill>
                <a:latin typeface="+mn-lt"/>
              </a:rPr>
              <a:t>Then</a:t>
            </a:r>
            <a:r>
              <a:rPr lang="en-US" sz="2400" dirty="0">
                <a:latin typeface="+mn-lt"/>
              </a:rPr>
              <a:t>, </a:t>
            </a:r>
            <a:r>
              <a:rPr lang="en-US" sz="2400" u="sng" dirty="0">
                <a:solidFill>
                  <a:srgbClr val="0070C0"/>
                </a:solidFill>
                <a:latin typeface="+mn-lt"/>
              </a:rPr>
              <a:t>the </a:t>
            </a:r>
            <a:r>
              <a:rPr lang="en-US" sz="2400" b="1" i="1" u="sng" dirty="0">
                <a:solidFill>
                  <a:srgbClr val="0070C0"/>
                </a:solidFill>
                <a:latin typeface="+mn-lt"/>
              </a:rPr>
              <a:t>clean, sorted </a:t>
            </a:r>
            <a:r>
              <a:rPr lang="en-US" sz="2400" u="sng" dirty="0">
                <a:solidFill>
                  <a:srgbClr val="0070C0"/>
                </a:solidFill>
                <a:latin typeface="+mn-lt"/>
              </a:rPr>
              <a:t>paper</a:t>
            </a:r>
            <a:r>
              <a:rPr lang="en-US" sz="2400" dirty="0">
                <a:latin typeface="+mn-lt"/>
              </a:rPr>
              <a:t> </a:t>
            </a:r>
            <a:r>
              <a:rPr lang="en-US" sz="2400" dirty="0" smtClean="0"/>
              <a:t>[</a:t>
            </a:r>
            <a:r>
              <a:rPr lang="en-US" sz="2400" u="sng" dirty="0" smtClean="0">
                <a:solidFill>
                  <a:srgbClr val="00B050"/>
                </a:solidFill>
              </a:rPr>
              <a:t>is wet down and beaten</a:t>
            </a:r>
            <a:r>
              <a:rPr lang="en-US" sz="2400" dirty="0" smtClean="0"/>
              <a:t>]</a:t>
            </a:r>
            <a:r>
              <a:rPr lang="en-US" sz="2400" dirty="0" smtClean="0">
                <a:solidFill>
                  <a:srgbClr val="00B050"/>
                </a:solidFill>
              </a:rPr>
              <a:t> </a:t>
            </a:r>
            <a:r>
              <a:rPr lang="en-US" sz="2400" u="sng" dirty="0" smtClean="0">
                <a:solidFill>
                  <a:srgbClr val="00B050"/>
                </a:solidFill>
                <a:latin typeface="+mn-lt"/>
              </a:rPr>
              <a:t>to </a:t>
            </a:r>
            <a:r>
              <a:rPr lang="en-US" sz="2400" u="sng" dirty="0">
                <a:solidFill>
                  <a:srgbClr val="00B050"/>
                </a:solidFill>
                <a:latin typeface="+mn-lt"/>
              </a:rPr>
              <a:t>loosen the fibers</a:t>
            </a:r>
            <a:r>
              <a:rPr lang="en-US" sz="2400" dirty="0">
                <a:latin typeface="+mn-lt"/>
              </a:rPr>
              <a:t>. </a:t>
            </a:r>
            <a:endParaRPr lang="en-US" sz="2400" u="sng" dirty="0" smtClean="0">
              <a:solidFill>
                <a:srgbClr val="0070C0"/>
              </a:solidFill>
              <a:latin typeface="+mn-lt"/>
            </a:endParaRPr>
          </a:p>
          <a:p>
            <a:pPr marL="233363" fontAlgn="auto">
              <a:lnSpc>
                <a:spcPct val="150000"/>
              </a:lnSpc>
              <a:spcBef>
                <a:spcPts val="0"/>
              </a:spcBef>
              <a:spcAft>
                <a:spcPts val="0"/>
              </a:spcAft>
              <a:defRPr/>
            </a:pPr>
            <a:endParaRPr lang="en-US" sz="2400" u="sng" dirty="0" smtClean="0">
              <a:solidFill>
                <a:srgbClr val="0070C0"/>
              </a:solidFill>
            </a:endParaRPr>
          </a:p>
          <a:p>
            <a:pPr marL="233363" fontAlgn="auto">
              <a:lnSpc>
                <a:spcPct val="150000"/>
              </a:lnSpc>
              <a:spcBef>
                <a:spcPts val="0"/>
              </a:spcBef>
              <a:spcAft>
                <a:spcPts val="0"/>
              </a:spcAft>
              <a:defRPr/>
            </a:pPr>
            <a:endParaRPr lang="en-US" sz="2400" dirty="0">
              <a:latin typeface="+mn-lt"/>
            </a:endParaRPr>
          </a:p>
          <a:p>
            <a:pPr fontAlgn="auto">
              <a:lnSpc>
                <a:spcPct val="150000"/>
              </a:lnSpc>
              <a:spcBef>
                <a:spcPts val="0"/>
              </a:spcBef>
              <a:spcAft>
                <a:spcPts val="0"/>
              </a:spcAft>
              <a:tabLst>
                <a:tab pos="7772400" algn="r"/>
              </a:tabLst>
              <a:defRPr/>
            </a:pPr>
            <a:endParaRPr lang="en-US" sz="2400" dirty="0"/>
          </a:p>
          <a:p>
            <a:pPr fontAlgn="auto">
              <a:lnSpc>
                <a:spcPct val="150000"/>
              </a:lnSpc>
              <a:spcBef>
                <a:spcPts val="0"/>
              </a:spcBef>
              <a:spcAft>
                <a:spcPts val="0"/>
              </a:spcAft>
              <a:tabLst>
                <a:tab pos="7772400" algn="r"/>
              </a:tabLst>
              <a:defRPr/>
            </a:pPr>
            <a:r>
              <a:rPr lang="en-US" sz="2400" dirty="0" smtClean="0">
                <a:latin typeface="+mn-lt"/>
              </a:rPr>
              <a:t>	from </a:t>
            </a:r>
            <a:r>
              <a:rPr lang="en-US" sz="2400" dirty="0">
                <a:latin typeface="+mn-lt"/>
              </a:rPr>
              <a:t>“How is Paper Made?” </a:t>
            </a:r>
            <a:r>
              <a:rPr lang="en-US" sz="2400" i="1" dirty="0">
                <a:latin typeface="+mn-lt"/>
              </a:rPr>
              <a:t>Literacy by Design</a:t>
            </a:r>
            <a:r>
              <a:rPr lang="en-US" sz="2400" dirty="0">
                <a:latin typeface="+mn-lt"/>
              </a:rPr>
              <a:t>, Grade 3</a:t>
            </a:r>
            <a:r>
              <a:rPr lang="en-US" sz="2400" i="1" dirty="0">
                <a:latin typeface="+mn-lt"/>
              </a:rPr>
              <a:t> </a:t>
            </a:r>
          </a:p>
        </p:txBody>
      </p:sp>
      <p:sp>
        <p:nvSpPr>
          <p:cNvPr id="8" name="TextBox 7"/>
          <p:cNvSpPr txBox="1"/>
          <p:nvPr/>
        </p:nvSpPr>
        <p:spPr>
          <a:xfrm>
            <a:off x="2438400" y="1447800"/>
            <a:ext cx="5715000" cy="461665"/>
          </a:xfrm>
          <a:prstGeom prst="rect">
            <a:avLst/>
          </a:prstGeom>
          <a:noFill/>
          <a:ln w="12700">
            <a:solidFill>
              <a:schemeClr val="tx1"/>
            </a:solidFill>
          </a:ln>
        </p:spPr>
        <p:txBody>
          <a:bodyPr wrap="square" rtlCol="0">
            <a:spAutoFit/>
          </a:bodyPr>
          <a:lstStyle/>
          <a:p>
            <a:pPr algn="ctr"/>
            <a:r>
              <a:rPr lang="en-US" sz="2400" b="1" dirty="0" smtClean="0"/>
              <a:t>cohesion: </a:t>
            </a:r>
            <a:r>
              <a:rPr lang="en-US" sz="2400" u="sng" dirty="0" smtClean="0">
                <a:solidFill>
                  <a:srgbClr val="0070C0"/>
                </a:solidFill>
              </a:rPr>
              <a:t>known</a:t>
            </a:r>
            <a:r>
              <a:rPr lang="en-US" sz="2400" b="1" dirty="0" smtClean="0"/>
              <a:t> + </a:t>
            </a:r>
            <a:r>
              <a:rPr lang="en-US" sz="2400" u="sng" dirty="0" smtClean="0">
                <a:solidFill>
                  <a:srgbClr val="00B050"/>
                </a:solidFill>
              </a:rPr>
              <a:t>new</a:t>
            </a:r>
            <a:r>
              <a:rPr lang="en-US" sz="2400" b="1" dirty="0" smtClean="0"/>
              <a:t> sentence patterns,</a:t>
            </a:r>
            <a:endParaRPr lang="en-US" sz="2400" b="1" i="1" dirty="0"/>
          </a:p>
        </p:txBody>
      </p:sp>
      <p:cxnSp>
        <p:nvCxnSpPr>
          <p:cNvPr id="10" name="Straight Arrow Connector 9"/>
          <p:cNvCxnSpPr/>
          <p:nvPr/>
        </p:nvCxnSpPr>
        <p:spPr>
          <a:xfrm flipH="1" flipV="1">
            <a:off x="5791200" y="3429000"/>
            <a:ext cx="838200" cy="304800"/>
          </a:xfrm>
          <a:prstGeom prst="straightConnector1">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239000" y="2895600"/>
            <a:ext cx="304800" cy="838200"/>
          </a:xfrm>
          <a:prstGeom prst="straightConnector1">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38400" y="1447800"/>
            <a:ext cx="5715000" cy="830997"/>
          </a:xfrm>
          <a:prstGeom prst="rect">
            <a:avLst/>
          </a:prstGeom>
          <a:solidFill>
            <a:schemeClr val="bg1"/>
          </a:solidFill>
          <a:ln w="12700">
            <a:solidFill>
              <a:schemeClr val="tx1"/>
            </a:solidFill>
          </a:ln>
        </p:spPr>
        <p:txBody>
          <a:bodyPr wrap="square" rtlCol="0">
            <a:spAutoFit/>
          </a:bodyPr>
          <a:lstStyle/>
          <a:p>
            <a:pPr algn="ctr"/>
            <a:r>
              <a:rPr lang="en-US" sz="2400" b="1" dirty="0" smtClean="0"/>
              <a:t>cohesion: </a:t>
            </a:r>
            <a:r>
              <a:rPr lang="en-US" sz="2400" u="sng" dirty="0" smtClean="0">
                <a:solidFill>
                  <a:srgbClr val="0070C0"/>
                </a:solidFill>
              </a:rPr>
              <a:t>known</a:t>
            </a:r>
            <a:r>
              <a:rPr lang="en-US" sz="2400" b="1" dirty="0" smtClean="0"/>
              <a:t> + </a:t>
            </a:r>
            <a:r>
              <a:rPr lang="en-US" sz="2400" u="sng" dirty="0" smtClean="0">
                <a:solidFill>
                  <a:srgbClr val="00B050"/>
                </a:solidFill>
              </a:rPr>
              <a:t>new</a:t>
            </a:r>
            <a:r>
              <a:rPr lang="en-US" sz="2400" b="1" dirty="0" smtClean="0"/>
              <a:t> sentence patterns,</a:t>
            </a:r>
            <a:r>
              <a:rPr lang="en-US" sz="2400" b="1" u="sng" dirty="0" smtClean="0">
                <a:solidFill>
                  <a:srgbClr val="FF0000"/>
                </a:solidFill>
              </a:rPr>
              <a:t> </a:t>
            </a:r>
            <a:r>
              <a:rPr lang="en-US" sz="2400" b="1" i="1" dirty="0" smtClean="0"/>
              <a:t>repetition of vocabulary</a:t>
            </a:r>
            <a:endParaRPr lang="en-US" sz="24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8153400" y="4763"/>
            <a:ext cx="1020763" cy="6858000"/>
            <a:chOff x="7891160" y="-176561"/>
            <a:chExt cx="1020335" cy="6858000"/>
          </a:xfrm>
        </p:grpSpPr>
        <p:pic>
          <p:nvPicPr>
            <p:cNvPr id="1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5" name="Rectangle 1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554"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229600" cy="6001643"/>
          </a:xfrm>
          <a:prstGeom prst="rect">
            <a:avLst/>
          </a:prstGeom>
          <a:noFill/>
        </p:spPr>
        <p:txBody>
          <a:bodyPr>
            <a:spAutoFit/>
          </a:bodyPr>
          <a:lstStyle/>
          <a:p>
            <a:pPr fontAlgn="auto">
              <a:spcBef>
                <a:spcPts val="0"/>
              </a:spcBef>
              <a:spcAft>
                <a:spcPts val="0"/>
              </a:spcAft>
              <a:tabLst>
                <a:tab pos="457200" algn="l"/>
              </a:tabLst>
              <a:defRPr/>
            </a:pPr>
            <a:r>
              <a:rPr lang="en-US" sz="2400" dirty="0">
                <a:latin typeface="+mn-lt"/>
              </a:rPr>
              <a:t>Certain </a:t>
            </a:r>
            <a:r>
              <a:rPr lang="en-US" sz="2400" b="1" dirty="0">
                <a:solidFill>
                  <a:srgbClr val="FF0000"/>
                </a:solidFill>
                <a:latin typeface="+mn-lt"/>
              </a:rPr>
              <a:t>Forms</a:t>
            </a:r>
            <a:r>
              <a:rPr lang="en-US" sz="2400" dirty="0">
                <a:latin typeface="+mn-lt"/>
              </a:rPr>
              <a:t> are likely to occur 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Sequencing</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dirty="0">
                <a:latin typeface="+mn-lt"/>
              </a:rPr>
              <a:t>Recycling paper </a:t>
            </a:r>
            <a:r>
              <a:rPr lang="en-US" sz="2400" dirty="0" smtClean="0">
                <a:latin typeface="+mn-lt"/>
              </a:rPr>
              <a:t>[involves] </a:t>
            </a:r>
            <a:r>
              <a:rPr lang="en-US" sz="2400" dirty="0">
                <a:latin typeface="+mn-lt"/>
              </a:rPr>
              <a:t>collecting used paper, </a:t>
            </a:r>
            <a:r>
              <a:rPr lang="en-US" sz="2400" b="1" dirty="0">
                <a:latin typeface="+mn-lt"/>
              </a:rPr>
              <a:t>sorting</a:t>
            </a:r>
            <a:r>
              <a:rPr lang="en-US" sz="2400" dirty="0">
                <a:latin typeface="+mn-lt"/>
              </a:rPr>
              <a:t> it according to color and quality, and </a:t>
            </a:r>
            <a:r>
              <a:rPr lang="en-US" sz="2400" b="1" dirty="0">
                <a:latin typeface="+mn-lt"/>
              </a:rPr>
              <a:t>cleaning</a:t>
            </a:r>
            <a:r>
              <a:rPr lang="en-US" sz="2400" dirty="0">
                <a:latin typeface="+mn-lt"/>
              </a:rPr>
              <a:t> it to remove staples or other non-paper items. Then, the </a:t>
            </a:r>
            <a:r>
              <a:rPr lang="en-US" sz="2400" b="1" dirty="0">
                <a:latin typeface="+mn-lt"/>
              </a:rPr>
              <a:t>clean, sorted </a:t>
            </a:r>
            <a:r>
              <a:rPr lang="en-US" sz="2400" dirty="0">
                <a:latin typeface="+mn-lt"/>
              </a:rPr>
              <a:t>paper </a:t>
            </a:r>
            <a:r>
              <a:rPr lang="en-US" sz="2400" dirty="0" smtClean="0"/>
              <a:t>[is wet down and beaten] </a:t>
            </a:r>
            <a:r>
              <a:rPr lang="en-US" sz="2400" dirty="0" smtClean="0">
                <a:latin typeface="+mn-lt"/>
              </a:rPr>
              <a:t>to </a:t>
            </a:r>
            <a:r>
              <a:rPr lang="en-US" sz="2400" dirty="0">
                <a:latin typeface="+mn-lt"/>
              </a:rPr>
              <a:t>loosen the fibers. </a:t>
            </a:r>
            <a:r>
              <a:rPr lang="en-US" sz="2400" u="sng" dirty="0" smtClean="0">
                <a:solidFill>
                  <a:srgbClr val="0070C0"/>
                </a:solidFill>
              </a:rPr>
              <a:t>The recycled fibers</a:t>
            </a:r>
            <a:endParaRPr lang="en-US" sz="2400" u="sng" dirty="0" smtClean="0">
              <a:solidFill>
                <a:srgbClr val="0070C0"/>
              </a:solidFill>
              <a:latin typeface="+mn-lt"/>
            </a:endParaRPr>
          </a:p>
          <a:p>
            <a:pPr fontAlgn="auto">
              <a:lnSpc>
                <a:spcPct val="150000"/>
              </a:lnSpc>
              <a:spcBef>
                <a:spcPts val="0"/>
              </a:spcBef>
              <a:spcAft>
                <a:spcPts val="0"/>
              </a:spcAft>
              <a:tabLst>
                <a:tab pos="7772400" algn="r"/>
              </a:tabLst>
              <a:defRPr/>
            </a:pPr>
            <a:endParaRPr lang="en-US" sz="2400" dirty="0" smtClean="0"/>
          </a:p>
          <a:p>
            <a:pPr fontAlgn="auto">
              <a:lnSpc>
                <a:spcPct val="150000"/>
              </a:lnSpc>
              <a:spcBef>
                <a:spcPts val="0"/>
              </a:spcBef>
              <a:spcAft>
                <a:spcPts val="0"/>
              </a:spcAft>
              <a:tabLst>
                <a:tab pos="7772400" algn="r"/>
              </a:tabLst>
              <a:defRPr/>
            </a:pPr>
            <a:endParaRPr lang="en-US" sz="2400" dirty="0"/>
          </a:p>
          <a:p>
            <a:pPr fontAlgn="auto">
              <a:lnSpc>
                <a:spcPct val="150000"/>
              </a:lnSpc>
              <a:spcBef>
                <a:spcPts val="0"/>
              </a:spcBef>
              <a:spcAft>
                <a:spcPts val="0"/>
              </a:spcAft>
              <a:tabLst>
                <a:tab pos="7772400" algn="r"/>
              </a:tabLst>
              <a:defRPr/>
            </a:pPr>
            <a:r>
              <a:rPr lang="en-US" sz="2400" dirty="0" smtClean="0">
                <a:latin typeface="+mn-lt"/>
              </a:rPr>
              <a:t>	from </a:t>
            </a:r>
            <a:r>
              <a:rPr lang="en-US" sz="2400" dirty="0">
                <a:latin typeface="+mn-lt"/>
              </a:rPr>
              <a:t>“How is Paper Made?” </a:t>
            </a:r>
            <a:r>
              <a:rPr lang="en-US" sz="2400" i="1" dirty="0">
                <a:latin typeface="+mn-lt"/>
              </a:rPr>
              <a:t>Literacy by Design</a:t>
            </a:r>
            <a:r>
              <a:rPr lang="en-US" sz="2400" dirty="0">
                <a:latin typeface="+mn-lt"/>
              </a:rPr>
              <a:t>, Grade 3</a:t>
            </a:r>
            <a:r>
              <a:rPr lang="en-US" sz="2400" i="1" dirty="0">
                <a:latin typeface="+mn-lt"/>
              </a:rPr>
              <a:t> </a:t>
            </a:r>
          </a:p>
        </p:txBody>
      </p:sp>
      <p:sp>
        <p:nvSpPr>
          <p:cNvPr id="8" name="TextBox 7"/>
          <p:cNvSpPr txBox="1"/>
          <p:nvPr/>
        </p:nvSpPr>
        <p:spPr>
          <a:xfrm>
            <a:off x="2438400" y="1447800"/>
            <a:ext cx="5715000" cy="461665"/>
          </a:xfrm>
          <a:prstGeom prst="rect">
            <a:avLst/>
          </a:prstGeom>
          <a:noFill/>
          <a:ln w="12700">
            <a:solidFill>
              <a:schemeClr val="tx1"/>
            </a:solidFill>
          </a:ln>
        </p:spPr>
        <p:txBody>
          <a:bodyPr wrap="square" rtlCol="0">
            <a:spAutoFit/>
          </a:bodyPr>
          <a:lstStyle/>
          <a:p>
            <a:pPr algn="ctr"/>
            <a:r>
              <a:rPr lang="en-US" sz="2400" b="1" dirty="0" smtClean="0"/>
              <a:t>cohesion: </a:t>
            </a:r>
            <a:r>
              <a:rPr lang="en-US" sz="2400" u="sng" dirty="0" smtClean="0">
                <a:solidFill>
                  <a:srgbClr val="0070C0"/>
                </a:solidFill>
              </a:rPr>
              <a:t>known</a:t>
            </a:r>
            <a:r>
              <a:rPr lang="en-US" sz="2400" b="1" dirty="0" smtClean="0"/>
              <a:t> + </a:t>
            </a:r>
            <a:r>
              <a:rPr lang="en-US" sz="2400" u="sng" dirty="0" smtClean="0">
                <a:solidFill>
                  <a:srgbClr val="00B050"/>
                </a:solidFill>
              </a:rPr>
              <a:t>new</a:t>
            </a:r>
            <a:r>
              <a:rPr lang="en-US" sz="2400" b="1" dirty="0" smtClean="0"/>
              <a:t> sentence patterns,</a:t>
            </a:r>
            <a:endParaRPr lang="en-US" sz="2400" b="1" i="1" dirty="0"/>
          </a:p>
        </p:txBody>
      </p:sp>
      <p:cxnSp>
        <p:nvCxnSpPr>
          <p:cNvPr id="10" name="Straight Arrow Connector 9"/>
          <p:cNvCxnSpPr/>
          <p:nvPr/>
        </p:nvCxnSpPr>
        <p:spPr>
          <a:xfrm flipH="1" flipV="1">
            <a:off x="5791200" y="3429000"/>
            <a:ext cx="838200" cy="304800"/>
          </a:xfrm>
          <a:prstGeom prst="straightConnector1">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239000" y="2895600"/>
            <a:ext cx="304800" cy="838200"/>
          </a:xfrm>
          <a:prstGeom prst="straightConnector1">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38400" y="1447800"/>
            <a:ext cx="5715000" cy="830997"/>
          </a:xfrm>
          <a:prstGeom prst="rect">
            <a:avLst/>
          </a:prstGeom>
          <a:solidFill>
            <a:schemeClr val="bg1"/>
          </a:solidFill>
          <a:ln w="12700">
            <a:solidFill>
              <a:schemeClr val="tx1"/>
            </a:solidFill>
          </a:ln>
        </p:spPr>
        <p:txBody>
          <a:bodyPr wrap="square" rtlCol="0">
            <a:spAutoFit/>
          </a:bodyPr>
          <a:lstStyle/>
          <a:p>
            <a:pPr algn="ctr"/>
            <a:r>
              <a:rPr lang="en-US" sz="2400" b="1" dirty="0" smtClean="0"/>
              <a:t>cohesion: </a:t>
            </a:r>
            <a:r>
              <a:rPr lang="en-US" sz="2400" u="sng" dirty="0" smtClean="0">
                <a:solidFill>
                  <a:srgbClr val="0070C0"/>
                </a:solidFill>
              </a:rPr>
              <a:t>known</a:t>
            </a:r>
            <a:r>
              <a:rPr lang="en-US" sz="2400" b="1" dirty="0" smtClean="0"/>
              <a:t> + </a:t>
            </a:r>
            <a:r>
              <a:rPr lang="en-US" sz="2400" u="sng" dirty="0" smtClean="0">
                <a:solidFill>
                  <a:srgbClr val="00B050"/>
                </a:solidFill>
              </a:rPr>
              <a:t>new</a:t>
            </a:r>
            <a:r>
              <a:rPr lang="en-US" sz="2400" b="1" dirty="0" smtClean="0"/>
              <a:t> sentence patterns,</a:t>
            </a:r>
            <a:r>
              <a:rPr lang="en-US" sz="2400" b="1" u="sng" dirty="0" smtClean="0">
                <a:solidFill>
                  <a:srgbClr val="FF0000"/>
                </a:solidFill>
              </a:rPr>
              <a:t> </a:t>
            </a:r>
            <a:r>
              <a:rPr lang="en-US" sz="2400" b="1" i="1" dirty="0" smtClean="0"/>
              <a:t>repetition of vocabulary</a:t>
            </a:r>
            <a:endParaRPr lang="en-US" sz="2400" b="1"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8153400" y="4763"/>
            <a:ext cx="1020763" cy="6858000"/>
            <a:chOff x="7891160" y="-176561"/>
            <a:chExt cx="1020335" cy="6858000"/>
          </a:xfrm>
        </p:grpSpPr>
        <p:pic>
          <p:nvPicPr>
            <p:cNvPr id="1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5" name="Rectangle 1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554"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229600" cy="6001643"/>
          </a:xfrm>
          <a:prstGeom prst="rect">
            <a:avLst/>
          </a:prstGeom>
          <a:noFill/>
        </p:spPr>
        <p:txBody>
          <a:bodyPr>
            <a:spAutoFit/>
          </a:bodyPr>
          <a:lstStyle/>
          <a:p>
            <a:pPr fontAlgn="auto">
              <a:spcBef>
                <a:spcPts val="0"/>
              </a:spcBef>
              <a:spcAft>
                <a:spcPts val="0"/>
              </a:spcAft>
              <a:tabLst>
                <a:tab pos="457200" algn="l"/>
              </a:tabLst>
              <a:defRPr/>
            </a:pPr>
            <a:r>
              <a:rPr lang="en-US" sz="2400" dirty="0">
                <a:latin typeface="+mn-lt"/>
              </a:rPr>
              <a:t>Certain </a:t>
            </a:r>
            <a:r>
              <a:rPr lang="en-US" sz="2400" b="1" dirty="0">
                <a:solidFill>
                  <a:srgbClr val="FF0000"/>
                </a:solidFill>
                <a:latin typeface="+mn-lt"/>
              </a:rPr>
              <a:t>Forms</a:t>
            </a:r>
            <a:r>
              <a:rPr lang="en-US" sz="2400" dirty="0">
                <a:latin typeface="+mn-lt"/>
              </a:rPr>
              <a:t> are likely to occur 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Sequencing</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b="1" dirty="0">
                <a:latin typeface="+mn-lt"/>
              </a:rPr>
              <a:t>Recycling</a:t>
            </a:r>
            <a:r>
              <a:rPr lang="en-US" sz="2400" dirty="0">
                <a:latin typeface="+mn-lt"/>
              </a:rPr>
              <a:t> paper </a:t>
            </a:r>
            <a:r>
              <a:rPr lang="en-US" sz="2400" dirty="0" smtClean="0">
                <a:latin typeface="+mn-lt"/>
              </a:rPr>
              <a:t>[involves] </a:t>
            </a:r>
            <a:r>
              <a:rPr lang="en-US" sz="2400" dirty="0">
                <a:latin typeface="+mn-lt"/>
              </a:rPr>
              <a:t>collecting used paper, </a:t>
            </a:r>
            <a:r>
              <a:rPr lang="en-US" sz="2400" b="1" dirty="0">
                <a:latin typeface="+mn-lt"/>
              </a:rPr>
              <a:t>sorting</a:t>
            </a:r>
            <a:r>
              <a:rPr lang="en-US" sz="2400" dirty="0">
                <a:latin typeface="+mn-lt"/>
              </a:rPr>
              <a:t> it according to color and quality, and </a:t>
            </a:r>
            <a:r>
              <a:rPr lang="en-US" sz="2400" b="1" dirty="0">
                <a:latin typeface="+mn-lt"/>
              </a:rPr>
              <a:t>cleaning</a:t>
            </a:r>
            <a:r>
              <a:rPr lang="en-US" sz="2400" dirty="0">
                <a:latin typeface="+mn-lt"/>
              </a:rPr>
              <a:t> it to remove staples or other non-paper items. Then, the </a:t>
            </a:r>
            <a:r>
              <a:rPr lang="en-US" sz="2400" b="1" dirty="0">
                <a:latin typeface="+mn-lt"/>
              </a:rPr>
              <a:t>clean, sorted </a:t>
            </a:r>
            <a:r>
              <a:rPr lang="en-US" sz="2400" dirty="0">
                <a:latin typeface="+mn-lt"/>
              </a:rPr>
              <a:t>paper </a:t>
            </a:r>
            <a:r>
              <a:rPr lang="en-US" sz="2400" dirty="0" smtClean="0"/>
              <a:t>[is wet down and beaten] </a:t>
            </a:r>
            <a:r>
              <a:rPr lang="en-US" sz="2400" dirty="0" smtClean="0">
                <a:latin typeface="+mn-lt"/>
              </a:rPr>
              <a:t>to </a:t>
            </a:r>
            <a:r>
              <a:rPr lang="en-US" sz="2400" dirty="0">
                <a:latin typeface="+mn-lt"/>
              </a:rPr>
              <a:t>loosen the fibers. </a:t>
            </a:r>
            <a:r>
              <a:rPr lang="en-US" sz="2400" u="sng" dirty="0" smtClean="0">
                <a:solidFill>
                  <a:srgbClr val="0070C0"/>
                </a:solidFill>
              </a:rPr>
              <a:t>The </a:t>
            </a:r>
            <a:r>
              <a:rPr lang="en-US" sz="2400" b="1" i="1" u="sng" dirty="0" smtClean="0">
                <a:solidFill>
                  <a:srgbClr val="0070C0"/>
                </a:solidFill>
              </a:rPr>
              <a:t>recycled</a:t>
            </a:r>
            <a:r>
              <a:rPr lang="en-US" sz="2400" u="sng" dirty="0" smtClean="0">
                <a:solidFill>
                  <a:srgbClr val="0070C0"/>
                </a:solidFill>
              </a:rPr>
              <a:t> </a:t>
            </a:r>
            <a:r>
              <a:rPr lang="en-US" sz="2400" b="1" i="1" u="sng" dirty="0" smtClean="0">
                <a:solidFill>
                  <a:srgbClr val="0070C0"/>
                </a:solidFill>
              </a:rPr>
              <a:t>fibers</a:t>
            </a:r>
            <a:endParaRPr lang="en-US" sz="2400" u="sng" dirty="0" smtClean="0">
              <a:solidFill>
                <a:srgbClr val="0070C0"/>
              </a:solidFill>
              <a:latin typeface="+mn-lt"/>
            </a:endParaRPr>
          </a:p>
          <a:p>
            <a:pPr fontAlgn="auto">
              <a:lnSpc>
                <a:spcPct val="150000"/>
              </a:lnSpc>
              <a:spcBef>
                <a:spcPts val="0"/>
              </a:spcBef>
              <a:spcAft>
                <a:spcPts val="0"/>
              </a:spcAft>
              <a:tabLst>
                <a:tab pos="7772400" algn="r"/>
              </a:tabLst>
              <a:defRPr/>
            </a:pPr>
            <a:endParaRPr lang="en-US" sz="2400" dirty="0" smtClean="0"/>
          </a:p>
          <a:p>
            <a:pPr fontAlgn="auto">
              <a:lnSpc>
                <a:spcPct val="150000"/>
              </a:lnSpc>
              <a:spcBef>
                <a:spcPts val="0"/>
              </a:spcBef>
              <a:spcAft>
                <a:spcPts val="0"/>
              </a:spcAft>
              <a:tabLst>
                <a:tab pos="7772400" algn="r"/>
              </a:tabLst>
              <a:defRPr/>
            </a:pPr>
            <a:endParaRPr lang="en-US" sz="2400" dirty="0"/>
          </a:p>
          <a:p>
            <a:pPr fontAlgn="auto">
              <a:lnSpc>
                <a:spcPct val="150000"/>
              </a:lnSpc>
              <a:spcBef>
                <a:spcPts val="0"/>
              </a:spcBef>
              <a:spcAft>
                <a:spcPts val="0"/>
              </a:spcAft>
              <a:tabLst>
                <a:tab pos="7772400" algn="r"/>
              </a:tabLst>
              <a:defRPr/>
            </a:pPr>
            <a:r>
              <a:rPr lang="en-US" sz="2400" dirty="0" smtClean="0">
                <a:latin typeface="+mn-lt"/>
              </a:rPr>
              <a:t>	from </a:t>
            </a:r>
            <a:r>
              <a:rPr lang="en-US" sz="2400" dirty="0">
                <a:latin typeface="+mn-lt"/>
              </a:rPr>
              <a:t>“How is Paper Made?” </a:t>
            </a:r>
            <a:r>
              <a:rPr lang="en-US" sz="2400" i="1" dirty="0">
                <a:latin typeface="+mn-lt"/>
              </a:rPr>
              <a:t>Literacy by Design</a:t>
            </a:r>
            <a:r>
              <a:rPr lang="en-US" sz="2400" dirty="0">
                <a:latin typeface="+mn-lt"/>
              </a:rPr>
              <a:t>, Grade 3</a:t>
            </a:r>
            <a:r>
              <a:rPr lang="en-US" sz="2400" i="1" dirty="0">
                <a:latin typeface="+mn-lt"/>
              </a:rPr>
              <a:t> </a:t>
            </a:r>
          </a:p>
        </p:txBody>
      </p:sp>
      <p:sp>
        <p:nvSpPr>
          <p:cNvPr id="8" name="TextBox 7"/>
          <p:cNvSpPr txBox="1"/>
          <p:nvPr/>
        </p:nvSpPr>
        <p:spPr>
          <a:xfrm>
            <a:off x="2438400" y="1447800"/>
            <a:ext cx="5715000" cy="461665"/>
          </a:xfrm>
          <a:prstGeom prst="rect">
            <a:avLst/>
          </a:prstGeom>
          <a:noFill/>
          <a:ln w="12700">
            <a:solidFill>
              <a:schemeClr val="tx1"/>
            </a:solidFill>
          </a:ln>
        </p:spPr>
        <p:txBody>
          <a:bodyPr wrap="square" rtlCol="0">
            <a:spAutoFit/>
          </a:bodyPr>
          <a:lstStyle/>
          <a:p>
            <a:pPr algn="ctr"/>
            <a:r>
              <a:rPr lang="en-US" sz="2400" b="1" dirty="0" smtClean="0"/>
              <a:t>cohesion: </a:t>
            </a:r>
            <a:r>
              <a:rPr lang="en-US" sz="2400" u="sng" dirty="0" smtClean="0">
                <a:solidFill>
                  <a:srgbClr val="0070C0"/>
                </a:solidFill>
              </a:rPr>
              <a:t>known</a:t>
            </a:r>
            <a:r>
              <a:rPr lang="en-US" sz="2400" b="1" dirty="0" smtClean="0"/>
              <a:t> + </a:t>
            </a:r>
            <a:r>
              <a:rPr lang="en-US" sz="2400" u="sng" dirty="0" smtClean="0">
                <a:solidFill>
                  <a:srgbClr val="00B050"/>
                </a:solidFill>
              </a:rPr>
              <a:t>new</a:t>
            </a:r>
            <a:r>
              <a:rPr lang="en-US" sz="2400" b="1" dirty="0" smtClean="0"/>
              <a:t> sentence patterns,</a:t>
            </a:r>
            <a:endParaRPr lang="en-US" sz="2400" b="1" i="1" dirty="0"/>
          </a:p>
        </p:txBody>
      </p:sp>
      <p:cxnSp>
        <p:nvCxnSpPr>
          <p:cNvPr id="10" name="Straight Arrow Connector 9"/>
          <p:cNvCxnSpPr/>
          <p:nvPr/>
        </p:nvCxnSpPr>
        <p:spPr>
          <a:xfrm flipH="1" flipV="1">
            <a:off x="5791200" y="3429000"/>
            <a:ext cx="838200" cy="304800"/>
          </a:xfrm>
          <a:prstGeom prst="straightConnector1">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239000" y="2895600"/>
            <a:ext cx="304800" cy="838200"/>
          </a:xfrm>
          <a:prstGeom prst="straightConnector1">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33400" y="2895600"/>
            <a:ext cx="228600" cy="1981200"/>
          </a:xfrm>
          <a:prstGeom prst="straightConnector1">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33400" y="4876800"/>
            <a:ext cx="228600" cy="76200"/>
          </a:xfrm>
          <a:prstGeom prst="straightConnector1">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38400" y="1447800"/>
            <a:ext cx="5715000" cy="830997"/>
          </a:xfrm>
          <a:prstGeom prst="rect">
            <a:avLst/>
          </a:prstGeom>
          <a:solidFill>
            <a:schemeClr val="bg1"/>
          </a:solidFill>
          <a:ln w="12700">
            <a:solidFill>
              <a:schemeClr val="tx1"/>
            </a:solidFill>
          </a:ln>
        </p:spPr>
        <p:txBody>
          <a:bodyPr wrap="square" rtlCol="0">
            <a:spAutoFit/>
          </a:bodyPr>
          <a:lstStyle/>
          <a:p>
            <a:pPr algn="ctr"/>
            <a:r>
              <a:rPr lang="en-US" sz="2400" b="1" dirty="0" smtClean="0"/>
              <a:t>cohesion: </a:t>
            </a:r>
            <a:r>
              <a:rPr lang="en-US" sz="2400" u="sng" dirty="0" smtClean="0">
                <a:solidFill>
                  <a:srgbClr val="0070C0"/>
                </a:solidFill>
              </a:rPr>
              <a:t>known</a:t>
            </a:r>
            <a:r>
              <a:rPr lang="en-US" sz="2400" b="1" dirty="0" smtClean="0"/>
              <a:t> + </a:t>
            </a:r>
            <a:r>
              <a:rPr lang="en-US" sz="2400" u="sng" dirty="0" smtClean="0">
                <a:solidFill>
                  <a:srgbClr val="00B050"/>
                </a:solidFill>
              </a:rPr>
              <a:t>new</a:t>
            </a:r>
            <a:r>
              <a:rPr lang="en-US" sz="2400" b="1" dirty="0" smtClean="0"/>
              <a:t> sentence patterns,</a:t>
            </a:r>
            <a:r>
              <a:rPr lang="en-US" sz="2400" b="1" u="sng" dirty="0" smtClean="0">
                <a:solidFill>
                  <a:srgbClr val="FF0000"/>
                </a:solidFill>
              </a:rPr>
              <a:t> </a:t>
            </a:r>
            <a:r>
              <a:rPr lang="en-US" sz="2400" b="1" i="1" dirty="0" smtClean="0"/>
              <a:t>repetition of vocabulary</a:t>
            </a:r>
            <a:endParaRPr lang="en-US" sz="2400"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8153400" y="4763"/>
            <a:ext cx="1020763" cy="6858000"/>
            <a:chOff x="7891160" y="-176561"/>
            <a:chExt cx="1020335" cy="6858000"/>
          </a:xfrm>
        </p:grpSpPr>
        <p:pic>
          <p:nvPicPr>
            <p:cNvPr id="1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5" name="Rectangle 1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3554"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229600" cy="6001643"/>
          </a:xfrm>
          <a:prstGeom prst="rect">
            <a:avLst/>
          </a:prstGeom>
          <a:noFill/>
        </p:spPr>
        <p:txBody>
          <a:bodyPr>
            <a:spAutoFit/>
          </a:bodyPr>
          <a:lstStyle/>
          <a:p>
            <a:pPr fontAlgn="auto">
              <a:spcBef>
                <a:spcPts val="0"/>
              </a:spcBef>
              <a:spcAft>
                <a:spcPts val="0"/>
              </a:spcAft>
              <a:tabLst>
                <a:tab pos="457200" algn="l"/>
              </a:tabLst>
              <a:defRPr/>
            </a:pPr>
            <a:r>
              <a:rPr lang="en-US" sz="2400" dirty="0">
                <a:latin typeface="+mn-lt"/>
              </a:rPr>
              <a:t>Certain </a:t>
            </a:r>
            <a:r>
              <a:rPr lang="en-US" sz="2400" b="1" dirty="0">
                <a:solidFill>
                  <a:srgbClr val="FF0000"/>
                </a:solidFill>
                <a:latin typeface="+mn-lt"/>
              </a:rPr>
              <a:t>Forms</a:t>
            </a:r>
            <a:r>
              <a:rPr lang="en-US" sz="2400" dirty="0">
                <a:latin typeface="+mn-lt"/>
              </a:rPr>
              <a:t> are likely to occur 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Sequencing</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b="1" dirty="0">
                <a:latin typeface="+mn-lt"/>
              </a:rPr>
              <a:t>Recycling</a:t>
            </a:r>
            <a:r>
              <a:rPr lang="en-US" sz="2400" dirty="0">
                <a:latin typeface="+mn-lt"/>
              </a:rPr>
              <a:t> paper </a:t>
            </a:r>
            <a:r>
              <a:rPr lang="en-US" sz="2400" dirty="0" smtClean="0">
                <a:latin typeface="+mn-lt"/>
              </a:rPr>
              <a:t>[involves] </a:t>
            </a:r>
            <a:r>
              <a:rPr lang="en-US" sz="2400" dirty="0">
                <a:latin typeface="+mn-lt"/>
              </a:rPr>
              <a:t>collecting used paper, </a:t>
            </a:r>
            <a:r>
              <a:rPr lang="en-US" sz="2400" b="1" dirty="0">
                <a:latin typeface="+mn-lt"/>
              </a:rPr>
              <a:t>sorting</a:t>
            </a:r>
            <a:r>
              <a:rPr lang="en-US" sz="2400" dirty="0">
                <a:latin typeface="+mn-lt"/>
              </a:rPr>
              <a:t> it according to color and quality, and </a:t>
            </a:r>
            <a:r>
              <a:rPr lang="en-US" sz="2400" b="1" dirty="0">
                <a:latin typeface="+mn-lt"/>
              </a:rPr>
              <a:t>cleaning</a:t>
            </a:r>
            <a:r>
              <a:rPr lang="en-US" sz="2400" dirty="0">
                <a:latin typeface="+mn-lt"/>
              </a:rPr>
              <a:t> it to remove staples or other non-paper items. Then, the </a:t>
            </a:r>
            <a:r>
              <a:rPr lang="en-US" sz="2400" b="1" dirty="0">
                <a:latin typeface="+mn-lt"/>
              </a:rPr>
              <a:t>clean, sorted </a:t>
            </a:r>
            <a:r>
              <a:rPr lang="en-US" sz="2400" dirty="0">
                <a:latin typeface="+mn-lt"/>
              </a:rPr>
              <a:t>paper </a:t>
            </a:r>
            <a:r>
              <a:rPr lang="en-US" sz="2400" dirty="0" smtClean="0"/>
              <a:t>[is wet down and beaten] </a:t>
            </a:r>
            <a:r>
              <a:rPr lang="en-US" sz="2400" dirty="0" smtClean="0">
                <a:latin typeface="+mn-lt"/>
              </a:rPr>
              <a:t>to </a:t>
            </a:r>
            <a:r>
              <a:rPr lang="en-US" sz="2400" dirty="0">
                <a:latin typeface="+mn-lt"/>
              </a:rPr>
              <a:t>loosen the fibers. </a:t>
            </a:r>
            <a:r>
              <a:rPr lang="en-US" sz="2400" u="sng" dirty="0" smtClean="0">
                <a:solidFill>
                  <a:srgbClr val="0070C0"/>
                </a:solidFill>
              </a:rPr>
              <a:t>The </a:t>
            </a:r>
            <a:r>
              <a:rPr lang="en-US" sz="2400" b="1" i="1" u="sng" dirty="0" smtClean="0">
                <a:solidFill>
                  <a:srgbClr val="0070C0"/>
                </a:solidFill>
              </a:rPr>
              <a:t>recycled</a:t>
            </a:r>
            <a:r>
              <a:rPr lang="en-US" sz="2400" u="sng" dirty="0" smtClean="0">
                <a:solidFill>
                  <a:srgbClr val="0070C0"/>
                </a:solidFill>
              </a:rPr>
              <a:t> </a:t>
            </a:r>
            <a:r>
              <a:rPr lang="en-US" sz="2400" b="1" i="1" u="sng" dirty="0" smtClean="0">
                <a:solidFill>
                  <a:srgbClr val="0070C0"/>
                </a:solidFill>
              </a:rPr>
              <a:t>fibers</a:t>
            </a:r>
            <a:r>
              <a:rPr lang="en-US" sz="2400" dirty="0" smtClean="0"/>
              <a:t> [</a:t>
            </a:r>
            <a:r>
              <a:rPr lang="en-US" sz="2400" u="sng" dirty="0" smtClean="0">
                <a:solidFill>
                  <a:srgbClr val="00B050"/>
                </a:solidFill>
              </a:rPr>
              <a:t>can be made</a:t>
            </a:r>
            <a:r>
              <a:rPr lang="en-US" sz="2400" dirty="0" smtClean="0"/>
              <a:t>] </a:t>
            </a:r>
            <a:r>
              <a:rPr lang="en-US" sz="2400" u="sng" dirty="0" smtClean="0">
                <a:solidFill>
                  <a:srgbClr val="00B050"/>
                </a:solidFill>
              </a:rPr>
              <a:t>into cardboard or newsprint or mixed with wood pulp to make higher-quality paper</a:t>
            </a:r>
            <a:r>
              <a:rPr lang="en-US" sz="2400" dirty="0" smtClean="0"/>
              <a:t>.</a:t>
            </a:r>
            <a:endParaRPr lang="en-US" sz="2400" u="sng" dirty="0" smtClean="0">
              <a:solidFill>
                <a:srgbClr val="0070C0"/>
              </a:solidFill>
              <a:latin typeface="+mn-lt"/>
            </a:endParaRPr>
          </a:p>
          <a:p>
            <a:pPr fontAlgn="auto">
              <a:lnSpc>
                <a:spcPct val="150000"/>
              </a:lnSpc>
              <a:spcBef>
                <a:spcPts val="0"/>
              </a:spcBef>
              <a:spcAft>
                <a:spcPts val="0"/>
              </a:spcAft>
              <a:tabLst>
                <a:tab pos="7772400" algn="r"/>
              </a:tabLst>
              <a:defRPr/>
            </a:pPr>
            <a:endParaRPr lang="en-US" sz="2400" dirty="0"/>
          </a:p>
          <a:p>
            <a:pPr fontAlgn="auto">
              <a:lnSpc>
                <a:spcPct val="150000"/>
              </a:lnSpc>
              <a:spcBef>
                <a:spcPts val="0"/>
              </a:spcBef>
              <a:spcAft>
                <a:spcPts val="0"/>
              </a:spcAft>
              <a:tabLst>
                <a:tab pos="7772400" algn="r"/>
              </a:tabLst>
              <a:defRPr/>
            </a:pPr>
            <a:r>
              <a:rPr lang="en-US" sz="2400" dirty="0" smtClean="0">
                <a:latin typeface="+mn-lt"/>
              </a:rPr>
              <a:t>	from </a:t>
            </a:r>
            <a:r>
              <a:rPr lang="en-US" sz="2400" dirty="0">
                <a:latin typeface="+mn-lt"/>
              </a:rPr>
              <a:t>“How is Paper Made?” </a:t>
            </a:r>
            <a:r>
              <a:rPr lang="en-US" sz="2400" i="1" dirty="0">
                <a:latin typeface="+mn-lt"/>
              </a:rPr>
              <a:t>Literacy by Design</a:t>
            </a:r>
            <a:r>
              <a:rPr lang="en-US" sz="2400" dirty="0">
                <a:latin typeface="+mn-lt"/>
              </a:rPr>
              <a:t>, Grade 3</a:t>
            </a:r>
            <a:r>
              <a:rPr lang="en-US" sz="2400" i="1" dirty="0">
                <a:latin typeface="+mn-lt"/>
              </a:rPr>
              <a:t> </a:t>
            </a:r>
          </a:p>
        </p:txBody>
      </p:sp>
      <p:sp>
        <p:nvSpPr>
          <p:cNvPr id="8" name="TextBox 7"/>
          <p:cNvSpPr txBox="1"/>
          <p:nvPr/>
        </p:nvSpPr>
        <p:spPr>
          <a:xfrm>
            <a:off x="3200400" y="1447800"/>
            <a:ext cx="4495800" cy="830997"/>
          </a:xfrm>
          <a:prstGeom prst="rect">
            <a:avLst/>
          </a:prstGeom>
          <a:noFill/>
          <a:ln w="12700">
            <a:solidFill>
              <a:schemeClr val="tx1"/>
            </a:solidFill>
          </a:ln>
        </p:spPr>
        <p:txBody>
          <a:bodyPr wrap="square" rtlCol="0">
            <a:spAutoFit/>
          </a:bodyPr>
          <a:lstStyle/>
          <a:p>
            <a:pPr algn="ctr"/>
            <a:r>
              <a:rPr lang="en-US" sz="2400" b="1" dirty="0" err="1" smtClean="0"/>
              <a:t>ing</a:t>
            </a:r>
            <a:r>
              <a:rPr lang="en-US" sz="2400" b="1" dirty="0" smtClean="0"/>
              <a:t>-verbs (used as verbs) turn into </a:t>
            </a:r>
          </a:p>
          <a:p>
            <a:pPr algn="ctr"/>
            <a:r>
              <a:rPr lang="en-US" sz="2400" b="1" dirty="0" smtClean="0"/>
              <a:t>pre-noun modifiers</a:t>
            </a:r>
            <a:endParaRPr lang="en-US" sz="2400" b="1" i="1" dirty="0"/>
          </a:p>
        </p:txBody>
      </p:sp>
      <p:cxnSp>
        <p:nvCxnSpPr>
          <p:cNvPr id="10" name="Straight Arrow Connector 9"/>
          <p:cNvCxnSpPr/>
          <p:nvPr/>
        </p:nvCxnSpPr>
        <p:spPr>
          <a:xfrm flipH="1" flipV="1">
            <a:off x="5791200" y="3429000"/>
            <a:ext cx="838200" cy="304800"/>
          </a:xfrm>
          <a:prstGeom prst="straightConnector1">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7239000" y="2895600"/>
            <a:ext cx="304800" cy="838200"/>
          </a:xfrm>
          <a:prstGeom prst="straightConnector1">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33400" y="2895600"/>
            <a:ext cx="228600" cy="1981200"/>
          </a:xfrm>
          <a:prstGeom prst="straightConnector1">
            <a:avLst/>
          </a:prstGeom>
          <a:ln w="28575">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33400" y="4876800"/>
            <a:ext cx="228600" cy="76200"/>
          </a:xfrm>
          <a:prstGeom prst="straightConnector1">
            <a:avLst/>
          </a:prstGeom>
          <a:ln w="28575">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4763"/>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 name="TextBox 4"/>
          <p:cNvSpPr txBox="1"/>
          <p:nvPr/>
        </p:nvSpPr>
        <p:spPr>
          <a:xfrm>
            <a:off x="457200" y="0"/>
            <a:ext cx="7848600" cy="5816977"/>
          </a:xfrm>
          <a:prstGeom prst="rect">
            <a:avLst/>
          </a:prstGeom>
          <a:noFill/>
        </p:spPr>
        <p:txBody>
          <a:bodyPr>
            <a:spAutoFit/>
          </a:bodyPr>
          <a:lstStyle/>
          <a:p>
            <a:r>
              <a:rPr lang="en-US" sz="3600" dirty="0" smtClean="0">
                <a:latin typeface="Calibri" pitchFamily="34" charset="0"/>
              </a:rPr>
              <a:t>ELL Language Production</a:t>
            </a:r>
          </a:p>
          <a:p>
            <a:endParaRPr lang="en-US" sz="2400" dirty="0">
              <a:latin typeface="Calibri" pitchFamily="34" charset="0"/>
            </a:endParaRPr>
          </a:p>
          <a:p>
            <a:r>
              <a:rPr lang="en-US" sz="2400" dirty="0">
                <a:latin typeface="Calibri" pitchFamily="34" charset="0"/>
              </a:rPr>
              <a:t>Elements </a:t>
            </a:r>
            <a:r>
              <a:rPr lang="en-US" sz="2400" dirty="0" smtClean="0">
                <a:latin typeface="Calibri" pitchFamily="34" charset="0"/>
              </a:rPr>
              <a:t>in </a:t>
            </a:r>
            <a:r>
              <a:rPr lang="en-US" sz="2400" dirty="0">
                <a:latin typeface="Calibri" pitchFamily="34" charset="0"/>
              </a:rPr>
              <a:t>the system of language </a:t>
            </a:r>
          </a:p>
          <a:p>
            <a:endParaRPr lang="en-US" sz="2400" dirty="0">
              <a:latin typeface="Calibri" pitchFamily="34" charset="0"/>
            </a:endParaRPr>
          </a:p>
          <a:p>
            <a:pPr marL="457200" indent="-233363">
              <a:buFont typeface="Arial" charset="0"/>
              <a:buChar char="•"/>
            </a:pPr>
            <a:r>
              <a:rPr lang="en-US" sz="2400" dirty="0">
                <a:latin typeface="Calibri" pitchFamily="34" charset="0"/>
              </a:rPr>
              <a:t>Phonology: the study of the </a:t>
            </a:r>
            <a:r>
              <a:rPr lang="en-US" sz="2400" b="1" dirty="0">
                <a:solidFill>
                  <a:srgbClr val="FF3300"/>
                </a:solidFill>
                <a:latin typeface="Calibri" pitchFamily="34" charset="0"/>
              </a:rPr>
              <a:t>sounds</a:t>
            </a:r>
            <a:r>
              <a:rPr lang="en-US" sz="2400" dirty="0">
                <a:latin typeface="Calibri" pitchFamily="34" charset="0"/>
              </a:rPr>
              <a:t> of a language</a:t>
            </a:r>
          </a:p>
          <a:p>
            <a:pPr marL="457200" indent="-233363">
              <a:buFont typeface="Arial" charset="0"/>
              <a:buChar char="•"/>
            </a:pPr>
            <a:endParaRPr lang="en-US" sz="2400" dirty="0">
              <a:latin typeface="Calibri" pitchFamily="34" charset="0"/>
            </a:endParaRPr>
          </a:p>
          <a:p>
            <a:pPr marL="457200" indent="-233363">
              <a:buFont typeface="Arial" charset="0"/>
              <a:buChar char="•"/>
            </a:pPr>
            <a:r>
              <a:rPr lang="en-US" sz="2400" dirty="0">
                <a:latin typeface="Calibri" pitchFamily="34" charset="0"/>
              </a:rPr>
              <a:t>Morphology: the study of </a:t>
            </a:r>
            <a:r>
              <a:rPr lang="en-US" sz="2400" b="1" dirty="0">
                <a:solidFill>
                  <a:srgbClr val="FF3300"/>
                </a:solidFill>
                <a:latin typeface="Calibri" pitchFamily="34" charset="0"/>
              </a:rPr>
              <a:t>words and parts of words</a:t>
            </a:r>
          </a:p>
          <a:p>
            <a:pPr marL="457200" indent="-233363">
              <a:buFont typeface="Arial" charset="0"/>
              <a:buChar char="•"/>
            </a:pPr>
            <a:endParaRPr lang="en-US" sz="2400" dirty="0">
              <a:latin typeface="Calibri" pitchFamily="34" charset="0"/>
            </a:endParaRPr>
          </a:p>
          <a:p>
            <a:pPr marL="457200" indent="-233363">
              <a:buFont typeface="Arial" charset="0"/>
              <a:buChar char="•"/>
            </a:pPr>
            <a:r>
              <a:rPr lang="en-US" sz="2400" dirty="0">
                <a:latin typeface="Calibri" pitchFamily="34" charset="0"/>
              </a:rPr>
              <a:t>Syntax: the study of the </a:t>
            </a:r>
            <a:r>
              <a:rPr lang="en-US" sz="2400" b="1" dirty="0">
                <a:solidFill>
                  <a:srgbClr val="FF3300"/>
                </a:solidFill>
                <a:latin typeface="Calibri" pitchFamily="34" charset="0"/>
              </a:rPr>
              <a:t>structure of sentences</a:t>
            </a:r>
            <a:r>
              <a:rPr lang="en-US" sz="2400" dirty="0">
                <a:latin typeface="Calibri" pitchFamily="34" charset="0"/>
              </a:rPr>
              <a:t> and the rules that govern </a:t>
            </a:r>
            <a:r>
              <a:rPr lang="en-US" sz="2400" dirty="0" smtClean="0">
                <a:latin typeface="Calibri" pitchFamily="34" charset="0"/>
              </a:rPr>
              <a:t>their formation</a:t>
            </a:r>
            <a:endParaRPr lang="en-US" sz="2400" dirty="0">
              <a:latin typeface="Calibri" pitchFamily="34" charset="0"/>
            </a:endParaRPr>
          </a:p>
          <a:p>
            <a:pPr marL="457200" indent="-233363">
              <a:buFont typeface="Arial" charset="0"/>
              <a:buChar char="•"/>
            </a:pPr>
            <a:endParaRPr lang="en-US" sz="2400" dirty="0">
              <a:latin typeface="Calibri" pitchFamily="34" charset="0"/>
            </a:endParaRPr>
          </a:p>
          <a:p>
            <a:pPr marL="457200" indent="-233363">
              <a:buFont typeface="Arial" charset="0"/>
              <a:buChar char="•"/>
            </a:pPr>
            <a:r>
              <a:rPr lang="en-US" sz="2400" dirty="0">
                <a:latin typeface="Calibri" pitchFamily="34" charset="0"/>
              </a:rPr>
              <a:t>Semantics: the study of </a:t>
            </a:r>
            <a:r>
              <a:rPr lang="en-US" sz="2400" b="1" dirty="0">
                <a:solidFill>
                  <a:srgbClr val="FF3300"/>
                </a:solidFill>
                <a:latin typeface="Calibri" pitchFamily="34" charset="0"/>
              </a:rPr>
              <a:t>meanings</a:t>
            </a:r>
            <a:r>
              <a:rPr lang="en-US" sz="2400" dirty="0">
                <a:latin typeface="Calibri" pitchFamily="34" charset="0"/>
              </a:rPr>
              <a:t> of individual words and of larger units such as phrases and sentences</a:t>
            </a:r>
          </a:p>
          <a:p>
            <a:pPr marL="457200" indent="-233363">
              <a:buFont typeface="Arial" charset="0"/>
              <a:buChar char="•"/>
            </a:pPr>
            <a:endParaRPr lang="en-US" sz="2400" dirty="0">
              <a:latin typeface="Calibri" pitchFamily="34" charset="0"/>
            </a:endParaRPr>
          </a:p>
          <a:p>
            <a:pPr marL="457200" indent="-233363">
              <a:buFont typeface="Arial" charset="0"/>
              <a:buChar char="•"/>
            </a:pPr>
            <a:r>
              <a:rPr lang="en-US" sz="2400" dirty="0">
                <a:latin typeface="Calibri" pitchFamily="34" charset="0"/>
              </a:rPr>
              <a:t>Pragmatics: the study of language </a:t>
            </a:r>
            <a:r>
              <a:rPr lang="en-US" sz="2400" b="1" dirty="0">
                <a:solidFill>
                  <a:srgbClr val="FF3300"/>
                </a:solidFill>
                <a:latin typeface="Calibri" pitchFamily="34" charset="0"/>
              </a:rPr>
              <a:t>use in context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6626"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dirty="0">
                <a:latin typeface="Calibri" pitchFamily="34" charset="0"/>
              </a:rPr>
              <a:t>Language Functions and Forms (in school)</a:t>
            </a:r>
          </a:p>
        </p:txBody>
      </p:sp>
      <p:sp>
        <p:nvSpPr>
          <p:cNvPr id="3" name="TextBox 2"/>
          <p:cNvSpPr txBox="1"/>
          <p:nvPr/>
        </p:nvSpPr>
        <p:spPr>
          <a:xfrm>
            <a:off x="457200" y="914400"/>
            <a:ext cx="8001000" cy="3786188"/>
          </a:xfrm>
          <a:prstGeom prst="rect">
            <a:avLst/>
          </a:prstGeom>
          <a:noFill/>
        </p:spPr>
        <p:txBody>
          <a:bodyPr wrap="square">
            <a:spAutoFit/>
          </a:bodyPr>
          <a:lstStyle/>
          <a:p>
            <a:pPr fontAlgn="auto">
              <a:spcBef>
                <a:spcPts val="0"/>
              </a:spcBef>
              <a:spcAft>
                <a:spcPts val="0"/>
              </a:spcAft>
              <a:tabLst>
                <a:tab pos="457200" algn="l"/>
              </a:tabLst>
              <a:defRPr/>
            </a:pPr>
            <a:r>
              <a:rPr lang="en-US" sz="2400" dirty="0" smtClean="0">
                <a:latin typeface="+mn-lt"/>
              </a:rPr>
              <a:t>                       </a:t>
            </a:r>
            <a:r>
              <a:rPr lang="en-US" sz="2400" dirty="0">
                <a:latin typeface="+mn-lt"/>
              </a:rPr>
              <a:t>Forms </a:t>
            </a:r>
            <a:r>
              <a:rPr lang="en-US" sz="2400" b="1" u="sng" dirty="0">
                <a:solidFill>
                  <a:srgbClr val="FF0000"/>
                </a:solidFill>
                <a:latin typeface="+mn-lt"/>
              </a:rPr>
              <a:t>may </a:t>
            </a:r>
            <a:r>
              <a:rPr lang="en-US" sz="2400" b="1" u="sng" dirty="0" smtClean="0">
                <a:solidFill>
                  <a:srgbClr val="FF0000"/>
                </a:solidFill>
                <a:latin typeface="+mn-lt"/>
              </a:rPr>
              <a:t>occur</a:t>
            </a:r>
            <a:r>
              <a:rPr lang="en-US" sz="2400" b="1" dirty="0" smtClean="0">
                <a:latin typeface="+mn-lt"/>
              </a:rPr>
              <a:t> </a:t>
            </a:r>
            <a:r>
              <a:rPr lang="en-US" sz="2400" dirty="0">
                <a:latin typeface="+mn-lt"/>
              </a:rPr>
              <a:t>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Retelling/relating past events </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dirty="0">
                <a:latin typeface="+mn-lt"/>
              </a:rPr>
              <a:t>President Abraham Lincoln was taking a vote in a cabinet meeting on whether to sign the Emancipation Proclamation. All his cabinet secretaries vote nay, whereupon Lincoln raises his right hand and declares: ‘The ayes have it’.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7650"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001000" cy="3786188"/>
          </a:xfrm>
          <a:prstGeom prst="rect">
            <a:avLst/>
          </a:prstGeom>
          <a:noFill/>
        </p:spPr>
        <p:txBody>
          <a:bodyPr wrap="square">
            <a:spAutoFit/>
          </a:bodyPr>
          <a:lstStyle/>
          <a:p>
            <a:pPr fontAlgn="auto">
              <a:spcBef>
                <a:spcPts val="0"/>
              </a:spcBef>
              <a:spcAft>
                <a:spcPts val="0"/>
              </a:spcAft>
              <a:tabLst>
                <a:tab pos="457200" algn="l"/>
              </a:tabLst>
              <a:defRPr/>
            </a:pPr>
            <a:r>
              <a:rPr lang="en-US" sz="2400" dirty="0" smtClean="0"/>
              <a:t>                       Forms </a:t>
            </a:r>
            <a:r>
              <a:rPr lang="en-US" sz="2400" b="1" u="sng" dirty="0" smtClean="0">
                <a:solidFill>
                  <a:srgbClr val="FF0000"/>
                </a:solidFill>
              </a:rPr>
              <a:t>may occur</a:t>
            </a:r>
            <a:r>
              <a:rPr lang="en-US" sz="2400" b="1" dirty="0" smtClean="0"/>
              <a:t> </a:t>
            </a:r>
            <a:r>
              <a:rPr lang="en-US" sz="2400" dirty="0" smtClean="0"/>
              <a:t>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Retelling/relating past events </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dirty="0">
                <a:latin typeface="+mn-lt"/>
              </a:rPr>
              <a:t>President Abraham Lincoln </a:t>
            </a:r>
            <a:r>
              <a:rPr lang="en-US" sz="2400" u="sng" dirty="0">
                <a:solidFill>
                  <a:srgbClr val="FF0000"/>
                </a:solidFill>
                <a:latin typeface="+mn-lt"/>
              </a:rPr>
              <a:t>was taking</a:t>
            </a:r>
            <a:r>
              <a:rPr lang="en-US" sz="2400" dirty="0">
                <a:solidFill>
                  <a:srgbClr val="FF0000"/>
                </a:solidFill>
                <a:latin typeface="+mn-lt"/>
              </a:rPr>
              <a:t> </a:t>
            </a:r>
            <a:r>
              <a:rPr lang="en-US" sz="2400" dirty="0">
                <a:latin typeface="+mn-lt"/>
              </a:rPr>
              <a:t>a vote in a cabinet meeting on whether to sign the Emancipation Proclamation. All his cabinet secretaries vote nay, whereupon Lincoln raises his right hand and declares: ‘The ayes have it’.</a:t>
            </a:r>
          </a:p>
        </p:txBody>
      </p:sp>
      <p:sp>
        <p:nvSpPr>
          <p:cNvPr id="7" name="TextBox 6"/>
          <p:cNvSpPr txBox="1"/>
          <p:nvPr/>
        </p:nvSpPr>
        <p:spPr>
          <a:xfrm>
            <a:off x="5715000" y="1600200"/>
            <a:ext cx="2286000" cy="461665"/>
          </a:xfrm>
          <a:prstGeom prst="rect">
            <a:avLst/>
          </a:prstGeom>
          <a:noFill/>
          <a:ln w="12700">
            <a:solidFill>
              <a:schemeClr val="tx1"/>
            </a:solidFill>
          </a:ln>
        </p:spPr>
        <p:txBody>
          <a:bodyPr wrap="square" rtlCol="0">
            <a:spAutoFit/>
          </a:bodyPr>
          <a:lstStyle/>
          <a:p>
            <a:pPr algn="ctr"/>
            <a:r>
              <a:rPr lang="en-US" sz="2400" u="sng" dirty="0" smtClean="0">
                <a:solidFill>
                  <a:srgbClr val="FF0000"/>
                </a:solidFill>
              </a:rPr>
              <a:t>past progressive</a:t>
            </a:r>
            <a:endParaRPr lang="en-US" sz="2400" u="sng"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8674"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001000" cy="3786188"/>
          </a:xfrm>
          <a:prstGeom prst="rect">
            <a:avLst/>
          </a:prstGeom>
          <a:noFill/>
        </p:spPr>
        <p:txBody>
          <a:bodyPr wrap="square">
            <a:spAutoFit/>
          </a:bodyPr>
          <a:lstStyle/>
          <a:p>
            <a:pPr fontAlgn="auto">
              <a:spcBef>
                <a:spcPts val="0"/>
              </a:spcBef>
              <a:spcAft>
                <a:spcPts val="0"/>
              </a:spcAft>
              <a:tabLst>
                <a:tab pos="457200" algn="l"/>
              </a:tabLst>
              <a:defRPr/>
            </a:pPr>
            <a:r>
              <a:rPr lang="en-US" sz="2400" dirty="0" smtClean="0"/>
              <a:t>Unexpected Forms </a:t>
            </a:r>
            <a:r>
              <a:rPr lang="en-US" sz="2400" b="1" u="sng" dirty="0" smtClean="0">
                <a:solidFill>
                  <a:srgbClr val="FF0000"/>
                </a:solidFill>
              </a:rPr>
              <a:t>may occur</a:t>
            </a:r>
            <a:r>
              <a:rPr lang="en-US" sz="2400" b="1" dirty="0" smtClean="0"/>
              <a:t> </a:t>
            </a:r>
            <a:r>
              <a:rPr lang="en-US" sz="2400" dirty="0" smtClean="0"/>
              <a:t>with a given Function</a:t>
            </a:r>
            <a:endParaRPr lang="en-US" sz="2400" dirty="0" smtClean="0">
              <a:latin typeface="+mn-lt"/>
            </a:endParaRPr>
          </a:p>
          <a:p>
            <a:pPr fontAlgn="auto">
              <a:spcBef>
                <a:spcPts val="0"/>
              </a:spcBef>
              <a:spcAft>
                <a:spcPts val="0"/>
              </a:spcAft>
              <a:tabLst>
                <a:tab pos="457200" algn="l"/>
              </a:tabLst>
              <a:defRPr/>
            </a:pPr>
            <a:endParaRPr lang="en-US" sz="2400" dirty="0" smtClean="0">
              <a:latin typeface="+mn-lt"/>
            </a:endParaRPr>
          </a:p>
          <a:p>
            <a:pPr fontAlgn="auto">
              <a:spcBef>
                <a:spcPts val="0"/>
              </a:spcBef>
              <a:spcAft>
                <a:spcPts val="0"/>
              </a:spcAft>
              <a:tabLst>
                <a:tab pos="457200" algn="l"/>
              </a:tabLst>
              <a:defRPr/>
            </a:pPr>
            <a:r>
              <a:rPr lang="en-US" sz="2400" dirty="0" smtClean="0">
                <a:latin typeface="+mn-lt"/>
              </a:rPr>
              <a:t>Retelling/relating </a:t>
            </a:r>
            <a:r>
              <a:rPr lang="en-US" sz="2400" dirty="0">
                <a:latin typeface="+mn-lt"/>
              </a:rPr>
              <a:t>past events </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dirty="0">
                <a:latin typeface="+mn-lt"/>
              </a:rPr>
              <a:t>President Abraham Lincoln </a:t>
            </a:r>
            <a:r>
              <a:rPr lang="en-US" sz="2400" dirty="0">
                <a:solidFill>
                  <a:srgbClr val="FF0000"/>
                </a:solidFill>
                <a:latin typeface="+mn-lt"/>
              </a:rPr>
              <a:t>was taking </a:t>
            </a:r>
            <a:r>
              <a:rPr lang="en-US" sz="2400" dirty="0">
                <a:latin typeface="+mn-lt"/>
              </a:rPr>
              <a:t>a vote in a cabinet meeting on whether to sign the Emancipation Proclamation. All his cabinet secretaries </a:t>
            </a:r>
            <a:r>
              <a:rPr lang="en-US" sz="2400" b="1" u="sng" dirty="0">
                <a:solidFill>
                  <a:srgbClr val="00B050"/>
                </a:solidFill>
                <a:latin typeface="+mn-lt"/>
              </a:rPr>
              <a:t>vote</a:t>
            </a:r>
            <a:r>
              <a:rPr lang="en-US" sz="2400" dirty="0">
                <a:latin typeface="+mn-lt"/>
              </a:rPr>
              <a:t> nay, whereupon Lincoln </a:t>
            </a:r>
            <a:r>
              <a:rPr lang="en-US" sz="2400" b="1" u="sng" dirty="0">
                <a:solidFill>
                  <a:srgbClr val="00B050"/>
                </a:solidFill>
                <a:latin typeface="+mn-lt"/>
              </a:rPr>
              <a:t>raises</a:t>
            </a:r>
            <a:r>
              <a:rPr lang="en-US" sz="2400" dirty="0">
                <a:latin typeface="+mn-lt"/>
              </a:rPr>
              <a:t> his right hand and </a:t>
            </a:r>
            <a:r>
              <a:rPr lang="en-US" sz="2400" b="1" u="sng" dirty="0">
                <a:solidFill>
                  <a:srgbClr val="00B050"/>
                </a:solidFill>
                <a:latin typeface="+mn-lt"/>
              </a:rPr>
              <a:t>declares</a:t>
            </a:r>
            <a:r>
              <a:rPr lang="en-US" sz="2400" dirty="0">
                <a:latin typeface="+mn-lt"/>
              </a:rPr>
              <a:t>: ‘The ayes have it’.</a:t>
            </a:r>
          </a:p>
        </p:txBody>
      </p:sp>
      <p:sp>
        <p:nvSpPr>
          <p:cNvPr id="7" name="TextBox 6"/>
          <p:cNvSpPr txBox="1"/>
          <p:nvPr/>
        </p:nvSpPr>
        <p:spPr>
          <a:xfrm>
            <a:off x="4876800" y="1600200"/>
            <a:ext cx="3200400" cy="738664"/>
          </a:xfrm>
          <a:prstGeom prst="rect">
            <a:avLst/>
          </a:prstGeom>
          <a:noFill/>
          <a:ln w="12700">
            <a:solidFill>
              <a:schemeClr val="tx1"/>
            </a:solidFill>
          </a:ln>
        </p:spPr>
        <p:txBody>
          <a:bodyPr wrap="square" rtlCol="0">
            <a:spAutoFit/>
          </a:bodyPr>
          <a:lstStyle/>
          <a:p>
            <a:pPr algn="ctr"/>
            <a:r>
              <a:rPr lang="en-US" sz="2400" b="1" u="sng" dirty="0" smtClean="0">
                <a:solidFill>
                  <a:srgbClr val="00B050"/>
                </a:solidFill>
              </a:rPr>
              <a:t>simple present</a:t>
            </a:r>
          </a:p>
          <a:p>
            <a:pPr algn="ctr"/>
            <a:r>
              <a:rPr lang="en-US" dirty="0" smtClean="0">
                <a:solidFill>
                  <a:srgbClr val="00B050"/>
                </a:solidFill>
              </a:rPr>
              <a:t>(the ‘historical present’)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8674"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305800" cy="5047536"/>
          </a:xfrm>
          <a:prstGeom prst="rect">
            <a:avLst/>
          </a:prstGeom>
          <a:noFill/>
        </p:spPr>
        <p:txBody>
          <a:bodyPr wrap="square">
            <a:spAutoFit/>
          </a:bodyPr>
          <a:lstStyle/>
          <a:p>
            <a:pPr fontAlgn="auto">
              <a:spcBef>
                <a:spcPts val="0"/>
              </a:spcBef>
              <a:spcAft>
                <a:spcPts val="0"/>
              </a:spcAft>
              <a:tabLst>
                <a:tab pos="457200" algn="l"/>
              </a:tabLst>
              <a:defRPr/>
            </a:pPr>
            <a:r>
              <a:rPr lang="en-US" sz="2400" dirty="0" smtClean="0"/>
              <a:t>Unexpected Forms </a:t>
            </a:r>
            <a:r>
              <a:rPr lang="en-US" sz="2400" b="1" u="sng" dirty="0" smtClean="0">
                <a:solidFill>
                  <a:srgbClr val="FF0000"/>
                </a:solidFill>
              </a:rPr>
              <a:t>may occur</a:t>
            </a:r>
            <a:r>
              <a:rPr lang="en-US" sz="2400" b="1" dirty="0" smtClean="0"/>
              <a:t> </a:t>
            </a:r>
            <a:r>
              <a:rPr lang="en-US" sz="2400" dirty="0" smtClean="0"/>
              <a:t>with a given Function</a:t>
            </a:r>
            <a:endParaRPr lang="en-US" sz="2400" dirty="0" smtClean="0">
              <a:latin typeface="+mn-lt"/>
            </a:endParaRPr>
          </a:p>
          <a:p>
            <a:pPr fontAlgn="auto">
              <a:spcBef>
                <a:spcPts val="0"/>
              </a:spcBef>
              <a:spcAft>
                <a:spcPts val="0"/>
              </a:spcAft>
              <a:tabLst>
                <a:tab pos="457200" algn="l"/>
              </a:tabLst>
              <a:defRPr/>
            </a:pPr>
            <a:endParaRPr lang="en-US" sz="2400" dirty="0" smtClean="0">
              <a:latin typeface="+mn-lt"/>
            </a:endParaRPr>
          </a:p>
          <a:p>
            <a:pPr fontAlgn="auto">
              <a:spcBef>
                <a:spcPts val="0"/>
              </a:spcBef>
              <a:spcAft>
                <a:spcPts val="0"/>
              </a:spcAft>
              <a:tabLst>
                <a:tab pos="457200" algn="l"/>
              </a:tabLst>
              <a:defRPr/>
            </a:pPr>
            <a:r>
              <a:rPr lang="en-US" sz="2400" dirty="0" smtClean="0">
                <a:latin typeface="+mn-lt"/>
              </a:rPr>
              <a:t>Retelling/relating </a:t>
            </a:r>
            <a:r>
              <a:rPr lang="en-US" sz="2400" dirty="0">
                <a:latin typeface="+mn-lt"/>
              </a:rPr>
              <a:t>past events </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dirty="0">
                <a:latin typeface="+mn-lt"/>
              </a:rPr>
              <a:t>President Abraham Lincoln </a:t>
            </a:r>
            <a:r>
              <a:rPr lang="en-US" sz="2400" dirty="0">
                <a:solidFill>
                  <a:srgbClr val="FF0000"/>
                </a:solidFill>
                <a:latin typeface="+mn-lt"/>
              </a:rPr>
              <a:t>was taking </a:t>
            </a:r>
            <a:r>
              <a:rPr lang="en-US" sz="2400" dirty="0">
                <a:latin typeface="+mn-lt"/>
              </a:rPr>
              <a:t>a vote in a cabinet meeting on whether to sign the Emancipation Proclamation. </a:t>
            </a:r>
            <a:r>
              <a:rPr lang="en-US" sz="2400" dirty="0" smtClean="0">
                <a:latin typeface="+mn-lt"/>
              </a:rPr>
              <a:t> All </a:t>
            </a:r>
            <a:r>
              <a:rPr lang="en-US" sz="2400" dirty="0">
                <a:latin typeface="+mn-lt"/>
              </a:rPr>
              <a:t>his cabinet secretaries </a:t>
            </a:r>
            <a:r>
              <a:rPr lang="en-US" sz="2400" b="1" u="sng" dirty="0">
                <a:solidFill>
                  <a:srgbClr val="00B050"/>
                </a:solidFill>
                <a:latin typeface="+mn-lt"/>
              </a:rPr>
              <a:t>vote</a:t>
            </a:r>
            <a:r>
              <a:rPr lang="en-US" sz="2400" dirty="0">
                <a:latin typeface="+mn-lt"/>
              </a:rPr>
              <a:t> nay, whereupon Lincoln </a:t>
            </a:r>
            <a:r>
              <a:rPr lang="en-US" sz="2400" b="1" u="sng" dirty="0">
                <a:solidFill>
                  <a:srgbClr val="00B050"/>
                </a:solidFill>
                <a:latin typeface="+mn-lt"/>
              </a:rPr>
              <a:t>raises</a:t>
            </a:r>
            <a:r>
              <a:rPr lang="en-US" sz="2400" dirty="0">
                <a:latin typeface="+mn-lt"/>
              </a:rPr>
              <a:t> his right hand and </a:t>
            </a:r>
            <a:r>
              <a:rPr lang="en-US" sz="2400" b="1" u="sng" dirty="0">
                <a:solidFill>
                  <a:srgbClr val="00B050"/>
                </a:solidFill>
                <a:latin typeface="+mn-lt"/>
              </a:rPr>
              <a:t>declares</a:t>
            </a:r>
            <a:r>
              <a:rPr lang="en-US" sz="2400" dirty="0">
                <a:latin typeface="+mn-lt"/>
              </a:rPr>
              <a:t>: ‘The ayes have it</a:t>
            </a:r>
            <a:r>
              <a:rPr lang="en-US" sz="2400" dirty="0" smtClean="0">
                <a:latin typeface="+mn-lt"/>
              </a:rPr>
              <a:t>’.</a:t>
            </a:r>
          </a:p>
          <a:p>
            <a:pPr fontAlgn="auto">
              <a:spcBef>
                <a:spcPts val="1200"/>
              </a:spcBef>
              <a:spcAft>
                <a:spcPts val="0"/>
              </a:spcAft>
              <a:defRPr/>
            </a:pPr>
            <a:r>
              <a:rPr lang="en-US" sz="2400" dirty="0" smtClean="0"/>
              <a:t>compare:</a:t>
            </a:r>
          </a:p>
          <a:p>
            <a:pPr marL="233363" fontAlgn="auto">
              <a:spcBef>
                <a:spcPts val="0"/>
              </a:spcBef>
              <a:spcAft>
                <a:spcPts val="0"/>
              </a:spcAft>
              <a:defRPr/>
            </a:pPr>
            <a:r>
              <a:rPr lang="en-US" sz="2400" dirty="0" smtClean="0"/>
              <a:t>All his cabinet secretaries </a:t>
            </a:r>
            <a:r>
              <a:rPr lang="en-US" sz="2400" b="1" u="sng" dirty="0" smtClean="0">
                <a:solidFill>
                  <a:srgbClr val="FF0000"/>
                </a:solidFill>
              </a:rPr>
              <a:t>voted</a:t>
            </a:r>
            <a:r>
              <a:rPr lang="en-US" sz="2400" dirty="0" smtClean="0"/>
              <a:t> nay, whereupon Lincoln </a:t>
            </a:r>
            <a:r>
              <a:rPr lang="en-US" sz="2400" b="1" u="sng" dirty="0" smtClean="0">
                <a:solidFill>
                  <a:srgbClr val="FF0000"/>
                </a:solidFill>
              </a:rPr>
              <a:t>raised</a:t>
            </a:r>
            <a:r>
              <a:rPr lang="en-US" sz="2400" dirty="0" smtClean="0"/>
              <a:t> his right hand and </a:t>
            </a:r>
            <a:r>
              <a:rPr lang="en-US" sz="2400" b="1" u="sng" dirty="0" smtClean="0">
                <a:solidFill>
                  <a:srgbClr val="FF0000"/>
                </a:solidFill>
              </a:rPr>
              <a:t>declared</a:t>
            </a:r>
            <a:r>
              <a:rPr lang="en-US" sz="2400" dirty="0" smtClean="0"/>
              <a:t>: ‘The ayes have it’.</a:t>
            </a:r>
            <a:endParaRPr lang="en-US" sz="2400" dirty="0">
              <a:latin typeface="+mn-lt"/>
            </a:endParaRPr>
          </a:p>
        </p:txBody>
      </p:sp>
      <p:sp>
        <p:nvSpPr>
          <p:cNvPr id="7" name="TextBox 6"/>
          <p:cNvSpPr txBox="1"/>
          <p:nvPr/>
        </p:nvSpPr>
        <p:spPr>
          <a:xfrm>
            <a:off x="4876800" y="1600200"/>
            <a:ext cx="3200400" cy="738664"/>
          </a:xfrm>
          <a:prstGeom prst="rect">
            <a:avLst/>
          </a:prstGeom>
          <a:noFill/>
          <a:ln w="12700">
            <a:solidFill>
              <a:schemeClr val="tx1"/>
            </a:solidFill>
          </a:ln>
        </p:spPr>
        <p:txBody>
          <a:bodyPr wrap="square" rtlCol="0">
            <a:spAutoFit/>
          </a:bodyPr>
          <a:lstStyle/>
          <a:p>
            <a:pPr algn="ctr"/>
            <a:r>
              <a:rPr lang="en-US" sz="2400" b="1" u="sng" dirty="0" smtClean="0">
                <a:solidFill>
                  <a:srgbClr val="00B050"/>
                </a:solidFill>
              </a:rPr>
              <a:t>simple present</a:t>
            </a:r>
          </a:p>
          <a:p>
            <a:pPr algn="ctr"/>
            <a:r>
              <a:rPr lang="en-US" dirty="0" smtClean="0">
                <a:solidFill>
                  <a:srgbClr val="00B050"/>
                </a:solidFill>
              </a:rPr>
              <a:t>(the ‘historical present’)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698"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a:spLocks noChangeArrowheads="1"/>
          </p:cNvSpPr>
          <p:nvPr/>
        </p:nvSpPr>
        <p:spPr bwMode="auto">
          <a:xfrm>
            <a:off x="4114800" y="795338"/>
            <a:ext cx="4343400" cy="5416868"/>
          </a:xfrm>
          <a:prstGeom prst="rect">
            <a:avLst/>
          </a:prstGeom>
          <a:noFill/>
          <a:ln w="9525">
            <a:noFill/>
            <a:miter lim="800000"/>
            <a:headEnd/>
            <a:tailEnd/>
          </a:ln>
        </p:spPr>
        <p:txBody>
          <a:bodyPr wrap="square">
            <a:spAutoFit/>
          </a:bodyPr>
          <a:lstStyle/>
          <a:p>
            <a:pPr>
              <a:tabLst>
                <a:tab pos="457200" algn="l"/>
              </a:tabLst>
            </a:pPr>
            <a:r>
              <a:rPr lang="en-US" sz="2400" dirty="0">
                <a:latin typeface="Calibri" pitchFamily="34" charset="0"/>
              </a:rPr>
              <a:t>It is likely that a text displays several </a:t>
            </a:r>
            <a:r>
              <a:rPr lang="en-US" sz="2400" u="sng" dirty="0">
                <a:latin typeface="Calibri" pitchFamily="34" charset="0"/>
              </a:rPr>
              <a:t>functions</a:t>
            </a:r>
            <a:r>
              <a:rPr lang="en-US" sz="2400" dirty="0">
                <a:latin typeface="Calibri" pitchFamily="34" charset="0"/>
              </a:rPr>
              <a:t> in close proximity</a:t>
            </a:r>
            <a:r>
              <a:rPr lang="en-US" sz="2400" dirty="0" smtClean="0">
                <a:latin typeface="Calibri" pitchFamily="34" charset="0"/>
              </a:rPr>
              <a:t>.</a:t>
            </a:r>
            <a:endParaRPr lang="en-US" sz="2400" dirty="0">
              <a:latin typeface="Calibri" pitchFamily="34" charset="0"/>
            </a:endParaRPr>
          </a:p>
          <a:p>
            <a:pPr>
              <a:lnSpc>
                <a:spcPct val="150000"/>
              </a:lnSpc>
              <a:tabLst>
                <a:tab pos="233363" algn="l"/>
              </a:tabLst>
            </a:pPr>
            <a:r>
              <a:rPr lang="en-US" dirty="0" smtClean="0">
                <a:latin typeface="Calibri" pitchFamily="34" charset="0"/>
              </a:rPr>
              <a:t>	Describing </a:t>
            </a:r>
            <a:r>
              <a:rPr lang="en-US" dirty="0">
                <a:latin typeface="Calibri" pitchFamily="34" charset="0"/>
              </a:rPr>
              <a:t>people, places, things</a:t>
            </a:r>
          </a:p>
          <a:p>
            <a:pPr>
              <a:lnSpc>
                <a:spcPct val="150000"/>
              </a:lnSpc>
              <a:tabLst>
                <a:tab pos="233363" algn="l"/>
              </a:tabLst>
            </a:pPr>
            <a:r>
              <a:rPr lang="en-US" dirty="0" smtClean="0">
                <a:latin typeface="Calibri" pitchFamily="34" charset="0"/>
              </a:rPr>
              <a:t>	Describing </a:t>
            </a:r>
            <a:r>
              <a:rPr lang="en-US" dirty="0">
                <a:latin typeface="Calibri" pitchFamily="34" charset="0"/>
              </a:rPr>
              <a:t>spatial and temporal relations</a:t>
            </a:r>
          </a:p>
          <a:p>
            <a:pPr>
              <a:lnSpc>
                <a:spcPct val="150000"/>
              </a:lnSpc>
              <a:tabLst>
                <a:tab pos="233363" algn="l"/>
              </a:tabLst>
            </a:pPr>
            <a:r>
              <a:rPr lang="en-US" dirty="0" smtClean="0">
                <a:latin typeface="Calibri" pitchFamily="34" charset="0"/>
              </a:rPr>
              <a:t>	Retelling/relating </a:t>
            </a:r>
            <a:r>
              <a:rPr lang="en-US" dirty="0">
                <a:latin typeface="Calibri" pitchFamily="34" charset="0"/>
              </a:rPr>
              <a:t>past events</a:t>
            </a:r>
          </a:p>
          <a:p>
            <a:pPr>
              <a:lnSpc>
                <a:spcPct val="150000"/>
              </a:lnSpc>
              <a:tabLst>
                <a:tab pos="233363" algn="l"/>
              </a:tabLst>
            </a:pPr>
            <a:r>
              <a:rPr lang="en-US" dirty="0" smtClean="0">
                <a:latin typeface="Calibri" pitchFamily="34" charset="0"/>
              </a:rPr>
              <a:t>	Describing </a:t>
            </a:r>
            <a:r>
              <a:rPr lang="en-US" dirty="0">
                <a:latin typeface="Calibri" pitchFamily="34" charset="0"/>
              </a:rPr>
              <a:t>actions</a:t>
            </a:r>
          </a:p>
          <a:p>
            <a:pPr>
              <a:lnSpc>
                <a:spcPct val="150000"/>
              </a:lnSpc>
              <a:tabLst>
                <a:tab pos="233363" algn="l"/>
              </a:tabLst>
            </a:pPr>
            <a:r>
              <a:rPr lang="en-US" dirty="0" smtClean="0">
                <a:latin typeface="Calibri" pitchFamily="34" charset="0"/>
              </a:rPr>
              <a:t>	Defining</a:t>
            </a:r>
            <a:endParaRPr lang="en-US" dirty="0">
              <a:latin typeface="Calibri" pitchFamily="34" charset="0"/>
            </a:endParaRPr>
          </a:p>
          <a:p>
            <a:pPr>
              <a:lnSpc>
                <a:spcPct val="150000"/>
              </a:lnSpc>
              <a:tabLst>
                <a:tab pos="233363" algn="l"/>
              </a:tabLst>
            </a:pPr>
            <a:r>
              <a:rPr lang="en-US" dirty="0" smtClean="0">
                <a:latin typeface="Calibri" pitchFamily="34" charset="0"/>
              </a:rPr>
              <a:t>	Explaining</a:t>
            </a:r>
            <a:endParaRPr lang="en-US" dirty="0">
              <a:latin typeface="Calibri" pitchFamily="34" charset="0"/>
            </a:endParaRPr>
          </a:p>
          <a:p>
            <a:pPr>
              <a:lnSpc>
                <a:spcPct val="150000"/>
              </a:lnSpc>
              <a:tabLst>
                <a:tab pos="233363" algn="l"/>
              </a:tabLst>
            </a:pPr>
            <a:r>
              <a:rPr lang="en-US" dirty="0" smtClean="0">
                <a:latin typeface="Calibri" pitchFamily="34" charset="0"/>
              </a:rPr>
              <a:t>	Drawing </a:t>
            </a:r>
            <a:r>
              <a:rPr lang="en-US" dirty="0">
                <a:latin typeface="Calibri" pitchFamily="34" charset="0"/>
              </a:rPr>
              <a:t>conclusions</a:t>
            </a:r>
          </a:p>
          <a:p>
            <a:pPr>
              <a:lnSpc>
                <a:spcPct val="150000"/>
              </a:lnSpc>
              <a:tabLst>
                <a:tab pos="233363" algn="l"/>
              </a:tabLst>
            </a:pPr>
            <a:r>
              <a:rPr lang="en-US" dirty="0" smtClean="0">
                <a:latin typeface="Calibri" pitchFamily="34" charset="0"/>
              </a:rPr>
              <a:t>	Making predictions</a:t>
            </a:r>
          </a:p>
          <a:p>
            <a:pPr>
              <a:spcBef>
                <a:spcPts val="1200"/>
              </a:spcBef>
              <a:tabLst>
                <a:tab pos="457200" algn="l"/>
              </a:tabLst>
            </a:pPr>
            <a:r>
              <a:rPr lang="en-US" sz="2400" dirty="0" smtClean="0">
                <a:latin typeface="Calibri" pitchFamily="34" charset="0"/>
              </a:rPr>
              <a:t>And uses a wide variety of typical </a:t>
            </a:r>
            <a:r>
              <a:rPr lang="en-US" sz="2400" u="sng" dirty="0" smtClean="0">
                <a:latin typeface="Calibri" pitchFamily="34" charset="0"/>
              </a:rPr>
              <a:t>forms</a:t>
            </a:r>
            <a:r>
              <a:rPr lang="en-US" sz="2400" dirty="0" smtClean="0">
                <a:latin typeface="Calibri" pitchFamily="34" charset="0"/>
              </a:rPr>
              <a:t> to convey meaning.</a:t>
            </a:r>
            <a:endParaRPr lang="en-US" sz="2400" dirty="0">
              <a:latin typeface="Calibri" pitchFamily="34" charset="0"/>
            </a:endParaRPr>
          </a:p>
        </p:txBody>
      </p:sp>
      <p:pic>
        <p:nvPicPr>
          <p:cNvPr id="29700" name="Picture 3"/>
          <p:cNvPicPr>
            <a:picLocks noChangeAspect="1"/>
          </p:cNvPicPr>
          <p:nvPr/>
        </p:nvPicPr>
        <p:blipFill>
          <a:blip r:embed="rId4" cstate="print"/>
          <a:srcRect l="22778" t="6342" r="2693" b="4065"/>
          <a:stretch>
            <a:fillRect/>
          </a:stretch>
        </p:blipFill>
        <p:spPr bwMode="auto">
          <a:xfrm>
            <a:off x="349250" y="762000"/>
            <a:ext cx="3460750" cy="5708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09800" y="1676400"/>
            <a:ext cx="4381500" cy="3476625"/>
            <a:chOff x="1824" y="633"/>
            <a:chExt cx="2834" cy="2849"/>
          </a:xfrm>
        </p:grpSpPr>
        <p:sp>
          <p:nvSpPr>
            <p:cNvPr id="5"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a:grpSpLocks/>
          </p:cNvGrpSpPr>
          <p:nvPr/>
        </p:nvGrpSpPr>
        <p:grpSpPr bwMode="auto">
          <a:xfrm>
            <a:off x="8153400" y="0"/>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457200" y="0"/>
            <a:ext cx="82296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Jigsaw Activity  with Larsen-Freeman, </a:t>
            </a:r>
            <a:r>
              <a:rPr lang="en-US" sz="3200" dirty="0" smtClean="0"/>
              <a:t>2001</a:t>
            </a:r>
            <a:endParaRPr lang="en-US" sz="3200" dirty="0"/>
          </a:p>
        </p:txBody>
      </p:sp>
    </p:spTree>
    <p:extLst>
      <p:ext uri="{BB962C8B-B14F-4D97-AF65-F5344CB8AC3E}">
        <p14:creationId xmlns:p14="http://schemas.microsoft.com/office/powerpoint/2010/main" val="3332965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143000"/>
          </a:xfrm>
        </p:spPr>
        <p:txBody>
          <a:bodyPr>
            <a:noAutofit/>
          </a:bodyPr>
          <a:lstStyle/>
          <a:p>
            <a:pPr marL="457200" indent="-457200" algn="l"/>
            <a:r>
              <a:rPr lang="en-US" sz="3600" dirty="0" smtClean="0"/>
              <a:t>Section 1: </a:t>
            </a:r>
            <a:r>
              <a:rPr lang="en-US" sz="3200" dirty="0" smtClean="0"/>
              <a:t>A Three-Dimensional Grammar Framework and the Learning Process</a:t>
            </a:r>
            <a:endParaRPr lang="en-US" sz="3200" dirty="0"/>
          </a:p>
        </p:txBody>
      </p:sp>
      <p:grpSp>
        <p:nvGrpSpPr>
          <p:cNvPr id="4" name="Group 3"/>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457200" y="1219200"/>
            <a:ext cx="7772400" cy="5404624"/>
          </a:xfrm>
        </p:spPr>
        <p:txBody>
          <a:bodyPr>
            <a:noAutofit/>
          </a:bodyPr>
          <a:lstStyle/>
          <a:p>
            <a:pPr marL="0" indent="0">
              <a:spcBef>
                <a:spcPts val="0"/>
              </a:spcBef>
              <a:spcAft>
                <a:spcPts val="600"/>
              </a:spcAft>
              <a:buNone/>
            </a:pPr>
            <a:r>
              <a:rPr lang="en-US" sz="2400" dirty="0" smtClean="0"/>
              <a:t>1. Larsen-Freeman asserts that </a:t>
            </a:r>
          </a:p>
          <a:p>
            <a:pPr marL="233363" indent="0">
              <a:spcBef>
                <a:spcPts val="0"/>
              </a:spcBef>
              <a:spcAft>
                <a:spcPts val="600"/>
              </a:spcAft>
              <a:buNone/>
            </a:pPr>
            <a:r>
              <a:rPr lang="en-US" sz="2400" dirty="0" smtClean="0"/>
              <a:t>“research has shown that teachers who focus students’ attention on linguistic form during communicative interactions are more effective than those who never focus on form or who only do so in decontextualized grammar lessons” (p. 251).  </a:t>
            </a:r>
          </a:p>
          <a:p>
            <a:pPr marL="0" indent="0" algn="ctr">
              <a:spcBef>
                <a:spcPts val="0"/>
              </a:spcBef>
              <a:spcAft>
                <a:spcPts val="600"/>
              </a:spcAft>
              <a:buNone/>
            </a:pPr>
            <a:r>
              <a:rPr lang="en-US" sz="2800" b="1" dirty="0" smtClean="0">
                <a:solidFill>
                  <a:srgbClr val="FF0000"/>
                </a:solidFill>
              </a:rPr>
              <a:t>Explain this idea and how it can be applied to classroom practice.</a:t>
            </a:r>
          </a:p>
          <a:p>
            <a:pPr marL="0" indent="0">
              <a:spcBef>
                <a:spcPts val="0"/>
              </a:spcBef>
              <a:spcAft>
                <a:spcPts val="600"/>
              </a:spcAft>
              <a:buNone/>
            </a:pPr>
            <a:endParaRPr lang="en-US" sz="2400" dirty="0" smtClean="0"/>
          </a:p>
          <a:p>
            <a:pPr marL="284163" indent="-284163">
              <a:spcBef>
                <a:spcPts val="0"/>
              </a:spcBef>
              <a:spcAft>
                <a:spcPts val="600"/>
              </a:spcAft>
              <a:buNone/>
            </a:pPr>
            <a:r>
              <a:rPr lang="en-US" sz="2400" dirty="0" smtClean="0"/>
              <a:t>2. Summarize </a:t>
            </a:r>
            <a:r>
              <a:rPr lang="en-US" sz="2400" dirty="0"/>
              <a:t>the author’s four insights regarding the learning process</a:t>
            </a:r>
            <a:r>
              <a:rPr lang="en-US" sz="2400" dirty="0" smtClean="0"/>
              <a:t>.</a:t>
            </a:r>
          </a:p>
          <a:p>
            <a:pPr marL="0" indent="0" algn="ctr">
              <a:spcBef>
                <a:spcPts val="0"/>
              </a:spcBef>
              <a:spcAft>
                <a:spcPts val="600"/>
              </a:spcAft>
              <a:buNone/>
            </a:pPr>
            <a:r>
              <a:rPr lang="en-US" sz="2800" b="1" dirty="0">
                <a:solidFill>
                  <a:srgbClr val="FF0000"/>
                </a:solidFill>
              </a:rPr>
              <a:t>How can such considerations inform your classroom practice?</a:t>
            </a:r>
          </a:p>
        </p:txBody>
      </p:sp>
    </p:spTree>
    <p:extLst>
      <p:ext uri="{BB962C8B-B14F-4D97-AF65-F5344CB8AC3E}">
        <p14:creationId xmlns:p14="http://schemas.microsoft.com/office/powerpoint/2010/main" val="1598278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7848600" cy="563562"/>
          </a:xfrm>
        </p:spPr>
        <p:txBody>
          <a:bodyPr>
            <a:noAutofit/>
          </a:bodyPr>
          <a:lstStyle/>
          <a:p>
            <a:pPr algn="l"/>
            <a:r>
              <a:rPr lang="en-US" sz="3600" dirty="0" smtClean="0"/>
              <a:t>Section 2: </a:t>
            </a:r>
            <a:r>
              <a:rPr lang="en-US" sz="3200" dirty="0" smtClean="0"/>
              <a:t>Form and Meaning</a:t>
            </a:r>
            <a:endParaRPr lang="en-US" sz="3200" dirty="0"/>
          </a:p>
        </p:txBody>
      </p:sp>
      <p:sp>
        <p:nvSpPr>
          <p:cNvPr id="3" name="Content Placeholder 2"/>
          <p:cNvSpPr>
            <a:spLocks noGrp="1"/>
          </p:cNvSpPr>
          <p:nvPr>
            <p:ph idx="1"/>
          </p:nvPr>
        </p:nvSpPr>
        <p:spPr>
          <a:xfrm>
            <a:off x="457200" y="914400"/>
            <a:ext cx="7772400" cy="5791200"/>
          </a:xfrm>
        </p:spPr>
        <p:txBody>
          <a:bodyPr>
            <a:normAutofit/>
          </a:bodyPr>
          <a:lstStyle/>
          <a:p>
            <a:pPr marL="0" indent="0">
              <a:lnSpc>
                <a:spcPct val="110000"/>
              </a:lnSpc>
              <a:spcBef>
                <a:spcPts val="0"/>
              </a:spcBef>
              <a:spcAft>
                <a:spcPts val="1800"/>
              </a:spcAft>
              <a:buNone/>
            </a:pPr>
            <a:r>
              <a:rPr lang="en-US" sz="2400" dirty="0" smtClean="0"/>
              <a:t>1. Regarding </a:t>
            </a:r>
            <a:r>
              <a:rPr lang="en-US" sz="2400" b="1" dirty="0" smtClean="0"/>
              <a:t>form</a:t>
            </a:r>
            <a:r>
              <a:rPr lang="en-US" sz="2400" dirty="0" smtClean="0"/>
              <a:t>, Larsen-Freeman writes</a:t>
            </a:r>
          </a:p>
          <a:p>
            <a:pPr marL="233363" indent="0">
              <a:lnSpc>
                <a:spcPct val="110000"/>
              </a:lnSpc>
              <a:spcBef>
                <a:spcPts val="0"/>
              </a:spcBef>
              <a:spcAft>
                <a:spcPts val="1800"/>
              </a:spcAft>
              <a:buNone/>
            </a:pPr>
            <a:r>
              <a:rPr lang="en-US" sz="2400" dirty="0" smtClean="0"/>
              <a:t>“Is it important to emphasize </a:t>
            </a:r>
            <a:r>
              <a:rPr lang="en-US" sz="2400" i="1" dirty="0" smtClean="0"/>
              <a:t>meaningful</a:t>
            </a:r>
            <a:r>
              <a:rPr lang="en-US" sz="2400" dirty="0" smtClean="0"/>
              <a:t> practice of form for several reasons” (p. 258).  </a:t>
            </a:r>
          </a:p>
          <a:p>
            <a:pPr marL="233363" indent="0" algn="ctr">
              <a:lnSpc>
                <a:spcPct val="110000"/>
              </a:lnSpc>
              <a:spcBef>
                <a:spcPts val="0"/>
              </a:spcBef>
              <a:buNone/>
            </a:pPr>
            <a:r>
              <a:rPr lang="en-US" sz="2800" b="1" dirty="0" smtClean="0">
                <a:solidFill>
                  <a:srgbClr val="FF0000"/>
                </a:solidFill>
              </a:rPr>
              <a:t>Please explain those reasons and also share some</a:t>
            </a:r>
          </a:p>
          <a:p>
            <a:pPr marL="233363" indent="0" algn="ctr">
              <a:lnSpc>
                <a:spcPct val="110000"/>
              </a:lnSpc>
              <a:spcBef>
                <a:spcPts val="0"/>
              </a:spcBef>
              <a:buNone/>
            </a:pPr>
            <a:r>
              <a:rPr lang="en-US" sz="2800" b="1" dirty="0" smtClean="0">
                <a:solidFill>
                  <a:srgbClr val="FF0000"/>
                </a:solidFill>
              </a:rPr>
              <a:t>of the activities she describes for teaching form.</a:t>
            </a:r>
          </a:p>
          <a:p>
            <a:pPr marL="0" indent="0">
              <a:lnSpc>
                <a:spcPct val="150000"/>
              </a:lnSpc>
              <a:spcBef>
                <a:spcPts val="0"/>
              </a:spcBef>
              <a:buNone/>
            </a:pPr>
            <a:endParaRPr lang="en-US" sz="2400" dirty="0" smtClean="0"/>
          </a:p>
          <a:p>
            <a:pPr marL="0" indent="0">
              <a:lnSpc>
                <a:spcPct val="110000"/>
              </a:lnSpc>
              <a:spcBef>
                <a:spcPts val="0"/>
              </a:spcBef>
              <a:spcAft>
                <a:spcPts val="1800"/>
              </a:spcAft>
              <a:buNone/>
            </a:pPr>
            <a:r>
              <a:rPr lang="en-US" sz="2400" dirty="0" smtClean="0"/>
              <a:t>2. In discussing </a:t>
            </a:r>
            <a:r>
              <a:rPr lang="en-US" sz="2400" b="1" dirty="0" smtClean="0"/>
              <a:t>meaning</a:t>
            </a:r>
            <a:r>
              <a:rPr lang="en-US" sz="2400" dirty="0" smtClean="0"/>
              <a:t>, the author specifically discusses using pictures and </a:t>
            </a:r>
            <a:r>
              <a:rPr lang="en-US" sz="2400" dirty="0" err="1" smtClean="0"/>
              <a:t>realia</a:t>
            </a:r>
            <a:r>
              <a:rPr lang="en-US" sz="2400" dirty="0" smtClean="0"/>
              <a:t> as well as action games.  </a:t>
            </a:r>
          </a:p>
          <a:p>
            <a:pPr marL="0" indent="0" algn="ctr">
              <a:lnSpc>
                <a:spcPct val="110000"/>
              </a:lnSpc>
              <a:spcBef>
                <a:spcPts val="0"/>
              </a:spcBef>
              <a:buNone/>
            </a:pPr>
            <a:r>
              <a:rPr lang="en-US" sz="2800" b="1" dirty="0" smtClean="0">
                <a:solidFill>
                  <a:srgbClr val="FF0000"/>
                </a:solidFill>
              </a:rPr>
              <a:t>Please share these activities, as well as </a:t>
            </a:r>
          </a:p>
          <a:p>
            <a:pPr marL="0" indent="0" algn="ctr">
              <a:lnSpc>
                <a:spcPct val="110000"/>
              </a:lnSpc>
              <a:spcBef>
                <a:spcPts val="0"/>
              </a:spcBef>
              <a:buNone/>
            </a:pPr>
            <a:r>
              <a:rPr lang="en-US" sz="2800" b="1" dirty="0" smtClean="0">
                <a:solidFill>
                  <a:srgbClr val="FF0000"/>
                </a:solidFill>
              </a:rPr>
              <a:t>your own ideas, with the rest of the group.</a:t>
            </a:r>
          </a:p>
        </p:txBody>
      </p:sp>
      <p:grpSp>
        <p:nvGrpSpPr>
          <p:cNvPr id="4" name="Group 3"/>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3735727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7848600" cy="715962"/>
          </a:xfrm>
        </p:spPr>
        <p:txBody>
          <a:bodyPr>
            <a:normAutofit/>
          </a:bodyPr>
          <a:lstStyle/>
          <a:p>
            <a:pPr algn="l"/>
            <a:r>
              <a:rPr lang="en-US" sz="3600" dirty="0" smtClean="0"/>
              <a:t>Section 3: </a:t>
            </a:r>
            <a:r>
              <a:rPr lang="en-US" sz="3200" dirty="0" smtClean="0"/>
              <a:t>Use and Providing Feedback</a:t>
            </a:r>
            <a:endParaRPr lang="en-US" sz="3200" dirty="0"/>
          </a:p>
        </p:txBody>
      </p:sp>
      <p:sp>
        <p:nvSpPr>
          <p:cNvPr id="3" name="Content Placeholder 2"/>
          <p:cNvSpPr>
            <a:spLocks noGrp="1"/>
          </p:cNvSpPr>
          <p:nvPr>
            <p:ph idx="1"/>
          </p:nvPr>
        </p:nvSpPr>
        <p:spPr>
          <a:xfrm>
            <a:off x="457200" y="1219200"/>
            <a:ext cx="7772400" cy="5410200"/>
          </a:xfrm>
        </p:spPr>
        <p:txBody>
          <a:bodyPr>
            <a:normAutofit/>
          </a:bodyPr>
          <a:lstStyle/>
          <a:p>
            <a:pPr marL="0" indent="0">
              <a:spcBef>
                <a:spcPts val="0"/>
              </a:spcBef>
              <a:buNone/>
            </a:pPr>
            <a:r>
              <a:rPr lang="en-US" sz="2800" dirty="0" smtClean="0"/>
              <a:t>1.</a:t>
            </a:r>
            <a:r>
              <a:rPr lang="en-US" sz="2800" dirty="0" smtClean="0">
                <a:solidFill>
                  <a:srgbClr val="FF0000"/>
                </a:solidFill>
              </a:rPr>
              <a:t> </a:t>
            </a:r>
            <a:r>
              <a:rPr lang="en-US" sz="2800" b="1" dirty="0" smtClean="0">
                <a:solidFill>
                  <a:srgbClr val="FF0000"/>
                </a:solidFill>
              </a:rPr>
              <a:t>Model an appropriate classroom activity that </a:t>
            </a:r>
          </a:p>
          <a:p>
            <a:pPr marL="0" indent="0" algn="ctr">
              <a:spcBef>
                <a:spcPts val="0"/>
              </a:spcBef>
              <a:buNone/>
            </a:pPr>
            <a:r>
              <a:rPr lang="en-US" sz="2800" b="1" dirty="0" smtClean="0">
                <a:solidFill>
                  <a:srgbClr val="FF0000"/>
                </a:solidFill>
              </a:rPr>
              <a:t>focuses on </a:t>
            </a:r>
            <a:r>
              <a:rPr lang="en-US" sz="2800" b="1" u="sng" dirty="0" smtClean="0">
                <a:solidFill>
                  <a:srgbClr val="FF0000"/>
                </a:solidFill>
              </a:rPr>
              <a:t>use</a:t>
            </a:r>
            <a:r>
              <a:rPr lang="en-US" sz="2800" b="1" dirty="0" smtClean="0">
                <a:solidFill>
                  <a:srgbClr val="FF0000"/>
                </a:solidFill>
              </a:rPr>
              <a:t>, making sure to include some of the strategies Larsen-Freeman discusses for </a:t>
            </a:r>
            <a:r>
              <a:rPr lang="en-US" sz="2800" b="1" u="sng" dirty="0" smtClean="0">
                <a:solidFill>
                  <a:srgbClr val="FF0000"/>
                </a:solidFill>
              </a:rPr>
              <a:t>feedback</a:t>
            </a:r>
            <a:r>
              <a:rPr lang="en-US" sz="2800" b="1" dirty="0" smtClean="0">
                <a:solidFill>
                  <a:srgbClr val="FF0000"/>
                </a:solidFill>
              </a:rPr>
              <a:t>.</a:t>
            </a:r>
          </a:p>
          <a:p>
            <a:pPr marL="0" indent="0">
              <a:spcBef>
                <a:spcPts val="0"/>
              </a:spcBef>
              <a:buNone/>
            </a:pPr>
            <a:endParaRPr lang="en-US" sz="2800" b="1" dirty="0" smtClean="0">
              <a:solidFill>
                <a:srgbClr val="FF0000"/>
              </a:solidFill>
            </a:endParaRPr>
          </a:p>
          <a:p>
            <a:pPr marL="0" indent="0">
              <a:spcBef>
                <a:spcPts val="0"/>
              </a:spcBef>
              <a:buNone/>
            </a:pPr>
            <a:endParaRPr lang="en-US" sz="2800" b="1" dirty="0">
              <a:solidFill>
                <a:srgbClr val="FF0000"/>
              </a:solidFill>
            </a:endParaRPr>
          </a:p>
          <a:p>
            <a:pPr marL="0" indent="0">
              <a:spcBef>
                <a:spcPts val="0"/>
              </a:spcBef>
              <a:spcAft>
                <a:spcPts val="1800"/>
              </a:spcAft>
              <a:buNone/>
            </a:pPr>
            <a:r>
              <a:rPr lang="en-US" sz="2400" dirty="0" smtClean="0"/>
              <a:t>2. Larsen-Freeman writes</a:t>
            </a:r>
          </a:p>
          <a:p>
            <a:pPr marL="233363" indent="0">
              <a:spcBef>
                <a:spcPts val="0"/>
              </a:spcBef>
              <a:spcAft>
                <a:spcPts val="1800"/>
              </a:spcAft>
              <a:buNone/>
            </a:pPr>
            <a:r>
              <a:rPr lang="en-US" sz="2400" dirty="0"/>
              <a:t>“While rules provide some security for learners, reasons give them a deeper understanding of the logic of English and help them make it their own” (p. </a:t>
            </a:r>
            <a:r>
              <a:rPr lang="en-US" sz="2400" dirty="0" smtClean="0"/>
              <a:t>265).</a:t>
            </a:r>
          </a:p>
          <a:p>
            <a:pPr marL="0" indent="0" algn="ctr">
              <a:spcBef>
                <a:spcPts val="0"/>
              </a:spcBef>
              <a:buNone/>
            </a:pPr>
            <a:r>
              <a:rPr lang="en-US" sz="2800" b="1" dirty="0">
                <a:solidFill>
                  <a:srgbClr val="FF0000"/>
                </a:solidFill>
              </a:rPr>
              <a:t>Explain this idea and how it can inform your own 	approach in teaching your ELLs.</a:t>
            </a:r>
          </a:p>
          <a:p>
            <a:pPr marL="233363" indent="0">
              <a:spcBef>
                <a:spcPts val="0"/>
              </a:spcBef>
              <a:buNone/>
            </a:pPr>
            <a:endParaRPr lang="en-US" sz="2400" b="1" dirty="0">
              <a:solidFill>
                <a:srgbClr val="FF0000"/>
              </a:solidFill>
            </a:endParaRPr>
          </a:p>
        </p:txBody>
      </p:sp>
      <p:grpSp>
        <p:nvGrpSpPr>
          <p:cNvPr id="4" name="Group 3"/>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3379205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7848600" cy="868362"/>
          </a:xfrm>
        </p:spPr>
        <p:txBody>
          <a:bodyPr>
            <a:normAutofit fontScale="90000"/>
          </a:bodyPr>
          <a:lstStyle/>
          <a:p>
            <a:pPr algn="l">
              <a:tabLst>
                <a:tab pos="7602538" algn="r"/>
              </a:tabLst>
            </a:pPr>
            <a:r>
              <a:rPr lang="en-US" sz="4000" dirty="0" smtClean="0"/>
              <a:t>Final Points on Teaching Grammar</a:t>
            </a:r>
            <a:r>
              <a:rPr lang="en-US" sz="1600" dirty="0" smtClean="0"/>
              <a:t> </a:t>
            </a:r>
            <a:br>
              <a:rPr lang="en-US" sz="1600" dirty="0" smtClean="0"/>
            </a:br>
            <a:r>
              <a:rPr lang="en-US" sz="1600" dirty="0" smtClean="0"/>
              <a:t>	(</a:t>
            </a:r>
            <a:r>
              <a:rPr lang="en-US" sz="1600" dirty="0"/>
              <a:t>Larsen-Freeman, 2001)</a:t>
            </a:r>
          </a:p>
        </p:txBody>
      </p:sp>
      <p:sp>
        <p:nvSpPr>
          <p:cNvPr id="13315" name="Rectangle 3"/>
          <p:cNvSpPr>
            <a:spLocks noGrp="1" noChangeArrowheads="1"/>
          </p:cNvSpPr>
          <p:nvPr>
            <p:ph type="body" idx="1"/>
          </p:nvPr>
        </p:nvSpPr>
        <p:spPr>
          <a:xfrm>
            <a:off x="457200" y="1219200"/>
            <a:ext cx="7772400" cy="5181600"/>
          </a:xfrm>
        </p:spPr>
        <p:txBody>
          <a:bodyPr>
            <a:normAutofit/>
          </a:bodyPr>
          <a:lstStyle/>
          <a:p>
            <a:pPr>
              <a:spcBef>
                <a:spcPts val="0"/>
              </a:spcBef>
              <a:spcAft>
                <a:spcPts val="1800"/>
              </a:spcAft>
            </a:pPr>
            <a:r>
              <a:rPr lang="en-US" sz="2400" dirty="0"/>
              <a:t>Communicative approaches emphasize language use </a:t>
            </a:r>
            <a:r>
              <a:rPr lang="en-US" sz="2400" dirty="0" smtClean="0"/>
              <a:t>over </a:t>
            </a:r>
            <a:r>
              <a:rPr lang="en-US" sz="2400" dirty="0"/>
              <a:t>rules of language use.</a:t>
            </a:r>
          </a:p>
          <a:p>
            <a:pPr>
              <a:spcBef>
                <a:spcPts val="0"/>
              </a:spcBef>
              <a:spcAft>
                <a:spcPts val="1800"/>
              </a:spcAft>
            </a:pPr>
            <a:r>
              <a:rPr lang="en-US" sz="2400" dirty="0"/>
              <a:t>We do not want our students to learn grammatical facts. What we hope to do is to help them use grammatical structures accurately, meaningfully, and appropriately.</a:t>
            </a:r>
          </a:p>
          <a:p>
            <a:pPr>
              <a:spcBef>
                <a:spcPts val="0"/>
              </a:spcBef>
              <a:spcAft>
                <a:spcPts val="1800"/>
              </a:spcAft>
            </a:pPr>
            <a:r>
              <a:rPr lang="en-US" sz="2400" dirty="0" smtClean="0"/>
              <a:t>“</a:t>
            </a:r>
            <a:r>
              <a:rPr lang="en-US" sz="2400" dirty="0" err="1">
                <a:solidFill>
                  <a:srgbClr val="FF0000"/>
                </a:solidFill>
              </a:rPr>
              <a:t>Grammaring</a:t>
            </a:r>
            <a:r>
              <a:rPr lang="en-US" sz="2400" dirty="0"/>
              <a:t>” is a skill that needs to be developed.</a:t>
            </a:r>
          </a:p>
          <a:p>
            <a:pPr>
              <a:spcBef>
                <a:spcPts val="0"/>
              </a:spcBef>
              <a:spcAft>
                <a:spcPts val="1800"/>
              </a:spcAft>
            </a:pPr>
            <a:r>
              <a:rPr lang="en-US" sz="2400" dirty="0"/>
              <a:t>It is useful for teachers to have a grammar checklist rather than relying on a grammatical sequence</a:t>
            </a:r>
            <a:r>
              <a:rPr lang="en-US" sz="2400" dirty="0" smtClean="0"/>
              <a:t>.</a:t>
            </a:r>
          </a:p>
          <a:p>
            <a:pPr>
              <a:spcBef>
                <a:spcPts val="0"/>
              </a:spcBef>
              <a:spcAft>
                <a:spcPts val="1800"/>
              </a:spcAft>
            </a:pPr>
            <a:r>
              <a:rPr lang="en-US" sz="2400" dirty="0"/>
              <a:t>The three dimensions do not always need to be present in one lesson. The teacher prioritizes them depending on students’ needs</a:t>
            </a:r>
            <a:r>
              <a:rPr lang="en-US" sz="2400" dirty="0" smtClean="0"/>
              <a:t>.</a:t>
            </a:r>
            <a:endParaRPr lang="en-US" sz="2400" dirty="0"/>
          </a:p>
        </p:txBody>
      </p:sp>
      <p:grpSp>
        <p:nvGrpSpPr>
          <p:cNvPr id="4" name="Group 3"/>
          <p:cNvGrpSpPr>
            <a:grpSpLocks/>
          </p:cNvGrpSpPr>
          <p:nvPr/>
        </p:nvGrpSpPr>
        <p:grpSpPr bwMode="auto">
          <a:xfrm>
            <a:off x="8153400" y="0"/>
            <a:ext cx="1020763" cy="6858000"/>
            <a:chOff x="7891160" y="-176561"/>
            <a:chExt cx="1020335" cy="6858000"/>
          </a:xfrm>
        </p:grpSpPr>
        <p:pic>
          <p:nvPicPr>
            <p:cNvPr id="5" name="Picture 4"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4073014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715962"/>
          </a:xfrm>
        </p:spPr>
        <p:txBody>
          <a:bodyPr>
            <a:normAutofit/>
          </a:bodyPr>
          <a:lstStyle/>
          <a:p>
            <a:pPr algn="l"/>
            <a:r>
              <a:rPr lang="en-US" sz="3600" dirty="0" smtClean="0"/>
              <a:t>Three-Dimensional Grammar Framework</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4563762"/>
              </p:ext>
            </p:extLst>
          </p:nvPr>
        </p:nvGraphicFramePr>
        <p:xfrm>
          <a:off x="304800" y="914400"/>
          <a:ext cx="8229600" cy="528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a:grpSpLocks/>
          </p:cNvGrpSpPr>
          <p:nvPr/>
        </p:nvGrpSpPr>
        <p:grpSpPr bwMode="auto">
          <a:xfrm>
            <a:off x="8153400" y="0"/>
            <a:ext cx="1020763" cy="6858000"/>
            <a:chOff x="7891160" y="-176561"/>
            <a:chExt cx="1020335" cy="6858000"/>
          </a:xfrm>
        </p:grpSpPr>
        <p:pic>
          <p:nvPicPr>
            <p:cNvPr id="6" name="Picture 5" descr="C:\Users\Rob\AppData\Local\Microsoft\Windows\Temporary Internet Files\Content.IE5\FVXFMXHO\MP900439527[1].jpg"/>
            <p:cNvPicPr>
              <a:picLocks noChangeAspect="1" noChangeArrowheads="1"/>
            </p:cNvPicPr>
            <p:nvPr/>
          </p:nvPicPr>
          <p:blipFill rotWithShape="1">
            <a:blip r:embed="rId7" cstate="print">
              <a:extLst/>
            </a:blip>
            <a:srcRect l="44325"/>
            <a:stretch/>
          </p:blipFill>
          <p:spPr bwMode="auto">
            <a:xfrm>
              <a:off x="7891160" y="-176561"/>
              <a:ext cx="988740" cy="6852424"/>
            </a:xfrm>
            <a:prstGeom prst="rect">
              <a:avLst/>
            </a:prstGeom>
            <a:blipFill dpi="0" rotWithShape="1">
              <a:blip r:embed="rId8"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3613634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spTree>
    <p:extLst>
      <p:ext uri="{BB962C8B-B14F-4D97-AF65-F5344CB8AC3E}">
        <p14:creationId xmlns:p14="http://schemas.microsoft.com/office/powerpoint/2010/main" val="7327581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a:xfrm>
            <a:off x="8153400" y="5346"/>
            <a:ext cx="1020335" cy="6858000"/>
            <a:chOff x="7891160" y="-176561"/>
            <a:chExt cx="1020335" cy="6858000"/>
          </a:xfrm>
        </p:grpSpPr>
        <p:pic>
          <p:nvPicPr>
            <p:cNvPr id="10"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6000" contrast="-34000"/>
                      </a14:imgEffect>
                    </a14:imgLayer>
                  </a14:imgProps>
                </a:ext>
                <a:ext uri="{28A0092B-C50C-407E-A947-70E740481C1C}">
                  <a14:useLocalDpi xmlns:a14="http://schemas.microsoft.com/office/drawing/2010/main" val="0"/>
                </a:ext>
              </a:extLst>
            </a:blip>
            <a:srcRect l="44325"/>
            <a:stretch/>
          </p:blipFill>
          <p:spPr bwMode="auto">
            <a:xfrm>
              <a:off x="7891160" y="-176561"/>
              <a:ext cx="988740" cy="6852424"/>
            </a:xfrm>
            <a:prstGeom prst="rect">
              <a:avLst/>
            </a:prstGeom>
            <a:blipFill dpi="0" rotWithShape="1">
              <a:blip r:embed="rId4" cstate="print"/>
              <a:srcRect/>
              <a:tile tx="0" ty="0" sx="100000" sy="100000" flip="none" algn="tl"/>
            </a:blipFill>
            <a:effectLst>
              <a:glow>
                <a:schemeClr val="accent1"/>
              </a:glow>
              <a:softEdge rad="0"/>
            </a:effectLst>
          </p:spPr>
        </p:pic>
        <p:sp>
          <p:nvSpPr>
            <p:cNvPr id="11" name="Rectangle 10"/>
            <p:cNvSpPr/>
            <p:nvPr/>
          </p:nvSpPr>
          <p:spPr>
            <a:xfrm>
              <a:off x="7920895" y="-176561"/>
              <a:ext cx="9906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57200" y="0"/>
            <a:ext cx="7848600" cy="792162"/>
          </a:xfrm>
        </p:spPr>
        <p:txBody>
          <a:bodyPr>
            <a:normAutofit/>
          </a:bodyPr>
          <a:lstStyle/>
          <a:p>
            <a:pPr algn="l"/>
            <a:r>
              <a:rPr lang="en-US" sz="3600" dirty="0" smtClean="0"/>
              <a:t>Models for </a:t>
            </a:r>
            <a:r>
              <a:rPr lang="en-US" sz="3600" dirty="0" err="1" smtClean="0"/>
              <a:t>ELD</a:t>
            </a:r>
            <a:r>
              <a:rPr lang="en-US" sz="3600" dirty="0" smtClean="0"/>
              <a:t> in the Content Classroom</a:t>
            </a:r>
            <a:endParaRPr lang="en-US" sz="3600" dirty="0"/>
          </a:p>
        </p:txBody>
      </p:sp>
      <p:sp>
        <p:nvSpPr>
          <p:cNvPr id="3" name="Text Placeholder 2"/>
          <p:cNvSpPr>
            <a:spLocks noGrp="1"/>
          </p:cNvSpPr>
          <p:nvPr>
            <p:ph type="body" idx="1"/>
          </p:nvPr>
        </p:nvSpPr>
        <p:spPr>
          <a:xfrm>
            <a:off x="381000" y="1274559"/>
            <a:ext cx="4040188" cy="639762"/>
          </a:xfrm>
        </p:spPr>
        <p:txBody>
          <a:bodyPr>
            <a:noAutofit/>
          </a:bodyPr>
          <a:lstStyle/>
          <a:p>
            <a:pPr algn="ctr"/>
            <a:r>
              <a:rPr lang="en-US" sz="3800" dirty="0" smtClean="0"/>
              <a:t>ELD</a:t>
            </a:r>
            <a:endParaRPr lang="en-US" sz="3800" dirty="0"/>
          </a:p>
        </p:txBody>
      </p:sp>
      <p:sp>
        <p:nvSpPr>
          <p:cNvPr id="4" name="Content Placeholder 3"/>
          <p:cNvSpPr>
            <a:spLocks noGrp="1"/>
          </p:cNvSpPr>
          <p:nvPr>
            <p:ph sz="half" idx="2"/>
          </p:nvPr>
        </p:nvSpPr>
        <p:spPr>
          <a:xfrm>
            <a:off x="381000" y="1914321"/>
            <a:ext cx="4040188" cy="3951288"/>
          </a:xfrm>
        </p:spPr>
        <p:txBody>
          <a:bodyPr>
            <a:normAutofit/>
          </a:bodyPr>
          <a:lstStyle/>
          <a:p>
            <a:r>
              <a:rPr lang="en-US" sz="2000" dirty="0" smtClean="0"/>
              <a:t>Teach </a:t>
            </a:r>
            <a:r>
              <a:rPr lang="en-US" sz="2000" b="1" dirty="0" smtClean="0">
                <a:solidFill>
                  <a:srgbClr val="CC6600"/>
                </a:solidFill>
              </a:rPr>
              <a:t>new language</a:t>
            </a:r>
          </a:p>
          <a:p>
            <a:r>
              <a:rPr lang="en-US" sz="2000" dirty="0" smtClean="0"/>
              <a:t>Recycle/review/practice </a:t>
            </a:r>
            <a:r>
              <a:rPr lang="en-US" sz="2000" b="1" dirty="0" smtClean="0">
                <a:solidFill>
                  <a:srgbClr val="CC6600"/>
                </a:solidFill>
              </a:rPr>
              <a:t>familiar content</a:t>
            </a:r>
          </a:p>
          <a:p>
            <a:r>
              <a:rPr lang="en-US" sz="2000" dirty="0" smtClean="0"/>
              <a:t>Use </a:t>
            </a:r>
            <a:r>
              <a:rPr lang="en-US" sz="2000" b="1" dirty="0" smtClean="0">
                <a:solidFill>
                  <a:srgbClr val="CC6600"/>
                </a:solidFill>
              </a:rPr>
              <a:t>ELP standards </a:t>
            </a:r>
            <a:r>
              <a:rPr lang="en-US" sz="2000" dirty="0" smtClean="0"/>
              <a:t>to guide instruction</a:t>
            </a:r>
          </a:p>
          <a:p>
            <a:pPr lvl="1"/>
            <a:r>
              <a:rPr lang="en-US" sz="1800" dirty="0" smtClean="0"/>
              <a:t>Forms and Functions</a:t>
            </a:r>
          </a:p>
          <a:p>
            <a:pPr lvl="1"/>
            <a:r>
              <a:rPr lang="en-US" sz="1800" dirty="0" smtClean="0"/>
              <a:t>Differentiated instruction according to proficiency levels of ELL students</a:t>
            </a:r>
            <a:endParaRPr lang="en-US" sz="1800" dirty="0"/>
          </a:p>
        </p:txBody>
      </p:sp>
      <p:sp>
        <p:nvSpPr>
          <p:cNvPr id="5" name="Text Placeholder 4"/>
          <p:cNvSpPr>
            <a:spLocks noGrp="1"/>
          </p:cNvSpPr>
          <p:nvPr>
            <p:ph type="body" sz="quarter" idx="3"/>
          </p:nvPr>
        </p:nvSpPr>
        <p:spPr>
          <a:xfrm>
            <a:off x="4495800" y="1274559"/>
            <a:ext cx="4041775" cy="639762"/>
          </a:xfrm>
        </p:spPr>
        <p:txBody>
          <a:bodyPr>
            <a:normAutofit lnSpcReduction="10000"/>
          </a:bodyPr>
          <a:lstStyle/>
          <a:p>
            <a:pPr algn="ctr"/>
            <a:r>
              <a:rPr lang="en-US" sz="3800" dirty="0" smtClean="0"/>
              <a:t>Content </a:t>
            </a:r>
          </a:p>
        </p:txBody>
      </p:sp>
      <p:sp>
        <p:nvSpPr>
          <p:cNvPr id="6" name="Content Placeholder 5"/>
          <p:cNvSpPr>
            <a:spLocks noGrp="1"/>
          </p:cNvSpPr>
          <p:nvPr>
            <p:ph sz="quarter" idx="4"/>
          </p:nvPr>
        </p:nvSpPr>
        <p:spPr>
          <a:xfrm>
            <a:off x="4495800" y="1914321"/>
            <a:ext cx="4041775" cy="3951288"/>
          </a:xfrm>
        </p:spPr>
        <p:txBody>
          <a:bodyPr/>
          <a:lstStyle/>
          <a:p>
            <a:r>
              <a:rPr lang="en-US" sz="2000" dirty="0" smtClean="0"/>
              <a:t>Teach </a:t>
            </a:r>
            <a:r>
              <a:rPr lang="en-US" sz="2000" b="1" dirty="0" smtClean="0">
                <a:solidFill>
                  <a:srgbClr val="CC6600"/>
                </a:solidFill>
              </a:rPr>
              <a:t>new content</a:t>
            </a:r>
          </a:p>
          <a:p>
            <a:r>
              <a:rPr lang="en-US" sz="2000" dirty="0" smtClean="0"/>
              <a:t>Recycle/review/practice </a:t>
            </a:r>
            <a:r>
              <a:rPr lang="en-US" sz="2000" b="1" dirty="0" smtClean="0">
                <a:solidFill>
                  <a:srgbClr val="CC6600"/>
                </a:solidFill>
              </a:rPr>
              <a:t>familiar language</a:t>
            </a:r>
          </a:p>
          <a:p>
            <a:r>
              <a:rPr lang="en-US" sz="2000" dirty="0" smtClean="0"/>
              <a:t>Use </a:t>
            </a:r>
            <a:r>
              <a:rPr lang="en-US" sz="2000" b="1" dirty="0" smtClean="0">
                <a:solidFill>
                  <a:srgbClr val="CC6600"/>
                </a:solidFill>
              </a:rPr>
              <a:t>content standards </a:t>
            </a:r>
            <a:r>
              <a:rPr lang="en-US" sz="2000" dirty="0" smtClean="0"/>
              <a:t>to guide instruction</a:t>
            </a:r>
          </a:p>
          <a:p>
            <a:pPr lvl="1"/>
            <a:r>
              <a:rPr lang="en-US" sz="1800" dirty="0"/>
              <a:t>L</a:t>
            </a:r>
            <a:r>
              <a:rPr lang="en-US" sz="1800" dirty="0" smtClean="0"/>
              <a:t>iteracy, Science, Social </a:t>
            </a:r>
            <a:r>
              <a:rPr lang="en-US" sz="1800" dirty="0"/>
              <a:t>S</a:t>
            </a:r>
            <a:r>
              <a:rPr lang="en-US" sz="1800" dirty="0" smtClean="0"/>
              <a:t>tudies, Math</a:t>
            </a:r>
          </a:p>
          <a:p>
            <a:pPr lvl="1"/>
            <a:r>
              <a:rPr lang="en-US" sz="1800" dirty="0" smtClean="0"/>
              <a:t>“Sheltered strategies” used to make content accessible</a:t>
            </a:r>
          </a:p>
          <a:p>
            <a:pPr lvl="1"/>
            <a:endParaRPr lang="en-US"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4375" y="4997245"/>
            <a:ext cx="2057400" cy="1327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4997245"/>
            <a:ext cx="2286000" cy="120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698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153400" y="5346"/>
            <a:ext cx="1020335"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36000" contrast="-34000"/>
                      </a14:imgEffect>
                    </a14:imgLayer>
                  </a14:imgProps>
                </a:ext>
                <a:ext uri="{28A0092B-C50C-407E-A947-70E740481C1C}">
                  <a14:useLocalDpi xmlns:a14="http://schemas.microsoft.com/office/drawing/2010/main" val="0"/>
                </a:ext>
              </a:extLst>
            </a:blip>
            <a:srcRect l="44325"/>
            <a:stretch/>
          </p:blipFill>
          <p:spPr bwMode="auto">
            <a:xfrm>
              <a:off x="7891160" y="-176561"/>
              <a:ext cx="988740" cy="6852424"/>
            </a:xfrm>
            <a:prstGeom prst="rect">
              <a:avLst/>
            </a:prstGeom>
            <a:blipFill dpi="0" rotWithShape="1">
              <a:blip r:embed="rId4" cstate="print"/>
              <a:srcRect/>
              <a:tile tx="0" ty="0" sx="100000" sy="100000" flip="none" algn="tl"/>
            </a:blipFill>
            <a:effectLst>
              <a:glow>
                <a:schemeClr val="accent1"/>
              </a:glow>
              <a:softEdge rad="0"/>
            </a:effectLst>
          </p:spPr>
        </p:pic>
        <p:sp>
          <p:nvSpPr>
            <p:cNvPr id="6" name="Rectangle 5"/>
            <p:cNvSpPr/>
            <p:nvPr/>
          </p:nvSpPr>
          <p:spPr>
            <a:xfrm>
              <a:off x="7920895" y="-176561"/>
              <a:ext cx="9906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Content Placeholder 7"/>
          <p:cNvSpPr>
            <a:spLocks noGrp="1"/>
          </p:cNvSpPr>
          <p:nvPr>
            <p:ph idx="1"/>
          </p:nvPr>
        </p:nvSpPr>
        <p:spPr>
          <a:xfrm>
            <a:off x="457200" y="1143000"/>
            <a:ext cx="7924800" cy="5181600"/>
          </a:xfrm>
        </p:spPr>
        <p:txBody>
          <a:bodyPr>
            <a:normAutofit lnSpcReduction="10000"/>
          </a:bodyPr>
          <a:lstStyle/>
          <a:p>
            <a:pPr>
              <a:spcAft>
                <a:spcPts val="1200"/>
              </a:spcAft>
            </a:pPr>
            <a:r>
              <a:rPr lang="en-US" dirty="0" smtClean="0">
                <a:solidFill>
                  <a:srgbClr val="FF0000"/>
                </a:solidFill>
              </a:rPr>
              <a:t>During the ELD block…</a:t>
            </a:r>
          </a:p>
          <a:p>
            <a:pPr lvl="1">
              <a:spcAft>
                <a:spcPts val="1200"/>
              </a:spcAft>
            </a:pPr>
            <a:r>
              <a:rPr lang="en-US" dirty="0" smtClean="0"/>
              <a:t>ELL students will stay in their homeroom</a:t>
            </a:r>
          </a:p>
          <a:p>
            <a:pPr lvl="1">
              <a:spcAft>
                <a:spcPts val="1200"/>
              </a:spcAft>
            </a:pPr>
            <a:r>
              <a:rPr lang="en-US" dirty="0" smtClean="0"/>
              <a:t>Homeroom teacher will design ELD lessons for ELLs in his/her classroom</a:t>
            </a:r>
          </a:p>
          <a:p>
            <a:pPr lvl="1">
              <a:spcAft>
                <a:spcPts val="1200"/>
              </a:spcAft>
            </a:pPr>
            <a:r>
              <a:rPr lang="en-US" dirty="0" smtClean="0"/>
              <a:t>ELD lessons will be developed using the ELP standards &amp; utilizing content </a:t>
            </a:r>
            <a:r>
              <a:rPr lang="en-US" smtClean="0"/>
              <a:t>from content curriculum</a:t>
            </a:r>
            <a:endParaRPr lang="en-US" dirty="0" smtClean="0"/>
          </a:p>
          <a:p>
            <a:pPr lvl="1">
              <a:spcAft>
                <a:spcPts val="1200"/>
              </a:spcAft>
            </a:pPr>
            <a:r>
              <a:rPr lang="en-US" dirty="0" smtClean="0"/>
              <a:t>Non-ELL students will be grouped in appropriate ways and work on relevant tasks during this period</a:t>
            </a:r>
          </a:p>
        </p:txBody>
      </p:sp>
      <p:sp>
        <p:nvSpPr>
          <p:cNvPr id="10" name="Title 1"/>
          <p:cNvSpPr>
            <a:spLocks noGrp="1"/>
          </p:cNvSpPr>
          <p:nvPr>
            <p:ph type="title"/>
          </p:nvPr>
        </p:nvSpPr>
        <p:spPr>
          <a:xfrm>
            <a:off x="457200" y="0"/>
            <a:ext cx="7848600" cy="792162"/>
          </a:xfrm>
        </p:spPr>
        <p:txBody>
          <a:bodyPr>
            <a:normAutofit/>
          </a:bodyPr>
          <a:lstStyle/>
          <a:p>
            <a:pPr algn="l"/>
            <a:r>
              <a:rPr lang="en-US" sz="3600" dirty="0" smtClean="0"/>
              <a:t>Models for </a:t>
            </a:r>
            <a:r>
              <a:rPr lang="en-US" sz="3600" dirty="0" err="1" smtClean="0"/>
              <a:t>ELD</a:t>
            </a:r>
            <a:r>
              <a:rPr lang="en-US" sz="3600" dirty="0" smtClean="0"/>
              <a:t> in the Content Classroom</a:t>
            </a:r>
            <a:endParaRPr lang="en-US" sz="3600" dirty="0"/>
          </a:p>
        </p:txBody>
      </p:sp>
    </p:spTree>
    <p:extLst>
      <p:ext uri="{BB962C8B-B14F-4D97-AF65-F5344CB8AC3E}">
        <p14:creationId xmlns:p14="http://schemas.microsoft.com/office/powerpoint/2010/main" val="655998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13" name="Content Placeholder 12"/>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5181600" y="39624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ELLs receive ELD </a:t>
            </a:r>
            <a:r>
              <a:rPr lang="en-US" dirty="0" smtClean="0"/>
              <a:t>contextualized instruction</a:t>
            </a:r>
            <a:endParaRPr lang="en-US" dirty="0"/>
          </a:p>
        </p:txBody>
      </p:sp>
      <p:pic>
        <p:nvPicPr>
          <p:cNvPr id="1026" name="Picture 2"/>
          <p:cNvPicPr>
            <a:picLocks noChangeAspect="1" noChangeArrowheads="1"/>
          </p:cNvPicPr>
          <p:nvPr/>
        </p:nvPicPr>
        <p:blipFill>
          <a:blip r:embed="rId9" cstate="print"/>
          <a:srcRect/>
          <a:stretch>
            <a:fillRect/>
          </a:stretch>
        </p:blipFill>
        <p:spPr bwMode="auto">
          <a:xfrm>
            <a:off x="990600" y="3998913"/>
            <a:ext cx="2462213" cy="1317625"/>
          </a:xfrm>
          <a:prstGeom prst="rect">
            <a:avLst/>
          </a:prstGeom>
          <a:noFill/>
          <a:ln w="9525">
            <a:noFill/>
            <a:miter lim="800000"/>
            <a:headEnd/>
            <a:tailEnd/>
          </a:ln>
        </p:spPr>
      </p:pic>
      <p:sp>
        <p:nvSpPr>
          <p:cNvPr id="16" name="Rectangle 15"/>
          <p:cNvSpPr/>
          <p:nvPr/>
        </p:nvSpPr>
        <p:spPr>
          <a:xfrm>
            <a:off x="5181600" y="52578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All other students continue literacy </a:t>
            </a:r>
            <a:r>
              <a:rPr lang="en-US" dirty="0" smtClean="0"/>
              <a:t>rotations independently</a:t>
            </a:r>
            <a:endParaRPr lang="en-US" dirty="0"/>
          </a:p>
        </p:txBody>
      </p:sp>
      <p:sp>
        <p:nvSpPr>
          <p:cNvPr id="12" name="Title 6"/>
          <p:cNvSpPr txBox="1">
            <a:spLocks/>
          </p:cNvSpPr>
          <p:nvPr/>
        </p:nvSpPr>
        <p:spPr>
          <a:xfrm>
            <a:off x="457200" y="0"/>
            <a:ext cx="7848600" cy="7159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Possible class formats…</a:t>
            </a:r>
          </a:p>
        </p:txBody>
      </p:sp>
    </p:spTree>
    <p:extLst>
      <p:ext uri="{BB962C8B-B14F-4D97-AF65-F5344CB8AC3E}">
        <p14:creationId xmlns:p14="http://schemas.microsoft.com/office/powerpoint/2010/main" val="3355915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Title 6"/>
          <p:cNvSpPr>
            <a:spLocks noGrp="1"/>
          </p:cNvSpPr>
          <p:nvPr>
            <p:ph type="title"/>
          </p:nvPr>
        </p:nvSpPr>
        <p:spPr>
          <a:xfrm>
            <a:off x="457200" y="0"/>
            <a:ext cx="7848600" cy="715962"/>
          </a:xfrm>
        </p:spPr>
        <p:txBody>
          <a:bodyPr>
            <a:normAutofit/>
          </a:bodyPr>
          <a:lstStyle/>
          <a:p>
            <a:pPr algn="l"/>
            <a:r>
              <a:rPr lang="en-US" sz="3600" dirty="0" smtClean="0"/>
              <a:t>Possible class formats…</a:t>
            </a: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4113729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p:cNvSpPr/>
          <p:nvPr/>
        </p:nvSpPr>
        <p:spPr>
          <a:xfrm>
            <a:off x="5181600" y="39624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ELLs receive </a:t>
            </a:r>
            <a:r>
              <a:rPr lang="en-US" dirty="0" smtClean="0"/>
              <a:t>contextualized ELD instruction</a:t>
            </a:r>
            <a:endParaRPr lang="en-US" dirty="0"/>
          </a:p>
        </p:txBody>
      </p:sp>
      <p:sp>
        <p:nvSpPr>
          <p:cNvPr id="16" name="Rectangle 15"/>
          <p:cNvSpPr/>
          <p:nvPr/>
        </p:nvSpPr>
        <p:spPr>
          <a:xfrm>
            <a:off x="5181600" y="52578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All other </a:t>
            </a:r>
            <a:r>
              <a:rPr lang="en-US" dirty="0" smtClean="0"/>
              <a:t>students work on relevant group tasks independently</a:t>
            </a:r>
            <a:endParaRPr lang="en-US" dirty="0"/>
          </a:p>
        </p:txBody>
      </p:sp>
      <p:sp>
        <p:nvSpPr>
          <p:cNvPr id="11" name="Rectangle 10"/>
          <p:cNvSpPr/>
          <p:nvPr/>
        </p:nvSpPr>
        <p:spPr>
          <a:xfrm>
            <a:off x="914400" y="40386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All students participate</a:t>
            </a:r>
            <a:endParaRPr lang="en-US" dirty="0"/>
          </a:p>
        </p:txBody>
      </p:sp>
    </p:spTree>
    <p:extLst>
      <p:ext uri="{BB962C8B-B14F-4D97-AF65-F5344CB8AC3E}">
        <p14:creationId xmlns:p14="http://schemas.microsoft.com/office/powerpoint/2010/main" val="4020940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Title 6"/>
          <p:cNvSpPr>
            <a:spLocks noGrp="1"/>
          </p:cNvSpPr>
          <p:nvPr>
            <p:ph type="title"/>
          </p:nvPr>
        </p:nvSpPr>
        <p:spPr>
          <a:xfrm>
            <a:off x="457200" y="0"/>
            <a:ext cx="7924800" cy="715962"/>
          </a:xfrm>
        </p:spPr>
        <p:txBody>
          <a:bodyPr>
            <a:normAutofit/>
          </a:bodyPr>
          <a:lstStyle/>
          <a:p>
            <a:pPr algn="l"/>
            <a:r>
              <a:rPr lang="en-US" sz="3600" dirty="0" err="1" smtClean="0"/>
              <a:t>ELP</a:t>
            </a:r>
            <a:r>
              <a:rPr lang="en-US" sz="3600" dirty="0" smtClean="0"/>
              <a:t> Standards</a:t>
            </a:r>
          </a:p>
        </p:txBody>
      </p:sp>
    </p:spTree>
    <p:extLst>
      <p:ext uri="{BB962C8B-B14F-4D97-AF65-F5344CB8AC3E}">
        <p14:creationId xmlns:p14="http://schemas.microsoft.com/office/powerpoint/2010/main" val="34715399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spTree>
    <p:extLst>
      <p:ext uri="{BB962C8B-B14F-4D97-AF65-F5344CB8AC3E}">
        <p14:creationId xmlns:p14="http://schemas.microsoft.com/office/powerpoint/2010/main" val="732758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23"/>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dirty="0" smtClean="0">
                <a:latin typeface="Calibri" pitchFamily="34" charset="0"/>
              </a:rPr>
              <a:t>Example of Contextualized </a:t>
            </a:r>
            <a:r>
              <a:rPr lang="en-US" sz="3600" dirty="0" err="1" smtClean="0">
                <a:latin typeface="Calibri" pitchFamily="34" charset="0"/>
              </a:rPr>
              <a:t>ELD</a:t>
            </a:r>
            <a:endParaRPr lang="en-US" sz="3600" dirty="0">
              <a:latin typeface="Calibri" pitchFamily="34" charset="0"/>
            </a:endParaRPr>
          </a:p>
        </p:txBody>
      </p:sp>
      <p:sp>
        <p:nvSpPr>
          <p:cNvPr id="7" name="TextBox 6"/>
          <p:cNvSpPr txBox="1"/>
          <p:nvPr/>
        </p:nvSpPr>
        <p:spPr>
          <a:xfrm>
            <a:off x="457200" y="685800"/>
            <a:ext cx="7772400" cy="4647426"/>
          </a:xfrm>
          <a:prstGeom prst="rect">
            <a:avLst/>
          </a:prstGeom>
          <a:noFill/>
        </p:spPr>
        <p:txBody>
          <a:bodyPr wrap="square">
            <a:spAutoFit/>
          </a:bodyPr>
          <a:lstStyle/>
          <a:p>
            <a:pPr marL="914400" indent="-914400" fontAlgn="auto">
              <a:spcBef>
                <a:spcPts val="0"/>
              </a:spcBef>
              <a:spcAft>
                <a:spcPts val="0"/>
              </a:spcAft>
              <a:tabLst>
                <a:tab pos="457200" algn="l"/>
              </a:tabLst>
              <a:defRPr/>
            </a:pPr>
            <a:r>
              <a:rPr lang="en-US" sz="2400" dirty="0" smtClean="0">
                <a:latin typeface="+mn-lt"/>
              </a:rPr>
              <a:t>Fourth </a:t>
            </a:r>
            <a:r>
              <a:rPr lang="en-US" sz="2400" dirty="0" smtClean="0"/>
              <a:t>g</a:t>
            </a:r>
            <a:r>
              <a:rPr lang="en-US" sz="2400" dirty="0" smtClean="0">
                <a:latin typeface="+mn-lt"/>
              </a:rPr>
              <a:t>rade unit: Lewis and Clark</a:t>
            </a:r>
            <a:endParaRPr lang="en-US" sz="2400" dirty="0">
              <a:latin typeface="+mn-lt"/>
            </a:endParaRPr>
          </a:p>
          <a:p>
            <a:pPr marL="914400" indent="-914400" fontAlgn="auto">
              <a:spcBef>
                <a:spcPts val="0"/>
              </a:spcBef>
              <a:spcAft>
                <a:spcPts val="2400"/>
              </a:spcAft>
              <a:tabLst>
                <a:tab pos="457200" algn="l"/>
              </a:tabLst>
              <a:defRPr/>
            </a:pPr>
            <a:r>
              <a:rPr lang="en-US" sz="2400" u="sng" dirty="0" smtClean="0">
                <a:latin typeface="+mn-lt"/>
              </a:rPr>
              <a:t>Original lesson: </a:t>
            </a:r>
          </a:p>
          <a:p>
            <a:pPr marL="914400" indent="-914400" fontAlgn="auto">
              <a:spcBef>
                <a:spcPts val="0"/>
              </a:spcBef>
              <a:spcAft>
                <a:spcPts val="2400"/>
              </a:spcAft>
              <a:tabLst>
                <a:tab pos="457200" algn="l"/>
              </a:tabLst>
              <a:defRPr/>
            </a:pPr>
            <a:r>
              <a:rPr lang="en-US" sz="2400" dirty="0" smtClean="0">
                <a:latin typeface="+mn-lt"/>
              </a:rPr>
              <a:t>	Teacher models a short Readers’ Theater about Lewis  and Clark</a:t>
            </a:r>
          </a:p>
          <a:p>
            <a:pPr marL="914400" indent="-914400" fontAlgn="auto">
              <a:spcBef>
                <a:spcPts val="0"/>
              </a:spcBef>
              <a:spcAft>
                <a:spcPts val="2400"/>
              </a:spcAft>
              <a:tabLst>
                <a:tab pos="457200" algn="l"/>
              </a:tabLst>
              <a:defRPr/>
            </a:pPr>
            <a:r>
              <a:rPr lang="en-US" sz="2400" dirty="0" smtClean="0"/>
              <a:t>	</a:t>
            </a:r>
            <a:r>
              <a:rPr lang="en-US" sz="2400" dirty="0" smtClean="0">
                <a:latin typeface="+mn-lt"/>
              </a:rPr>
              <a:t>Class discussion of hardships of their journey</a:t>
            </a:r>
          </a:p>
          <a:p>
            <a:pPr marL="914400" indent="-914400" fontAlgn="auto">
              <a:spcBef>
                <a:spcPts val="0"/>
              </a:spcBef>
              <a:spcAft>
                <a:spcPts val="2400"/>
              </a:spcAft>
              <a:tabLst>
                <a:tab pos="457200" algn="l"/>
              </a:tabLst>
              <a:defRPr/>
            </a:pPr>
            <a:r>
              <a:rPr lang="en-US" sz="2400" dirty="0" smtClean="0"/>
              <a:t>	S</a:t>
            </a:r>
            <a:r>
              <a:rPr lang="en-US" sz="2400" dirty="0" smtClean="0">
                <a:latin typeface="+mn-lt"/>
              </a:rPr>
              <a:t>tudents break into groups to write an introduction to their own readers’ theater. Each group has a different text. </a:t>
            </a:r>
            <a:r>
              <a:rPr lang="en-US" sz="2400" dirty="0" smtClean="0"/>
              <a:t>Some groups have an ELL. </a:t>
            </a:r>
            <a:endParaRPr lang="en-US" sz="2400" dirty="0" smtClean="0">
              <a:latin typeface="+mn-lt"/>
            </a:endParaRPr>
          </a:p>
          <a:p>
            <a:pPr marL="914400" indent="-914400" fontAlgn="auto">
              <a:spcBef>
                <a:spcPts val="0"/>
              </a:spcBef>
              <a:spcAft>
                <a:spcPts val="1200"/>
              </a:spcAft>
              <a:tabLst>
                <a:tab pos="457200" algn="l"/>
              </a:tabLst>
              <a:defRPr/>
            </a:pPr>
            <a:endParaRPr lang="en-US" sz="2400" dirty="0">
              <a:latin typeface="+mn-lt"/>
            </a:endParaRPr>
          </a:p>
        </p:txBody>
      </p:sp>
    </p:spTree>
    <p:extLst>
      <p:ext uri="{BB962C8B-B14F-4D97-AF65-F5344CB8AC3E}">
        <p14:creationId xmlns:p14="http://schemas.microsoft.com/office/powerpoint/2010/main" val="2930694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2738" y="2782888"/>
            <a:ext cx="1219200" cy="1293812"/>
          </a:xfrm>
          <a:prstGeom prst="rect">
            <a:avLst/>
          </a:prstGeom>
          <a:noFill/>
          <a:ln w="9525">
            <a:noFill/>
            <a:miter lim="800000"/>
            <a:headEnd/>
            <a:tailEnd/>
          </a:ln>
        </p:spPr>
        <p:txBody>
          <a:bodyPr>
            <a:spAutoFit/>
          </a:bodyPr>
          <a:lstStyle/>
          <a:p>
            <a:pPr algn="ctr"/>
            <a:r>
              <a:rPr lang="en-US" sz="2400">
                <a:latin typeface="Calibri" pitchFamily="34" charset="0"/>
              </a:rPr>
              <a:t>express</a:t>
            </a:r>
            <a:r>
              <a:rPr lang="en-US">
                <a:latin typeface="Calibri" pitchFamily="34" charset="0"/>
              </a:rPr>
              <a:t> emotions and opinions</a:t>
            </a:r>
          </a:p>
        </p:txBody>
      </p:sp>
      <p:sp>
        <p:nvSpPr>
          <p:cNvPr id="3" name="TextBox 2"/>
          <p:cNvSpPr txBox="1">
            <a:spLocks noChangeArrowheads="1"/>
          </p:cNvSpPr>
          <p:nvPr/>
        </p:nvSpPr>
        <p:spPr bwMode="auto">
          <a:xfrm>
            <a:off x="3581400" y="725488"/>
            <a:ext cx="1447800" cy="1016000"/>
          </a:xfrm>
          <a:prstGeom prst="rect">
            <a:avLst/>
          </a:prstGeom>
          <a:noFill/>
          <a:ln w="9525">
            <a:noFill/>
            <a:miter lim="800000"/>
            <a:headEnd/>
            <a:tailEnd/>
          </a:ln>
        </p:spPr>
        <p:txBody>
          <a:bodyPr>
            <a:spAutoFit/>
          </a:bodyPr>
          <a:lstStyle/>
          <a:p>
            <a:pPr algn="ctr"/>
            <a:r>
              <a:rPr lang="en-US" sz="2400" dirty="0">
                <a:latin typeface="Calibri" pitchFamily="34" charset="0"/>
              </a:rPr>
              <a:t>refer</a:t>
            </a:r>
            <a:r>
              <a:rPr lang="en-US" dirty="0">
                <a:latin typeface="Calibri" pitchFamily="34" charset="0"/>
              </a:rPr>
              <a:t> </a:t>
            </a:r>
          </a:p>
          <a:p>
            <a:pPr algn="ctr"/>
            <a:r>
              <a:rPr lang="en-US" dirty="0">
                <a:latin typeface="Calibri" pitchFamily="34" charset="0"/>
              </a:rPr>
              <a:t>to things and information</a:t>
            </a:r>
          </a:p>
        </p:txBody>
      </p:sp>
      <p:sp>
        <p:nvSpPr>
          <p:cNvPr id="6" name="TextBox 5"/>
          <p:cNvSpPr txBox="1">
            <a:spLocks noChangeArrowheads="1"/>
          </p:cNvSpPr>
          <p:nvPr/>
        </p:nvSpPr>
        <p:spPr bwMode="auto">
          <a:xfrm>
            <a:off x="990600" y="1381125"/>
            <a:ext cx="1787525" cy="1016000"/>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create</a:t>
            </a:r>
            <a:r>
              <a:rPr lang="en-US" dirty="0">
                <a:solidFill>
                  <a:srgbClr val="FF0000"/>
                </a:solidFill>
                <a:latin typeface="Calibri" pitchFamily="34" charset="0"/>
              </a:rPr>
              <a:t>  </a:t>
            </a:r>
          </a:p>
          <a:p>
            <a:pPr algn="ctr"/>
            <a:r>
              <a:rPr lang="en-US" dirty="0">
                <a:solidFill>
                  <a:srgbClr val="FF0000"/>
                </a:solidFill>
                <a:latin typeface="Calibri" pitchFamily="34" charset="0"/>
              </a:rPr>
              <a:t>songs, poems, stories, jokes</a:t>
            </a:r>
          </a:p>
        </p:txBody>
      </p:sp>
      <p:sp>
        <p:nvSpPr>
          <p:cNvPr id="7" name="TextBox 6"/>
          <p:cNvSpPr txBox="1"/>
          <p:nvPr/>
        </p:nvSpPr>
        <p:spPr>
          <a:xfrm>
            <a:off x="1066800" y="5254625"/>
            <a:ext cx="1981200" cy="1016000"/>
          </a:xfrm>
          <a:prstGeom prst="rect">
            <a:avLst/>
          </a:prstGeom>
          <a:noFill/>
        </p:spPr>
        <p:txBody>
          <a:bodyPr>
            <a:spAutoFit/>
          </a:bodyPr>
          <a:lstStyle/>
          <a:p>
            <a:pPr algn="ctr" fontAlgn="auto">
              <a:spcBef>
                <a:spcPts val="0"/>
              </a:spcBef>
              <a:spcAft>
                <a:spcPts val="0"/>
              </a:spcAft>
              <a:defRPr/>
            </a:pPr>
            <a:r>
              <a:rPr lang="en-US" sz="2400" dirty="0" err="1">
                <a:solidFill>
                  <a:schemeClr val="accent2">
                    <a:lumMod val="50000"/>
                  </a:schemeClr>
                </a:solidFill>
                <a:latin typeface="+mn-lt"/>
              </a:rPr>
              <a:t>metalingual</a:t>
            </a:r>
            <a:r>
              <a:rPr lang="en-US" dirty="0">
                <a:solidFill>
                  <a:schemeClr val="accent2">
                    <a:lumMod val="50000"/>
                  </a:schemeClr>
                </a:solidFill>
                <a:latin typeface="+mn-lt"/>
              </a:rPr>
              <a:t>  </a:t>
            </a:r>
          </a:p>
          <a:p>
            <a:pPr algn="ctr" fontAlgn="auto">
              <a:spcBef>
                <a:spcPts val="0"/>
              </a:spcBef>
              <a:spcAft>
                <a:spcPts val="0"/>
              </a:spcAft>
              <a:defRPr/>
            </a:pPr>
            <a:r>
              <a:rPr lang="en-US" dirty="0">
                <a:solidFill>
                  <a:schemeClr val="accent2">
                    <a:lumMod val="50000"/>
                  </a:schemeClr>
                </a:solidFill>
                <a:latin typeface="+mn-lt"/>
              </a:rPr>
              <a:t>to discuss and describe language</a:t>
            </a:r>
          </a:p>
        </p:txBody>
      </p:sp>
      <p:sp>
        <p:nvSpPr>
          <p:cNvPr id="12" name="TextBox 11"/>
          <p:cNvSpPr txBox="1">
            <a:spLocks noChangeArrowheads="1"/>
          </p:cNvSpPr>
          <p:nvPr/>
        </p:nvSpPr>
        <p:spPr bwMode="auto">
          <a:xfrm>
            <a:off x="5181600" y="2946400"/>
            <a:ext cx="1373188" cy="830263"/>
          </a:xfrm>
          <a:prstGeom prst="rect">
            <a:avLst/>
          </a:prstGeom>
          <a:noFill/>
          <a:ln w="9525">
            <a:noFill/>
            <a:miter lim="800000"/>
            <a:headEnd/>
            <a:tailEnd/>
          </a:ln>
        </p:spPr>
        <p:txBody>
          <a:bodyPr>
            <a:spAutoFit/>
          </a:bodyPr>
          <a:lstStyle/>
          <a:p>
            <a:pPr algn="ctr"/>
            <a:r>
              <a:rPr lang="en-US" sz="2400" dirty="0">
                <a:solidFill>
                  <a:srgbClr val="7030A0"/>
                </a:solidFill>
                <a:latin typeface="Calibri" pitchFamily="34" charset="0"/>
              </a:rPr>
              <a:t>request</a:t>
            </a:r>
          </a:p>
          <a:p>
            <a:pPr algn="ctr"/>
            <a:r>
              <a:rPr lang="en-US" sz="2400" dirty="0">
                <a:solidFill>
                  <a:srgbClr val="7030A0"/>
                </a:solidFill>
                <a:latin typeface="Calibri" pitchFamily="34" charset="0"/>
              </a:rPr>
              <a:t>offer</a:t>
            </a:r>
            <a:endParaRPr lang="en-US" dirty="0">
              <a:solidFill>
                <a:srgbClr val="7030A0"/>
              </a:solidFill>
              <a:latin typeface="Calibri" pitchFamily="34" charset="0"/>
            </a:endParaRPr>
          </a:p>
        </p:txBody>
      </p:sp>
      <p:sp>
        <p:nvSpPr>
          <p:cNvPr id="13" name="TextBox 12"/>
          <p:cNvSpPr txBox="1">
            <a:spLocks noChangeArrowheads="1"/>
          </p:cNvSpPr>
          <p:nvPr/>
        </p:nvSpPr>
        <p:spPr bwMode="auto">
          <a:xfrm>
            <a:off x="3505200" y="4468813"/>
            <a:ext cx="1752600" cy="1570037"/>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direct</a:t>
            </a:r>
          </a:p>
          <a:p>
            <a:pPr algn="ctr"/>
            <a:r>
              <a:rPr lang="en-US" sz="2400" dirty="0">
                <a:solidFill>
                  <a:srgbClr val="FF0000"/>
                </a:solidFill>
                <a:latin typeface="Calibri" pitchFamily="34" charset="0"/>
              </a:rPr>
              <a:t>advise</a:t>
            </a:r>
          </a:p>
          <a:p>
            <a:pPr algn="ctr"/>
            <a:r>
              <a:rPr lang="en-US" sz="2400" dirty="0">
                <a:solidFill>
                  <a:srgbClr val="FF0000"/>
                </a:solidFill>
                <a:latin typeface="Calibri" pitchFamily="34" charset="0"/>
              </a:rPr>
              <a:t>warn</a:t>
            </a:r>
          </a:p>
          <a:p>
            <a:pPr algn="ctr"/>
            <a:r>
              <a:rPr lang="en-US" sz="2400" dirty="0">
                <a:solidFill>
                  <a:srgbClr val="FF0000"/>
                </a:solidFill>
                <a:latin typeface="Calibri" pitchFamily="34" charset="0"/>
              </a:rPr>
              <a:t>threaten</a:t>
            </a:r>
            <a:r>
              <a:rPr lang="en-US" dirty="0">
                <a:solidFill>
                  <a:srgbClr val="FF0000"/>
                </a:solidFill>
                <a:latin typeface="Calibri" pitchFamily="34" charset="0"/>
              </a:rPr>
              <a:t>  </a:t>
            </a:r>
          </a:p>
        </p:txBody>
      </p:sp>
      <p:sp>
        <p:nvSpPr>
          <p:cNvPr id="14" name="TextBox 13"/>
          <p:cNvSpPr txBox="1">
            <a:spLocks noChangeArrowheads="1"/>
          </p:cNvSpPr>
          <p:nvPr/>
        </p:nvSpPr>
        <p:spPr bwMode="auto">
          <a:xfrm>
            <a:off x="4495800" y="1741488"/>
            <a:ext cx="2563813" cy="1200150"/>
          </a:xfrm>
          <a:prstGeom prst="rect">
            <a:avLst/>
          </a:prstGeom>
          <a:noFill/>
          <a:ln w="9525">
            <a:noFill/>
            <a:miter lim="800000"/>
            <a:headEnd/>
            <a:tailEnd/>
          </a:ln>
        </p:spPr>
        <p:txBody>
          <a:bodyPr>
            <a:spAutoFit/>
          </a:bodyPr>
          <a:lstStyle/>
          <a:p>
            <a:r>
              <a:rPr lang="en-US" sz="2400" dirty="0">
                <a:solidFill>
                  <a:srgbClr val="00B050"/>
                </a:solidFill>
                <a:latin typeface="Calibri" pitchFamily="34" charset="0"/>
              </a:rPr>
              <a:t>ask </a:t>
            </a:r>
            <a:r>
              <a:rPr lang="en-US" dirty="0">
                <a:solidFill>
                  <a:srgbClr val="00B050"/>
                </a:solidFill>
                <a:latin typeface="Calibri" pitchFamily="34" charset="0"/>
              </a:rPr>
              <a:t>for information</a:t>
            </a:r>
          </a:p>
          <a:p>
            <a:r>
              <a:rPr lang="en-US" sz="2400" dirty="0">
                <a:solidFill>
                  <a:srgbClr val="00B050"/>
                </a:solidFill>
                <a:latin typeface="Calibri" pitchFamily="34" charset="0"/>
              </a:rPr>
              <a:t>   ask </a:t>
            </a:r>
            <a:r>
              <a:rPr lang="en-US" dirty="0">
                <a:solidFill>
                  <a:srgbClr val="00B050"/>
                </a:solidFill>
                <a:latin typeface="Calibri" pitchFamily="34" charset="0"/>
              </a:rPr>
              <a:t>for clarification </a:t>
            </a:r>
          </a:p>
          <a:p>
            <a:r>
              <a:rPr lang="en-US" sz="2400" dirty="0">
                <a:solidFill>
                  <a:srgbClr val="00B050"/>
                </a:solidFill>
                <a:latin typeface="Calibri" pitchFamily="34" charset="0"/>
              </a:rPr>
              <a:t>       ask </a:t>
            </a:r>
            <a:r>
              <a:rPr lang="en-US" dirty="0">
                <a:solidFill>
                  <a:srgbClr val="00B050"/>
                </a:solidFill>
                <a:latin typeface="Calibri" pitchFamily="34" charset="0"/>
              </a:rPr>
              <a:t>for agreement  </a:t>
            </a:r>
          </a:p>
        </p:txBody>
      </p:sp>
      <p:sp>
        <p:nvSpPr>
          <p:cNvPr id="16" name="TextBox 15"/>
          <p:cNvSpPr txBox="1">
            <a:spLocks noChangeArrowheads="1"/>
          </p:cNvSpPr>
          <p:nvPr/>
        </p:nvSpPr>
        <p:spPr bwMode="auto">
          <a:xfrm>
            <a:off x="5029200" y="3849688"/>
            <a:ext cx="1752600" cy="1201737"/>
          </a:xfrm>
          <a:prstGeom prst="rect">
            <a:avLst/>
          </a:prstGeom>
          <a:noFill/>
          <a:ln w="9525">
            <a:noFill/>
            <a:miter lim="800000"/>
            <a:headEnd/>
            <a:tailEnd/>
          </a:ln>
        </p:spPr>
        <p:txBody>
          <a:bodyPr>
            <a:spAutoFit/>
          </a:bodyPr>
          <a:lstStyle/>
          <a:p>
            <a:pPr algn="ctr"/>
            <a:r>
              <a:rPr lang="en-US" sz="2400" dirty="0">
                <a:solidFill>
                  <a:srgbClr val="00B0F0"/>
                </a:solidFill>
                <a:latin typeface="Calibri" pitchFamily="34" charset="0"/>
              </a:rPr>
              <a:t>summon</a:t>
            </a:r>
          </a:p>
          <a:p>
            <a:pPr algn="ctr"/>
            <a:r>
              <a:rPr lang="en-US" sz="2400" dirty="0">
                <a:solidFill>
                  <a:srgbClr val="00B0F0"/>
                </a:solidFill>
                <a:latin typeface="Calibri" pitchFamily="34" charset="0"/>
              </a:rPr>
              <a:t>greet </a:t>
            </a:r>
          </a:p>
          <a:p>
            <a:pPr algn="ctr"/>
            <a:r>
              <a:rPr lang="en-US" sz="2400" dirty="0">
                <a:solidFill>
                  <a:srgbClr val="00B0F0"/>
                </a:solidFill>
                <a:latin typeface="Calibri" pitchFamily="34" charset="0"/>
              </a:rPr>
              <a:t>conclude   </a:t>
            </a:r>
          </a:p>
        </p:txBody>
      </p:sp>
      <p:sp>
        <p:nvSpPr>
          <p:cNvPr id="19" name="TextBox 18"/>
          <p:cNvSpPr txBox="1"/>
          <p:nvPr/>
        </p:nvSpPr>
        <p:spPr>
          <a:xfrm>
            <a:off x="2286000" y="1792288"/>
            <a:ext cx="1831975" cy="1568450"/>
          </a:xfrm>
          <a:prstGeom prst="rect">
            <a:avLst/>
          </a:prstGeom>
          <a:noFill/>
        </p:spPr>
        <p:txBody>
          <a:bodyPr>
            <a:spAutoFit/>
          </a:bodyPr>
          <a:lstStyle/>
          <a:p>
            <a:pPr fontAlgn="auto">
              <a:spcBef>
                <a:spcPts val="0"/>
              </a:spcBef>
              <a:spcAft>
                <a:spcPts val="0"/>
              </a:spcAft>
              <a:defRPr/>
            </a:pPr>
            <a:r>
              <a:rPr lang="en-US" sz="2400" dirty="0">
                <a:solidFill>
                  <a:schemeClr val="accent6">
                    <a:lumMod val="75000"/>
                  </a:schemeClr>
                </a:solidFill>
                <a:latin typeface="+mn-lt"/>
              </a:rPr>
              <a:t>         narrate</a:t>
            </a:r>
          </a:p>
          <a:p>
            <a:pPr fontAlgn="auto">
              <a:spcBef>
                <a:spcPts val="0"/>
              </a:spcBef>
              <a:spcAft>
                <a:spcPts val="0"/>
              </a:spcAft>
              <a:defRPr/>
            </a:pPr>
            <a:r>
              <a:rPr lang="en-US" sz="2400" dirty="0">
                <a:solidFill>
                  <a:schemeClr val="accent6">
                    <a:lumMod val="75000"/>
                  </a:schemeClr>
                </a:solidFill>
                <a:latin typeface="+mn-lt"/>
              </a:rPr>
              <a:t>    persuade</a:t>
            </a:r>
          </a:p>
          <a:p>
            <a:pPr fontAlgn="auto">
              <a:spcBef>
                <a:spcPts val="0"/>
              </a:spcBef>
              <a:spcAft>
                <a:spcPts val="0"/>
              </a:spcAft>
              <a:defRPr/>
            </a:pPr>
            <a:r>
              <a:rPr lang="en-US" sz="2400" dirty="0">
                <a:solidFill>
                  <a:schemeClr val="accent6">
                    <a:lumMod val="75000"/>
                  </a:schemeClr>
                </a:solidFill>
                <a:latin typeface="+mn-lt"/>
              </a:rPr>
              <a:t>  inform</a:t>
            </a:r>
          </a:p>
          <a:p>
            <a:pPr fontAlgn="auto">
              <a:spcBef>
                <a:spcPts val="0"/>
              </a:spcBef>
              <a:spcAft>
                <a:spcPts val="0"/>
              </a:spcAft>
              <a:defRPr/>
            </a:pPr>
            <a:r>
              <a:rPr lang="en-US" sz="2400" dirty="0">
                <a:solidFill>
                  <a:schemeClr val="accent6">
                    <a:lumMod val="75000"/>
                  </a:schemeClr>
                </a:solidFill>
                <a:latin typeface="+mn-lt"/>
              </a:rPr>
              <a:t>describe</a:t>
            </a:r>
            <a:endParaRPr lang="en-US" dirty="0">
              <a:solidFill>
                <a:schemeClr val="accent6">
                  <a:lumMod val="75000"/>
                </a:schemeClr>
              </a:solidFill>
              <a:latin typeface="+mn-lt"/>
            </a:endParaRPr>
          </a:p>
        </p:txBody>
      </p:sp>
      <p:sp>
        <p:nvSpPr>
          <p:cNvPr id="20" name="TextBox 19"/>
          <p:cNvSpPr txBox="1"/>
          <p:nvPr/>
        </p:nvSpPr>
        <p:spPr>
          <a:xfrm>
            <a:off x="3505200" y="273685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rPr>
              <a:t>interpret</a:t>
            </a:r>
          </a:p>
          <a:p>
            <a:pPr algn="ctr" fontAlgn="auto">
              <a:spcBef>
                <a:spcPts val="0"/>
              </a:spcBef>
              <a:spcAft>
                <a:spcPts val="0"/>
              </a:spcAft>
              <a:defRPr/>
            </a:pPr>
            <a:r>
              <a:rPr lang="en-US" sz="2400" dirty="0">
                <a:solidFill>
                  <a:schemeClr val="accent5">
                    <a:lumMod val="50000"/>
                  </a:schemeClr>
                </a:solidFill>
                <a:latin typeface="+mn-lt"/>
              </a:rPr>
              <a:t>evaluate</a:t>
            </a:r>
          </a:p>
          <a:p>
            <a:pPr algn="ctr" fontAlgn="auto">
              <a:spcBef>
                <a:spcPts val="0"/>
              </a:spcBef>
              <a:spcAft>
                <a:spcPts val="0"/>
              </a:spcAft>
              <a:defRPr/>
            </a:pPr>
            <a:r>
              <a:rPr lang="en-US" sz="2400" dirty="0">
                <a:solidFill>
                  <a:schemeClr val="accent5">
                    <a:lumMod val="50000"/>
                  </a:schemeClr>
                </a:solidFill>
                <a:latin typeface="+mn-lt"/>
              </a:rPr>
              <a:t>summarize</a:t>
            </a:r>
          </a:p>
          <a:p>
            <a:pPr algn="ctr" fontAlgn="auto">
              <a:spcBef>
                <a:spcPts val="0"/>
              </a:spcBef>
              <a:spcAft>
                <a:spcPts val="0"/>
              </a:spcAft>
              <a:defRPr/>
            </a:pPr>
            <a:r>
              <a:rPr lang="en-US" sz="2400" dirty="0">
                <a:solidFill>
                  <a:schemeClr val="accent5">
                    <a:lumMod val="50000"/>
                  </a:schemeClr>
                </a:solidFill>
                <a:latin typeface="+mn-lt"/>
              </a:rPr>
              <a:t>generalize</a:t>
            </a:r>
            <a:endParaRPr lang="en-US" dirty="0">
              <a:solidFill>
                <a:schemeClr val="accent5">
                  <a:lumMod val="50000"/>
                </a:schemeClr>
              </a:solidFill>
              <a:latin typeface="+mn-lt"/>
            </a:endParaRPr>
          </a:p>
        </p:txBody>
      </p:sp>
      <p:sp>
        <p:nvSpPr>
          <p:cNvPr id="22" name="TextBox 21"/>
          <p:cNvSpPr txBox="1"/>
          <p:nvPr/>
        </p:nvSpPr>
        <p:spPr>
          <a:xfrm>
            <a:off x="5029200" y="5076825"/>
            <a:ext cx="1984375" cy="1200150"/>
          </a:xfrm>
          <a:prstGeom prst="rect">
            <a:avLst/>
          </a:prstGeom>
          <a:noFill/>
        </p:spPr>
        <p:txBody>
          <a:bodyPr>
            <a:spAutoFit/>
          </a:bodyPr>
          <a:lstStyle/>
          <a:p>
            <a:pPr algn="ctr" fontAlgn="auto">
              <a:spcBef>
                <a:spcPts val="0"/>
              </a:spcBef>
              <a:spcAft>
                <a:spcPts val="0"/>
              </a:spcAft>
              <a:defRPr/>
            </a:pPr>
            <a:r>
              <a:rPr lang="en-US" sz="2400" dirty="0">
                <a:solidFill>
                  <a:schemeClr val="accent3">
                    <a:lumMod val="50000"/>
                  </a:schemeClr>
                </a:solidFill>
                <a:latin typeface="+mn-lt"/>
              </a:rPr>
              <a:t>refuse</a:t>
            </a:r>
          </a:p>
          <a:p>
            <a:pPr algn="ctr" fontAlgn="auto">
              <a:spcBef>
                <a:spcPts val="0"/>
              </a:spcBef>
              <a:spcAft>
                <a:spcPts val="0"/>
              </a:spcAft>
              <a:defRPr/>
            </a:pPr>
            <a:r>
              <a:rPr lang="en-US" sz="2400" dirty="0">
                <a:solidFill>
                  <a:schemeClr val="accent3">
                    <a:lumMod val="50000"/>
                  </a:schemeClr>
                </a:solidFill>
                <a:latin typeface="+mn-lt"/>
              </a:rPr>
              <a:t>complain</a:t>
            </a:r>
          </a:p>
          <a:p>
            <a:pPr algn="ctr" fontAlgn="auto">
              <a:spcBef>
                <a:spcPts val="0"/>
              </a:spcBef>
              <a:spcAft>
                <a:spcPts val="0"/>
              </a:spcAft>
              <a:defRPr/>
            </a:pPr>
            <a:r>
              <a:rPr lang="en-US" sz="2400" dirty="0" smtClean="0">
                <a:solidFill>
                  <a:schemeClr val="accent3">
                    <a:lumMod val="50000"/>
                  </a:schemeClr>
                </a:solidFill>
                <a:latin typeface="+mn-lt"/>
              </a:rPr>
              <a:t>compliment</a:t>
            </a:r>
            <a:endParaRPr lang="en-US" sz="2400" dirty="0">
              <a:solidFill>
                <a:schemeClr val="accent3">
                  <a:lumMod val="50000"/>
                </a:schemeClr>
              </a:solidFill>
              <a:latin typeface="+mn-lt"/>
            </a:endParaRPr>
          </a:p>
        </p:txBody>
      </p:sp>
      <p:sp>
        <p:nvSpPr>
          <p:cNvPr id="23" name="TextBox 22"/>
          <p:cNvSpPr txBox="1"/>
          <p:nvPr/>
        </p:nvSpPr>
        <p:spPr>
          <a:xfrm>
            <a:off x="1676400" y="3522663"/>
            <a:ext cx="1752600" cy="1568450"/>
          </a:xfrm>
          <a:prstGeom prst="rect">
            <a:avLst/>
          </a:prstGeom>
          <a:noFill/>
        </p:spPr>
        <p:txBody>
          <a:bodyPr>
            <a:spAutoFit/>
          </a:bodyPr>
          <a:lstStyle/>
          <a:p>
            <a:pPr algn="ctr" fontAlgn="auto">
              <a:spcBef>
                <a:spcPts val="0"/>
              </a:spcBef>
              <a:spcAft>
                <a:spcPts val="0"/>
              </a:spcAft>
              <a:defRPr/>
            </a:pPr>
            <a:r>
              <a:rPr lang="en-US" sz="2400" dirty="0">
                <a:solidFill>
                  <a:schemeClr val="tx2">
                    <a:lumMod val="75000"/>
                  </a:schemeClr>
                </a:solidFill>
                <a:latin typeface="+mn-lt"/>
              </a:rPr>
              <a:t>paraphrase</a:t>
            </a:r>
          </a:p>
          <a:p>
            <a:pPr algn="ctr" fontAlgn="auto">
              <a:spcBef>
                <a:spcPts val="0"/>
              </a:spcBef>
              <a:spcAft>
                <a:spcPts val="0"/>
              </a:spcAft>
              <a:defRPr/>
            </a:pPr>
            <a:r>
              <a:rPr lang="en-US" sz="2400" dirty="0">
                <a:solidFill>
                  <a:schemeClr val="tx2">
                    <a:lumMod val="75000"/>
                  </a:schemeClr>
                </a:solidFill>
                <a:latin typeface="+mn-lt"/>
              </a:rPr>
              <a:t>introduce</a:t>
            </a:r>
            <a:endParaRPr lang="en-US" dirty="0">
              <a:solidFill>
                <a:schemeClr val="tx2">
                  <a:lumMod val="75000"/>
                </a:schemeClr>
              </a:solidFill>
              <a:latin typeface="+mn-lt"/>
            </a:endParaRPr>
          </a:p>
          <a:p>
            <a:pPr algn="ctr" fontAlgn="auto">
              <a:spcBef>
                <a:spcPts val="0"/>
              </a:spcBef>
              <a:spcAft>
                <a:spcPts val="0"/>
              </a:spcAft>
              <a:defRPr/>
            </a:pPr>
            <a:r>
              <a:rPr lang="en-US" sz="2400" dirty="0">
                <a:solidFill>
                  <a:schemeClr val="tx2">
                    <a:lumMod val="75000"/>
                  </a:schemeClr>
                </a:solidFill>
                <a:latin typeface="+mn-lt"/>
              </a:rPr>
              <a:t>predict</a:t>
            </a:r>
          </a:p>
          <a:p>
            <a:pPr algn="ctr" fontAlgn="auto">
              <a:spcBef>
                <a:spcPts val="0"/>
              </a:spcBef>
              <a:spcAft>
                <a:spcPts val="0"/>
              </a:spcAft>
              <a:defRPr/>
            </a:pPr>
            <a:r>
              <a:rPr lang="en-US" sz="2400" dirty="0">
                <a:solidFill>
                  <a:schemeClr val="tx2">
                    <a:lumMod val="75000"/>
                  </a:schemeClr>
                </a:solidFill>
                <a:latin typeface="+mn-lt"/>
              </a:rPr>
              <a:t>hypothesize</a:t>
            </a:r>
          </a:p>
        </p:txBody>
      </p:sp>
      <p:sp>
        <p:nvSpPr>
          <p:cNvPr id="17421" name="TextBox 23"/>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dirty="0">
                <a:latin typeface="Calibri" pitchFamily="34" charset="0"/>
              </a:rPr>
              <a:t>Language Functions</a:t>
            </a:r>
          </a:p>
        </p:txBody>
      </p:sp>
      <p:grpSp>
        <p:nvGrpSpPr>
          <p:cNvPr id="8" name="Group 8"/>
          <p:cNvGrpSpPr>
            <a:grpSpLocks/>
          </p:cNvGrpSpPr>
          <p:nvPr/>
        </p:nvGrpSpPr>
        <p:grpSpPr bwMode="auto">
          <a:xfrm>
            <a:off x="8153400" y="4763"/>
            <a:ext cx="1020763" cy="6858000"/>
            <a:chOff x="7891160" y="-176561"/>
            <a:chExt cx="1020335" cy="6858000"/>
          </a:xfrm>
        </p:grpSpPr>
        <p:pic>
          <p:nvPicPr>
            <p:cNvPr id="1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TextBox 3"/>
          <p:cNvSpPr txBox="1">
            <a:spLocks noChangeArrowheads="1"/>
          </p:cNvSpPr>
          <p:nvPr/>
        </p:nvSpPr>
        <p:spPr bwMode="auto">
          <a:xfrm>
            <a:off x="6934200" y="2782888"/>
            <a:ext cx="1447800" cy="739775"/>
          </a:xfrm>
          <a:prstGeom prst="rect">
            <a:avLst/>
          </a:prstGeom>
          <a:noFill/>
          <a:ln w="9525">
            <a:noFill/>
            <a:miter lim="800000"/>
            <a:headEnd/>
            <a:tailEnd/>
          </a:ln>
        </p:spPr>
        <p:txBody>
          <a:bodyPr>
            <a:spAutoFit/>
          </a:bodyPr>
          <a:lstStyle/>
          <a:p>
            <a:pPr algn="ctr"/>
            <a:r>
              <a:rPr lang="en-US" sz="2400" dirty="0">
                <a:latin typeface="Calibri" pitchFamily="34" charset="0"/>
              </a:rPr>
              <a:t>interact</a:t>
            </a:r>
            <a:r>
              <a:rPr lang="en-US" dirty="0">
                <a:latin typeface="Calibri" pitchFamily="34" charset="0"/>
              </a:rPr>
              <a:t>  socially</a:t>
            </a:r>
          </a:p>
        </p:txBody>
      </p:sp>
      <p:sp>
        <p:nvSpPr>
          <p:cNvPr id="21" name="TextBox 20"/>
          <p:cNvSpPr txBox="1"/>
          <p:nvPr/>
        </p:nvSpPr>
        <p:spPr>
          <a:xfrm>
            <a:off x="6705600" y="373380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6">
                    <a:lumMod val="50000"/>
                  </a:schemeClr>
                </a:solidFill>
                <a:latin typeface="+mn-lt"/>
              </a:rPr>
              <a:t>thank</a:t>
            </a:r>
          </a:p>
          <a:p>
            <a:pPr algn="ctr" fontAlgn="auto">
              <a:spcBef>
                <a:spcPts val="0"/>
              </a:spcBef>
              <a:spcAft>
                <a:spcPts val="0"/>
              </a:spcAft>
              <a:defRPr/>
            </a:pPr>
            <a:r>
              <a:rPr lang="en-US" sz="2400" dirty="0">
                <a:solidFill>
                  <a:schemeClr val="accent6">
                    <a:lumMod val="50000"/>
                  </a:schemeClr>
                </a:solidFill>
                <a:latin typeface="+mn-lt"/>
              </a:rPr>
              <a:t>forgive</a:t>
            </a:r>
          </a:p>
          <a:p>
            <a:pPr algn="ctr" fontAlgn="auto">
              <a:spcBef>
                <a:spcPts val="0"/>
              </a:spcBef>
              <a:spcAft>
                <a:spcPts val="0"/>
              </a:spcAft>
              <a:defRPr/>
            </a:pPr>
            <a:r>
              <a:rPr lang="en-US" sz="2400" dirty="0">
                <a:solidFill>
                  <a:schemeClr val="accent6">
                    <a:lumMod val="50000"/>
                  </a:schemeClr>
                </a:solidFill>
                <a:latin typeface="+mn-lt"/>
              </a:rPr>
              <a:t>apologize</a:t>
            </a:r>
          </a:p>
          <a:p>
            <a:pPr algn="ctr" fontAlgn="auto">
              <a:spcBef>
                <a:spcPts val="0"/>
              </a:spcBef>
              <a:spcAft>
                <a:spcPts val="0"/>
              </a:spcAft>
              <a:defRPr/>
            </a:pPr>
            <a:r>
              <a:rPr lang="en-US" sz="2400" dirty="0">
                <a:solidFill>
                  <a:schemeClr val="accent6">
                    <a:lumMod val="50000"/>
                  </a:schemeClr>
                </a:solidFill>
                <a:latin typeface="+mn-lt"/>
              </a:rPr>
              <a:t>congratulate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12" grpId="0"/>
      <p:bldP spid="13" grpId="0"/>
      <p:bldP spid="14" grpId="0"/>
      <p:bldP spid="16" grpId="0"/>
      <p:bldP spid="19" grpId="0"/>
      <p:bldP spid="20" grpId="0"/>
      <p:bldP spid="22" grpId="0"/>
      <p:bldP spid="23" grpId="0"/>
      <p:bldP spid="4"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23"/>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dirty="0" smtClean="0">
                <a:latin typeface="Calibri" pitchFamily="34" charset="0"/>
              </a:rPr>
              <a:t>Example of Contextualized </a:t>
            </a:r>
            <a:r>
              <a:rPr lang="en-US" sz="3600" dirty="0" err="1" smtClean="0">
                <a:latin typeface="Calibri" pitchFamily="34" charset="0"/>
              </a:rPr>
              <a:t>ELD</a:t>
            </a:r>
            <a:endParaRPr lang="en-US" sz="3600" dirty="0">
              <a:latin typeface="Calibri" pitchFamily="34" charset="0"/>
            </a:endParaRPr>
          </a:p>
        </p:txBody>
      </p:sp>
      <p:sp>
        <p:nvSpPr>
          <p:cNvPr id="7" name="TextBox 6"/>
          <p:cNvSpPr txBox="1"/>
          <p:nvPr/>
        </p:nvSpPr>
        <p:spPr>
          <a:xfrm>
            <a:off x="457200" y="685800"/>
            <a:ext cx="8001000" cy="5262979"/>
          </a:xfrm>
          <a:prstGeom prst="rect">
            <a:avLst/>
          </a:prstGeom>
          <a:noFill/>
        </p:spPr>
        <p:txBody>
          <a:bodyPr wrap="square">
            <a:spAutoFit/>
          </a:bodyPr>
          <a:lstStyle/>
          <a:p>
            <a:pPr marL="914400" indent="-914400" fontAlgn="auto">
              <a:spcBef>
                <a:spcPts val="0"/>
              </a:spcBef>
              <a:spcAft>
                <a:spcPts val="0"/>
              </a:spcAft>
              <a:tabLst>
                <a:tab pos="457200" algn="l"/>
              </a:tabLst>
              <a:defRPr/>
            </a:pPr>
            <a:r>
              <a:rPr lang="en-US" sz="2400" dirty="0" smtClean="0">
                <a:latin typeface="+mn-lt"/>
              </a:rPr>
              <a:t>Fourth </a:t>
            </a:r>
            <a:r>
              <a:rPr lang="en-US" sz="2400" dirty="0" smtClean="0"/>
              <a:t>g</a:t>
            </a:r>
            <a:r>
              <a:rPr lang="en-US" sz="2400" dirty="0" smtClean="0">
                <a:latin typeface="+mn-lt"/>
              </a:rPr>
              <a:t>rade unit: Lewis and Clark</a:t>
            </a:r>
            <a:endParaRPr lang="en-US" sz="2400" dirty="0">
              <a:latin typeface="+mn-lt"/>
            </a:endParaRPr>
          </a:p>
          <a:p>
            <a:pPr marL="914400" indent="-914400" fontAlgn="auto">
              <a:spcBef>
                <a:spcPts val="0"/>
              </a:spcBef>
              <a:spcAft>
                <a:spcPts val="2400"/>
              </a:spcAft>
              <a:tabLst>
                <a:tab pos="457200" algn="l"/>
              </a:tabLst>
              <a:defRPr/>
            </a:pPr>
            <a:r>
              <a:rPr lang="en-US" sz="2400" u="sng" dirty="0" smtClean="0">
                <a:latin typeface="+mn-lt"/>
              </a:rPr>
              <a:t>Lesson with Contextualized </a:t>
            </a:r>
            <a:r>
              <a:rPr lang="en-US" sz="2400" u="sng" dirty="0" err="1" smtClean="0">
                <a:latin typeface="+mn-lt"/>
              </a:rPr>
              <a:t>ELD</a:t>
            </a:r>
            <a:r>
              <a:rPr lang="en-US" sz="2400" u="sng" dirty="0" smtClean="0">
                <a:latin typeface="+mn-lt"/>
              </a:rPr>
              <a:t>: </a:t>
            </a:r>
          </a:p>
          <a:p>
            <a:pPr marL="914400" indent="-914400" fontAlgn="auto">
              <a:spcBef>
                <a:spcPts val="0"/>
              </a:spcBef>
              <a:spcAft>
                <a:spcPts val="1800"/>
              </a:spcAft>
              <a:tabLst>
                <a:tab pos="457200" algn="l"/>
              </a:tabLst>
              <a:defRPr/>
            </a:pPr>
            <a:r>
              <a:rPr lang="en-US" sz="2400" dirty="0" smtClean="0">
                <a:latin typeface="+mn-lt"/>
              </a:rPr>
              <a:t>	Teacher models a short Readers’ Theater about Lewis     and Clark</a:t>
            </a:r>
          </a:p>
          <a:p>
            <a:pPr marL="914400" indent="-914400" fontAlgn="auto">
              <a:spcBef>
                <a:spcPts val="0"/>
              </a:spcBef>
              <a:spcAft>
                <a:spcPts val="1800"/>
              </a:spcAft>
              <a:tabLst>
                <a:tab pos="457200" algn="l"/>
              </a:tabLst>
              <a:defRPr/>
            </a:pPr>
            <a:r>
              <a:rPr lang="en-US" sz="2000" dirty="0" smtClean="0"/>
              <a:t>		</a:t>
            </a:r>
            <a:r>
              <a:rPr lang="en-US" sz="2400" dirty="0" smtClean="0"/>
              <a:t>The intro to the reader’s theater contains the sentence:</a:t>
            </a:r>
          </a:p>
          <a:p>
            <a:pPr marL="1371600" indent="-1371600" fontAlgn="auto">
              <a:spcBef>
                <a:spcPts val="0"/>
              </a:spcBef>
              <a:spcAft>
                <a:spcPts val="1800"/>
              </a:spcAft>
              <a:tabLst>
                <a:tab pos="457200" algn="l"/>
              </a:tabLst>
              <a:defRPr/>
            </a:pPr>
            <a:r>
              <a:rPr lang="en-US" sz="2000" dirty="0" smtClean="0"/>
              <a:t>		“Strong and dedicated Lewis and Clark are rafting wildly down the Columbia River.”</a:t>
            </a:r>
          </a:p>
          <a:p>
            <a:pPr marL="914400" indent="-914400" fontAlgn="auto">
              <a:spcBef>
                <a:spcPts val="0"/>
              </a:spcBef>
              <a:spcAft>
                <a:spcPts val="1800"/>
              </a:spcAft>
              <a:tabLst>
                <a:tab pos="457200" algn="l"/>
              </a:tabLst>
              <a:defRPr/>
            </a:pPr>
            <a:r>
              <a:rPr lang="en-US" sz="2000" dirty="0" smtClean="0">
                <a:latin typeface="+mn-lt"/>
              </a:rPr>
              <a:t>		</a:t>
            </a:r>
            <a:r>
              <a:rPr lang="en-US" sz="2400" dirty="0" smtClean="0">
                <a:latin typeface="+mn-lt"/>
              </a:rPr>
              <a:t>The teacher </a:t>
            </a:r>
            <a:r>
              <a:rPr lang="en-US" sz="2400" dirty="0" smtClean="0"/>
              <a:t>highlights the present progressive verbs throughout the reading by acting out their actions.</a:t>
            </a:r>
            <a:endParaRPr lang="en-US" sz="2400" dirty="0" smtClean="0">
              <a:latin typeface="+mn-lt"/>
            </a:endParaRPr>
          </a:p>
          <a:p>
            <a:pPr marL="914400" indent="-914400" fontAlgn="auto">
              <a:spcBef>
                <a:spcPts val="0"/>
              </a:spcBef>
              <a:spcAft>
                <a:spcPts val="1200"/>
              </a:spcAft>
              <a:tabLst>
                <a:tab pos="457200" algn="l"/>
              </a:tabLst>
              <a:defRPr/>
            </a:pPr>
            <a:r>
              <a:rPr lang="en-US" sz="2400" dirty="0" smtClean="0"/>
              <a:t>	</a:t>
            </a:r>
            <a:r>
              <a:rPr lang="en-US" sz="2400" dirty="0" smtClean="0">
                <a:latin typeface="+mn-lt"/>
              </a:rPr>
              <a:t>Class discussion of the specific actions </a:t>
            </a:r>
            <a:r>
              <a:rPr lang="en-US" sz="2400" dirty="0" smtClean="0"/>
              <a:t>shown and the hardships of the journey. </a:t>
            </a:r>
          </a:p>
        </p:txBody>
      </p:sp>
      <p:sp>
        <p:nvSpPr>
          <p:cNvPr id="8" name="TextBox 7"/>
          <p:cNvSpPr txBox="1"/>
          <p:nvPr/>
        </p:nvSpPr>
        <p:spPr>
          <a:xfrm>
            <a:off x="5257800" y="609600"/>
            <a:ext cx="2895600" cy="830997"/>
          </a:xfrm>
          <a:prstGeom prst="rect">
            <a:avLst/>
          </a:prstGeom>
          <a:noFill/>
          <a:ln w="12700">
            <a:solidFill>
              <a:schemeClr val="tx1"/>
            </a:solidFill>
          </a:ln>
        </p:spPr>
        <p:txBody>
          <a:bodyPr wrap="square" rtlCol="0">
            <a:spAutoFit/>
          </a:bodyPr>
          <a:lstStyle/>
          <a:p>
            <a:pPr algn="ctr"/>
            <a:r>
              <a:rPr lang="en-US" sz="2400" u="sng" dirty="0" smtClean="0">
                <a:solidFill>
                  <a:srgbClr val="FF0000"/>
                </a:solidFill>
              </a:rPr>
              <a:t>Function:</a:t>
            </a:r>
          </a:p>
          <a:p>
            <a:pPr algn="ctr"/>
            <a:r>
              <a:rPr lang="en-US" sz="2400" u="sng" dirty="0" smtClean="0">
                <a:solidFill>
                  <a:srgbClr val="FF0000"/>
                </a:solidFill>
              </a:rPr>
              <a:t>Describing Actions</a:t>
            </a:r>
            <a:endParaRPr lang="en-US" sz="2400" u="sng" dirty="0">
              <a:solidFill>
                <a:srgbClr val="FF0000"/>
              </a:solidFill>
            </a:endParaRPr>
          </a:p>
        </p:txBody>
      </p:sp>
    </p:spTree>
    <p:extLst>
      <p:ext uri="{BB962C8B-B14F-4D97-AF65-F5344CB8AC3E}">
        <p14:creationId xmlns:p14="http://schemas.microsoft.com/office/powerpoint/2010/main" val="1095068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23"/>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dirty="0" smtClean="0">
                <a:latin typeface="Calibri" pitchFamily="34" charset="0"/>
              </a:rPr>
              <a:t>Example of Contextualized </a:t>
            </a:r>
            <a:r>
              <a:rPr lang="en-US" sz="3600" dirty="0" err="1" smtClean="0">
                <a:latin typeface="Calibri" pitchFamily="34" charset="0"/>
              </a:rPr>
              <a:t>ELD</a:t>
            </a:r>
            <a:endParaRPr lang="en-US" sz="3600" dirty="0">
              <a:latin typeface="Calibri" pitchFamily="34" charset="0"/>
            </a:endParaRPr>
          </a:p>
        </p:txBody>
      </p:sp>
      <p:sp>
        <p:nvSpPr>
          <p:cNvPr id="7" name="TextBox 6"/>
          <p:cNvSpPr txBox="1"/>
          <p:nvPr/>
        </p:nvSpPr>
        <p:spPr>
          <a:xfrm>
            <a:off x="457200" y="685800"/>
            <a:ext cx="8077200" cy="5786199"/>
          </a:xfrm>
          <a:prstGeom prst="rect">
            <a:avLst/>
          </a:prstGeom>
          <a:noFill/>
        </p:spPr>
        <p:txBody>
          <a:bodyPr wrap="square">
            <a:spAutoFit/>
          </a:bodyPr>
          <a:lstStyle/>
          <a:p>
            <a:pPr marL="914400" indent="-914400" fontAlgn="auto">
              <a:spcBef>
                <a:spcPts val="0"/>
              </a:spcBef>
              <a:spcAft>
                <a:spcPts val="0"/>
              </a:spcAft>
              <a:tabLst>
                <a:tab pos="457200" algn="l"/>
              </a:tabLst>
              <a:defRPr/>
            </a:pPr>
            <a:r>
              <a:rPr lang="en-US" sz="2400" dirty="0" smtClean="0">
                <a:latin typeface="+mn-lt"/>
              </a:rPr>
              <a:t>Fourth </a:t>
            </a:r>
            <a:r>
              <a:rPr lang="en-US" sz="2400" dirty="0" smtClean="0"/>
              <a:t>g</a:t>
            </a:r>
            <a:r>
              <a:rPr lang="en-US" sz="2400" dirty="0" smtClean="0">
                <a:latin typeface="+mn-lt"/>
              </a:rPr>
              <a:t>rade unit: Lewis and Clark</a:t>
            </a:r>
            <a:endParaRPr lang="en-US" sz="2400" dirty="0">
              <a:latin typeface="+mn-lt"/>
            </a:endParaRPr>
          </a:p>
          <a:p>
            <a:pPr marL="914400" indent="-914400" fontAlgn="auto">
              <a:spcBef>
                <a:spcPts val="0"/>
              </a:spcBef>
              <a:spcAft>
                <a:spcPts val="1200"/>
              </a:spcAft>
              <a:tabLst>
                <a:tab pos="457200" algn="l"/>
              </a:tabLst>
              <a:defRPr/>
            </a:pPr>
            <a:r>
              <a:rPr lang="en-US" sz="2400" u="sng" dirty="0" smtClean="0">
                <a:latin typeface="+mn-lt"/>
              </a:rPr>
              <a:t>Lesson with Contextualized </a:t>
            </a:r>
            <a:r>
              <a:rPr lang="en-US" sz="2400" u="sng" dirty="0" err="1" smtClean="0">
                <a:latin typeface="+mn-lt"/>
              </a:rPr>
              <a:t>ELD</a:t>
            </a:r>
            <a:r>
              <a:rPr lang="en-US" sz="2400" u="sng" dirty="0" smtClean="0">
                <a:latin typeface="+mn-lt"/>
              </a:rPr>
              <a:t>: </a:t>
            </a:r>
          </a:p>
          <a:p>
            <a:pPr marL="914400" indent="-914400" fontAlgn="auto">
              <a:spcBef>
                <a:spcPts val="0"/>
              </a:spcBef>
              <a:tabLst>
                <a:tab pos="457200" algn="l"/>
              </a:tabLst>
              <a:defRPr/>
            </a:pPr>
            <a:endParaRPr lang="en-US" sz="2400" dirty="0" smtClean="0">
              <a:latin typeface="+mn-lt"/>
            </a:endParaRPr>
          </a:p>
          <a:p>
            <a:pPr marL="914400" indent="-914400" fontAlgn="auto">
              <a:spcBef>
                <a:spcPts val="0"/>
              </a:spcBef>
              <a:spcAft>
                <a:spcPts val="1200"/>
              </a:spcAft>
              <a:tabLst>
                <a:tab pos="457200" algn="l"/>
              </a:tabLst>
              <a:defRPr/>
            </a:pPr>
            <a:r>
              <a:rPr lang="en-US" sz="2400" dirty="0" smtClean="0"/>
              <a:t>	Teacher breaks students into groups, some with an ELL,   and gives each their reader’s theater passage to read.</a:t>
            </a:r>
            <a:endParaRPr lang="en-US" sz="2400" dirty="0" smtClean="0">
              <a:latin typeface="+mn-lt"/>
            </a:endParaRPr>
          </a:p>
          <a:p>
            <a:pPr marL="914400" indent="-914400" fontAlgn="auto">
              <a:spcBef>
                <a:spcPts val="0"/>
              </a:spcBef>
              <a:spcAft>
                <a:spcPts val="1200"/>
              </a:spcAft>
              <a:tabLst>
                <a:tab pos="457200" algn="l"/>
              </a:tabLst>
              <a:defRPr/>
            </a:pPr>
            <a:r>
              <a:rPr lang="en-US" sz="2400" dirty="0" smtClean="0">
                <a:latin typeface="+mn-lt"/>
              </a:rPr>
              <a:t>	Teacher pulls out </a:t>
            </a:r>
            <a:r>
              <a:rPr lang="en-US" sz="2400" dirty="0" err="1" smtClean="0">
                <a:latin typeface="+mn-lt"/>
              </a:rPr>
              <a:t>ELLs</a:t>
            </a:r>
            <a:r>
              <a:rPr lang="en-US" sz="2400" dirty="0" smtClean="0">
                <a:latin typeface="+mn-lt"/>
              </a:rPr>
              <a:t> int</a:t>
            </a:r>
            <a:r>
              <a:rPr lang="en-US" sz="2400" dirty="0" smtClean="0"/>
              <a:t>o a group for </a:t>
            </a:r>
            <a:r>
              <a:rPr lang="en-US" sz="2400" dirty="0" err="1" smtClean="0"/>
              <a:t>ELD</a:t>
            </a:r>
            <a:r>
              <a:rPr lang="en-US" sz="2400" dirty="0" smtClean="0"/>
              <a:t> time while the other students work on another aspect of the readers’ theater or unit.</a:t>
            </a:r>
            <a:endParaRPr lang="en-US" sz="2400" dirty="0" smtClean="0">
              <a:latin typeface="+mn-lt"/>
            </a:endParaRPr>
          </a:p>
          <a:p>
            <a:pPr marL="914400" indent="-914400" fontAlgn="auto">
              <a:spcBef>
                <a:spcPts val="0"/>
              </a:spcBef>
              <a:spcAft>
                <a:spcPts val="1200"/>
              </a:spcAft>
              <a:tabLst>
                <a:tab pos="457200" algn="l"/>
              </a:tabLst>
              <a:defRPr/>
            </a:pPr>
            <a:r>
              <a:rPr lang="en-US" sz="2400" dirty="0" smtClean="0">
                <a:latin typeface="+mn-lt"/>
              </a:rPr>
              <a:t>	Teacher gives ELL group the sentence: </a:t>
            </a:r>
          </a:p>
          <a:p>
            <a:pPr marL="1371600" indent="-1371600" fontAlgn="auto">
              <a:spcBef>
                <a:spcPts val="0"/>
              </a:spcBef>
              <a:spcAft>
                <a:spcPts val="1200"/>
              </a:spcAft>
              <a:tabLst>
                <a:tab pos="457200" algn="l"/>
              </a:tabLst>
              <a:defRPr/>
            </a:pPr>
            <a:r>
              <a:rPr lang="en-US" b="1" dirty="0" smtClean="0">
                <a:solidFill>
                  <a:srgbClr val="FF0000"/>
                </a:solidFill>
                <a:latin typeface="+mn-lt"/>
              </a:rPr>
              <a:t>Strong</a:t>
            </a:r>
            <a:r>
              <a:rPr lang="en-US" dirty="0" smtClean="0">
                <a:latin typeface="+mn-lt"/>
              </a:rPr>
              <a:t> and </a:t>
            </a:r>
            <a:r>
              <a:rPr lang="en-US" b="1" dirty="0" smtClean="0">
                <a:solidFill>
                  <a:srgbClr val="FF0000"/>
                </a:solidFill>
                <a:latin typeface="+mn-lt"/>
              </a:rPr>
              <a:t>dedicated</a:t>
            </a:r>
            <a:r>
              <a:rPr lang="en-US" dirty="0" smtClean="0">
                <a:latin typeface="+mn-lt"/>
              </a:rPr>
              <a:t> Lewis and Clark are </a:t>
            </a:r>
            <a:r>
              <a:rPr lang="en-US" b="1" dirty="0" smtClean="0">
                <a:solidFill>
                  <a:srgbClr val="00B050"/>
                </a:solidFill>
                <a:latin typeface="+mn-lt"/>
              </a:rPr>
              <a:t>rafting</a:t>
            </a:r>
            <a:r>
              <a:rPr lang="en-US" dirty="0" smtClean="0">
                <a:latin typeface="+mn-lt"/>
              </a:rPr>
              <a:t> </a:t>
            </a:r>
            <a:r>
              <a:rPr lang="en-US" b="1" dirty="0" smtClean="0">
                <a:solidFill>
                  <a:srgbClr val="0070C0"/>
                </a:solidFill>
                <a:latin typeface="+mn-lt"/>
              </a:rPr>
              <a:t>wildly</a:t>
            </a:r>
            <a:r>
              <a:rPr lang="en-US" dirty="0" smtClean="0">
                <a:latin typeface="+mn-lt"/>
              </a:rPr>
              <a:t> </a:t>
            </a:r>
            <a:r>
              <a:rPr lang="en-US" b="1" dirty="0" smtClean="0">
                <a:solidFill>
                  <a:srgbClr val="0070C0"/>
                </a:solidFill>
                <a:latin typeface="+mn-lt"/>
              </a:rPr>
              <a:t>down the Columbia River</a:t>
            </a:r>
            <a:r>
              <a:rPr lang="en-US" dirty="0" smtClean="0">
                <a:latin typeface="+mn-lt"/>
              </a:rPr>
              <a:t>.</a:t>
            </a:r>
          </a:p>
          <a:p>
            <a:pPr marL="1371600" indent="-1371600" fontAlgn="auto">
              <a:spcBef>
                <a:spcPts val="0"/>
              </a:spcBef>
              <a:spcAft>
                <a:spcPts val="2400"/>
              </a:spcAft>
              <a:tabLst>
                <a:tab pos="457200" algn="l"/>
              </a:tabLst>
              <a:defRPr/>
            </a:pPr>
            <a:r>
              <a:rPr lang="en-US" dirty="0" smtClean="0"/>
              <a:t>  (</a:t>
            </a:r>
            <a:r>
              <a:rPr lang="en-US" b="1" dirty="0" err="1" smtClean="0">
                <a:solidFill>
                  <a:srgbClr val="FF0000"/>
                </a:solidFill>
              </a:rPr>
              <a:t>adj</a:t>
            </a:r>
            <a:r>
              <a:rPr lang="en-US" dirty="0" smtClean="0"/>
              <a:t>)  and    (</a:t>
            </a:r>
            <a:r>
              <a:rPr lang="en-US" b="1" dirty="0" err="1" smtClean="0">
                <a:solidFill>
                  <a:srgbClr val="FF0000"/>
                </a:solidFill>
              </a:rPr>
              <a:t>adj</a:t>
            </a:r>
            <a:r>
              <a:rPr lang="en-US" dirty="0" smtClean="0"/>
              <a:t>)     Lewis and Clark are (</a:t>
            </a:r>
            <a:r>
              <a:rPr lang="en-US" b="1" dirty="0" err="1" smtClean="0">
                <a:solidFill>
                  <a:srgbClr val="00B050"/>
                </a:solidFill>
              </a:rPr>
              <a:t>ing</a:t>
            </a:r>
            <a:r>
              <a:rPr lang="en-US" b="1" dirty="0" smtClean="0">
                <a:solidFill>
                  <a:srgbClr val="00B050"/>
                </a:solidFill>
              </a:rPr>
              <a:t>-verb</a:t>
            </a:r>
            <a:r>
              <a:rPr lang="en-US" dirty="0" smtClean="0"/>
              <a:t>) (</a:t>
            </a:r>
            <a:r>
              <a:rPr lang="en-US" b="1" dirty="0" smtClean="0">
                <a:solidFill>
                  <a:srgbClr val="0070C0"/>
                </a:solidFill>
              </a:rPr>
              <a:t>adverb</a:t>
            </a:r>
            <a:r>
              <a:rPr lang="en-US" dirty="0" smtClean="0"/>
              <a:t>) (</a:t>
            </a:r>
            <a:r>
              <a:rPr lang="en-US" b="1" dirty="0" smtClean="0">
                <a:solidFill>
                  <a:srgbClr val="0070C0"/>
                </a:solidFill>
              </a:rPr>
              <a:t>prepositional phrase</a:t>
            </a:r>
            <a:r>
              <a:rPr lang="en-US" dirty="0" smtClean="0"/>
              <a:t>).</a:t>
            </a:r>
          </a:p>
          <a:p>
            <a:pPr marL="1371600" indent="-1371600" fontAlgn="auto">
              <a:spcBef>
                <a:spcPts val="0"/>
              </a:spcBef>
              <a:tabLst>
                <a:tab pos="457200" algn="l"/>
              </a:tabLst>
              <a:defRPr/>
            </a:pPr>
            <a:r>
              <a:rPr lang="en-US" sz="2400" dirty="0" smtClean="0"/>
              <a:t>	And the chart:</a:t>
            </a:r>
          </a:p>
          <a:p>
            <a:pPr marL="1371600" indent="-1371600" fontAlgn="auto">
              <a:spcBef>
                <a:spcPts val="0"/>
              </a:spcBef>
              <a:spcAft>
                <a:spcPts val="3600"/>
              </a:spcAft>
              <a:tabLst>
                <a:tab pos="457200" algn="l"/>
                <a:tab pos="2062163" algn="l"/>
                <a:tab pos="3487738" algn="l"/>
                <a:tab pos="5083175" algn="l"/>
              </a:tabLst>
              <a:defRPr/>
            </a:pPr>
            <a:r>
              <a:rPr lang="en-US" sz="2400" dirty="0" smtClean="0"/>
              <a:t>	</a:t>
            </a:r>
            <a:r>
              <a:rPr lang="en-US" sz="2400" u="sng" dirty="0" smtClean="0"/>
              <a:t>adjectives</a:t>
            </a:r>
            <a:r>
              <a:rPr lang="en-US" sz="2400" dirty="0" smtClean="0"/>
              <a:t>	</a:t>
            </a:r>
            <a:r>
              <a:rPr lang="en-US" sz="2400" u="sng" dirty="0" err="1" smtClean="0"/>
              <a:t>ing</a:t>
            </a:r>
            <a:r>
              <a:rPr lang="en-US" sz="2400" u="sng" dirty="0" smtClean="0"/>
              <a:t>-verbs</a:t>
            </a:r>
            <a:r>
              <a:rPr lang="en-US" sz="2400" dirty="0" smtClean="0"/>
              <a:t>	</a:t>
            </a:r>
            <a:r>
              <a:rPr lang="en-US" sz="2400" u="sng" dirty="0" smtClean="0"/>
              <a:t>-</a:t>
            </a:r>
            <a:r>
              <a:rPr lang="en-US" sz="2400" u="sng" dirty="0" err="1" smtClean="0"/>
              <a:t>ly</a:t>
            </a:r>
            <a:r>
              <a:rPr lang="en-US" sz="2400" u="sng" dirty="0" smtClean="0"/>
              <a:t> adverbs</a:t>
            </a:r>
            <a:r>
              <a:rPr lang="en-US" sz="2400" dirty="0" smtClean="0"/>
              <a:t>	</a:t>
            </a:r>
            <a:r>
              <a:rPr lang="en-US" sz="2400" u="sng" dirty="0" smtClean="0"/>
              <a:t>prepositional phrases</a:t>
            </a:r>
          </a:p>
        </p:txBody>
      </p:sp>
      <p:sp>
        <p:nvSpPr>
          <p:cNvPr id="8" name="TextBox 7"/>
          <p:cNvSpPr txBox="1"/>
          <p:nvPr/>
        </p:nvSpPr>
        <p:spPr>
          <a:xfrm>
            <a:off x="5257800" y="609600"/>
            <a:ext cx="2895600" cy="830997"/>
          </a:xfrm>
          <a:prstGeom prst="rect">
            <a:avLst/>
          </a:prstGeom>
          <a:noFill/>
          <a:ln w="12700">
            <a:solidFill>
              <a:schemeClr val="tx1"/>
            </a:solidFill>
          </a:ln>
        </p:spPr>
        <p:txBody>
          <a:bodyPr wrap="square" rtlCol="0">
            <a:spAutoFit/>
          </a:bodyPr>
          <a:lstStyle/>
          <a:p>
            <a:pPr algn="ctr"/>
            <a:r>
              <a:rPr lang="en-US" sz="2400" u="sng" dirty="0" smtClean="0">
                <a:solidFill>
                  <a:srgbClr val="FF0000"/>
                </a:solidFill>
              </a:rPr>
              <a:t>Function:</a:t>
            </a:r>
          </a:p>
          <a:p>
            <a:pPr algn="ctr"/>
            <a:r>
              <a:rPr lang="en-US" sz="2400" u="sng" dirty="0" smtClean="0">
                <a:solidFill>
                  <a:srgbClr val="FF0000"/>
                </a:solidFill>
              </a:rPr>
              <a:t>Describing Actions</a:t>
            </a:r>
            <a:endParaRPr lang="en-US" sz="2400" u="sng" dirty="0">
              <a:solidFill>
                <a:srgbClr val="FF0000"/>
              </a:solidFill>
            </a:endParaRPr>
          </a:p>
        </p:txBody>
      </p:sp>
    </p:spTree>
    <p:extLst>
      <p:ext uri="{BB962C8B-B14F-4D97-AF65-F5344CB8AC3E}">
        <p14:creationId xmlns:p14="http://schemas.microsoft.com/office/powerpoint/2010/main" val="25581244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23"/>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dirty="0" smtClean="0">
                <a:latin typeface="Calibri" pitchFamily="34" charset="0"/>
              </a:rPr>
              <a:t>Example of Contextualized </a:t>
            </a:r>
            <a:r>
              <a:rPr lang="en-US" sz="3600" dirty="0" err="1" smtClean="0">
                <a:latin typeface="Calibri" pitchFamily="34" charset="0"/>
              </a:rPr>
              <a:t>ELD</a:t>
            </a:r>
            <a:endParaRPr lang="en-US" sz="3600" dirty="0">
              <a:latin typeface="Calibri" pitchFamily="34" charset="0"/>
            </a:endParaRPr>
          </a:p>
        </p:txBody>
      </p:sp>
      <p:sp>
        <p:nvSpPr>
          <p:cNvPr id="7" name="TextBox 6"/>
          <p:cNvSpPr txBox="1"/>
          <p:nvPr/>
        </p:nvSpPr>
        <p:spPr>
          <a:xfrm>
            <a:off x="457200" y="685800"/>
            <a:ext cx="7924800" cy="5309146"/>
          </a:xfrm>
          <a:prstGeom prst="rect">
            <a:avLst/>
          </a:prstGeom>
          <a:noFill/>
        </p:spPr>
        <p:txBody>
          <a:bodyPr wrap="square">
            <a:spAutoFit/>
          </a:bodyPr>
          <a:lstStyle/>
          <a:p>
            <a:pPr marL="914400" indent="-914400" fontAlgn="auto">
              <a:spcBef>
                <a:spcPts val="0"/>
              </a:spcBef>
              <a:spcAft>
                <a:spcPts val="0"/>
              </a:spcAft>
              <a:tabLst>
                <a:tab pos="457200" algn="l"/>
              </a:tabLst>
              <a:defRPr/>
            </a:pPr>
            <a:r>
              <a:rPr lang="en-US" sz="2400" dirty="0" smtClean="0">
                <a:latin typeface="+mn-lt"/>
              </a:rPr>
              <a:t>Fourth </a:t>
            </a:r>
            <a:r>
              <a:rPr lang="en-US" sz="2400" dirty="0" smtClean="0"/>
              <a:t>g</a:t>
            </a:r>
            <a:r>
              <a:rPr lang="en-US" sz="2400" dirty="0" smtClean="0">
                <a:latin typeface="+mn-lt"/>
              </a:rPr>
              <a:t>rade unit: Lewis and Clark</a:t>
            </a:r>
            <a:endParaRPr lang="en-US" sz="2400" dirty="0">
              <a:latin typeface="+mn-lt"/>
            </a:endParaRPr>
          </a:p>
          <a:p>
            <a:pPr marL="914400" indent="-914400" fontAlgn="auto">
              <a:spcBef>
                <a:spcPts val="0"/>
              </a:spcBef>
              <a:spcAft>
                <a:spcPts val="3600"/>
              </a:spcAft>
              <a:tabLst>
                <a:tab pos="457200" algn="l"/>
              </a:tabLst>
              <a:defRPr/>
            </a:pPr>
            <a:r>
              <a:rPr lang="en-US" sz="2400" u="sng" dirty="0" smtClean="0">
                <a:latin typeface="+mn-lt"/>
              </a:rPr>
              <a:t>Lesson with Contextualized </a:t>
            </a:r>
            <a:r>
              <a:rPr lang="en-US" sz="2400" u="sng" dirty="0" err="1" smtClean="0">
                <a:latin typeface="+mn-lt"/>
              </a:rPr>
              <a:t>ELD</a:t>
            </a:r>
            <a:r>
              <a:rPr lang="en-US" sz="2400" u="sng" dirty="0" smtClean="0">
                <a:latin typeface="+mn-lt"/>
              </a:rPr>
              <a:t>: </a:t>
            </a:r>
          </a:p>
          <a:p>
            <a:pPr marL="914400" indent="-914400" fontAlgn="auto">
              <a:spcBef>
                <a:spcPts val="0"/>
              </a:spcBef>
              <a:spcAft>
                <a:spcPts val="1800"/>
              </a:spcAft>
              <a:tabLst>
                <a:tab pos="457200" algn="l"/>
              </a:tabLst>
              <a:defRPr/>
            </a:pPr>
            <a:r>
              <a:rPr lang="en-US" sz="2400" dirty="0" smtClean="0"/>
              <a:t>	Teacher helps students contribute words and phrases to their chart to describe Lewis and Clark’s journey in their section.</a:t>
            </a:r>
          </a:p>
          <a:p>
            <a:pPr marL="914400" indent="-914400" fontAlgn="auto">
              <a:spcBef>
                <a:spcPts val="0"/>
              </a:spcBef>
              <a:spcAft>
                <a:spcPts val="1800"/>
              </a:spcAft>
              <a:tabLst>
                <a:tab pos="457200" algn="l"/>
              </a:tabLst>
              <a:defRPr/>
            </a:pPr>
            <a:r>
              <a:rPr lang="en-US" sz="2400" dirty="0" smtClean="0"/>
              <a:t>	Each ELL uses the sentence frame to write 3 sentences that could be used to introduce their readers’ theater.</a:t>
            </a:r>
          </a:p>
          <a:p>
            <a:pPr marL="914400" indent="-914400" fontAlgn="auto">
              <a:spcBef>
                <a:spcPts val="0"/>
              </a:spcBef>
              <a:spcAft>
                <a:spcPts val="1800"/>
              </a:spcAft>
              <a:tabLst>
                <a:tab pos="457200" algn="l"/>
              </a:tabLst>
              <a:defRPr/>
            </a:pPr>
            <a:r>
              <a:rPr lang="en-US" sz="2400" dirty="0" smtClean="0"/>
              <a:t>	</a:t>
            </a:r>
            <a:r>
              <a:rPr lang="en-US" sz="2400" dirty="0" err="1" smtClean="0"/>
              <a:t>ELLs</a:t>
            </a:r>
            <a:r>
              <a:rPr lang="en-US" sz="2400" dirty="0" smtClean="0"/>
              <a:t> return to their original groups with their introduction sentences. Each group chooses one of the sentences to introduce their readers’ theater. </a:t>
            </a:r>
          </a:p>
          <a:p>
            <a:pPr marL="914400" indent="-914400" fontAlgn="auto">
              <a:spcBef>
                <a:spcPts val="0"/>
              </a:spcBef>
              <a:spcAft>
                <a:spcPts val="600"/>
              </a:spcAft>
              <a:tabLst>
                <a:tab pos="457200" algn="l"/>
              </a:tabLst>
              <a:defRPr/>
            </a:pPr>
            <a:r>
              <a:rPr lang="en-US" sz="2400" dirty="0" smtClean="0">
                <a:latin typeface="+mn-lt"/>
              </a:rPr>
              <a:t>	</a:t>
            </a:r>
            <a:r>
              <a:rPr lang="en-US" sz="2400" dirty="0" smtClean="0"/>
              <a:t>Groups practice and present their readers’ theater.</a:t>
            </a:r>
            <a:r>
              <a:rPr lang="en-US" sz="2400" dirty="0" smtClean="0">
                <a:latin typeface="+mn-lt"/>
              </a:rPr>
              <a:t> </a:t>
            </a:r>
          </a:p>
        </p:txBody>
      </p:sp>
      <p:sp>
        <p:nvSpPr>
          <p:cNvPr id="8" name="TextBox 7"/>
          <p:cNvSpPr txBox="1"/>
          <p:nvPr/>
        </p:nvSpPr>
        <p:spPr>
          <a:xfrm>
            <a:off x="5257800" y="609600"/>
            <a:ext cx="2895600" cy="830997"/>
          </a:xfrm>
          <a:prstGeom prst="rect">
            <a:avLst/>
          </a:prstGeom>
          <a:noFill/>
          <a:ln w="12700">
            <a:solidFill>
              <a:schemeClr val="tx1"/>
            </a:solidFill>
          </a:ln>
        </p:spPr>
        <p:txBody>
          <a:bodyPr wrap="square" rtlCol="0">
            <a:spAutoFit/>
          </a:bodyPr>
          <a:lstStyle/>
          <a:p>
            <a:pPr algn="ctr"/>
            <a:r>
              <a:rPr lang="en-US" sz="2400" u="sng" dirty="0" smtClean="0">
                <a:solidFill>
                  <a:srgbClr val="FF0000"/>
                </a:solidFill>
              </a:rPr>
              <a:t>Function:</a:t>
            </a:r>
          </a:p>
          <a:p>
            <a:pPr algn="ctr"/>
            <a:r>
              <a:rPr lang="en-US" sz="2400" u="sng" dirty="0" smtClean="0">
                <a:solidFill>
                  <a:srgbClr val="FF0000"/>
                </a:solidFill>
              </a:rPr>
              <a:t>Describing Actions</a:t>
            </a:r>
            <a:endParaRPr lang="en-US" sz="2400" u="sng" dirty="0">
              <a:solidFill>
                <a:srgbClr val="FF0000"/>
              </a:solidFill>
            </a:endParaRPr>
          </a:p>
        </p:txBody>
      </p:sp>
    </p:spTree>
    <p:extLst>
      <p:ext uri="{BB962C8B-B14F-4D97-AF65-F5344CB8AC3E}">
        <p14:creationId xmlns:p14="http://schemas.microsoft.com/office/powerpoint/2010/main" val="39962546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23"/>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dirty="0" smtClean="0">
                <a:latin typeface="Calibri" pitchFamily="34" charset="0"/>
              </a:rPr>
              <a:t>Example of Contextualized </a:t>
            </a:r>
            <a:r>
              <a:rPr lang="en-US" sz="3600" dirty="0" err="1" smtClean="0">
                <a:latin typeface="Calibri" pitchFamily="34" charset="0"/>
              </a:rPr>
              <a:t>ELD</a:t>
            </a:r>
            <a:endParaRPr lang="en-US" sz="3600" dirty="0">
              <a:latin typeface="Calibri" pitchFamily="34" charset="0"/>
            </a:endParaRPr>
          </a:p>
        </p:txBody>
      </p:sp>
      <p:sp>
        <p:nvSpPr>
          <p:cNvPr id="7" name="TextBox 6"/>
          <p:cNvSpPr txBox="1"/>
          <p:nvPr/>
        </p:nvSpPr>
        <p:spPr>
          <a:xfrm>
            <a:off x="457200" y="685800"/>
            <a:ext cx="7924800" cy="5216813"/>
          </a:xfrm>
          <a:prstGeom prst="rect">
            <a:avLst/>
          </a:prstGeom>
          <a:noFill/>
        </p:spPr>
        <p:txBody>
          <a:bodyPr wrap="square">
            <a:spAutoFit/>
          </a:bodyPr>
          <a:lstStyle/>
          <a:p>
            <a:pPr marL="914400" indent="-914400" fontAlgn="auto">
              <a:spcBef>
                <a:spcPts val="0"/>
              </a:spcBef>
              <a:spcAft>
                <a:spcPts val="0"/>
              </a:spcAft>
              <a:tabLst>
                <a:tab pos="457200" algn="l"/>
              </a:tabLst>
              <a:defRPr/>
            </a:pPr>
            <a:r>
              <a:rPr lang="en-US" sz="2400" dirty="0" smtClean="0">
                <a:latin typeface="+mn-lt"/>
              </a:rPr>
              <a:t>Fourth </a:t>
            </a:r>
            <a:r>
              <a:rPr lang="en-US" sz="2400" dirty="0" smtClean="0"/>
              <a:t>g</a:t>
            </a:r>
            <a:r>
              <a:rPr lang="en-US" sz="2400" dirty="0" smtClean="0">
                <a:latin typeface="+mn-lt"/>
              </a:rPr>
              <a:t>rade unit: Lewis and Clark</a:t>
            </a:r>
            <a:endParaRPr lang="en-US" sz="2400" dirty="0">
              <a:latin typeface="+mn-lt"/>
            </a:endParaRPr>
          </a:p>
          <a:p>
            <a:pPr marL="914400" indent="-914400" fontAlgn="auto">
              <a:spcBef>
                <a:spcPts val="0"/>
              </a:spcBef>
              <a:spcAft>
                <a:spcPts val="1200"/>
              </a:spcAft>
              <a:tabLst>
                <a:tab pos="457200" algn="l"/>
              </a:tabLst>
              <a:defRPr/>
            </a:pPr>
            <a:r>
              <a:rPr lang="en-US" sz="2400" u="sng" dirty="0" smtClean="0">
                <a:latin typeface="+mn-lt"/>
              </a:rPr>
              <a:t>Lesson with Contextualized </a:t>
            </a:r>
            <a:r>
              <a:rPr lang="en-US" sz="2400" u="sng" dirty="0" err="1" smtClean="0">
                <a:latin typeface="+mn-lt"/>
              </a:rPr>
              <a:t>ELD</a:t>
            </a:r>
            <a:r>
              <a:rPr lang="en-US" sz="2400" u="sng" dirty="0" smtClean="0">
                <a:latin typeface="+mn-lt"/>
              </a:rPr>
              <a:t>: </a:t>
            </a:r>
          </a:p>
          <a:p>
            <a:pPr marL="914400" indent="-914400" fontAlgn="auto">
              <a:spcBef>
                <a:spcPts val="0"/>
              </a:spcBef>
              <a:spcAft>
                <a:spcPts val="600"/>
              </a:spcAft>
              <a:tabLst>
                <a:tab pos="457200" algn="l"/>
              </a:tabLst>
              <a:defRPr/>
            </a:pPr>
            <a:r>
              <a:rPr lang="en-US" sz="2400" dirty="0" smtClean="0">
                <a:latin typeface="+mn-lt"/>
              </a:rPr>
              <a:t>	 </a:t>
            </a:r>
          </a:p>
          <a:p>
            <a:pPr marL="914400" indent="-914400" fontAlgn="auto">
              <a:spcBef>
                <a:spcPts val="0"/>
              </a:spcBef>
              <a:spcAft>
                <a:spcPts val="600"/>
              </a:spcAft>
              <a:tabLst>
                <a:tab pos="457200" algn="l"/>
              </a:tabLst>
              <a:defRPr/>
            </a:pPr>
            <a:r>
              <a:rPr lang="en-US" sz="2400" dirty="0" smtClean="0"/>
              <a:t>Challenges:</a:t>
            </a:r>
          </a:p>
          <a:p>
            <a:pPr marL="914400" indent="-914400" fontAlgn="auto">
              <a:spcBef>
                <a:spcPts val="0"/>
              </a:spcBef>
              <a:spcAft>
                <a:spcPts val="600"/>
              </a:spcAft>
              <a:tabLst>
                <a:tab pos="457200" algn="l"/>
              </a:tabLst>
              <a:defRPr/>
            </a:pPr>
            <a:r>
              <a:rPr lang="en-US" sz="2400" dirty="0" smtClean="0">
                <a:latin typeface="+mn-lt"/>
              </a:rPr>
              <a:t>	Keeping students focused and on-task</a:t>
            </a:r>
          </a:p>
          <a:p>
            <a:pPr marL="914400" indent="-914400" fontAlgn="auto">
              <a:spcBef>
                <a:spcPts val="0"/>
              </a:spcBef>
              <a:spcAft>
                <a:spcPts val="600"/>
              </a:spcAft>
              <a:tabLst>
                <a:tab pos="457200" algn="l"/>
              </a:tabLst>
              <a:defRPr/>
            </a:pPr>
            <a:r>
              <a:rPr lang="en-US" sz="2400" dirty="0" smtClean="0"/>
              <a:t>	Students will try to make silly sentences.</a:t>
            </a:r>
          </a:p>
          <a:p>
            <a:pPr marL="914400" indent="-914400" fontAlgn="auto">
              <a:spcBef>
                <a:spcPts val="0"/>
              </a:spcBef>
              <a:spcAft>
                <a:spcPts val="600"/>
              </a:spcAft>
              <a:tabLst>
                <a:tab pos="457200" algn="l"/>
              </a:tabLst>
              <a:defRPr/>
            </a:pPr>
            <a:endParaRPr lang="en-US" sz="2400" dirty="0" smtClean="0">
              <a:latin typeface="+mn-lt"/>
            </a:endParaRPr>
          </a:p>
          <a:p>
            <a:pPr marL="914400" indent="-914400" fontAlgn="auto">
              <a:spcBef>
                <a:spcPts val="0"/>
              </a:spcBef>
              <a:spcAft>
                <a:spcPts val="600"/>
              </a:spcAft>
              <a:tabLst>
                <a:tab pos="457200" algn="l"/>
              </a:tabLst>
              <a:defRPr/>
            </a:pPr>
            <a:r>
              <a:rPr lang="en-US" sz="2400" dirty="0" smtClean="0"/>
              <a:t>(</a:t>
            </a:r>
            <a:r>
              <a:rPr lang="en-US" sz="2400" b="1" dirty="0" smtClean="0">
                <a:solidFill>
                  <a:srgbClr val="FF0000"/>
                </a:solidFill>
              </a:rPr>
              <a:t>adjective</a:t>
            </a:r>
            <a:r>
              <a:rPr lang="en-US" sz="2400" dirty="0" smtClean="0"/>
              <a:t>) and (</a:t>
            </a:r>
            <a:r>
              <a:rPr lang="en-US" sz="2400" b="1" dirty="0" smtClean="0">
                <a:solidFill>
                  <a:srgbClr val="FF0000"/>
                </a:solidFill>
              </a:rPr>
              <a:t>adjective</a:t>
            </a:r>
            <a:r>
              <a:rPr lang="en-US" sz="2400" dirty="0" smtClean="0"/>
              <a:t>) Lewis and Clark are (</a:t>
            </a:r>
            <a:r>
              <a:rPr lang="en-US" sz="2400" b="1" dirty="0" err="1" smtClean="0">
                <a:solidFill>
                  <a:srgbClr val="00B050"/>
                </a:solidFill>
              </a:rPr>
              <a:t>ing</a:t>
            </a:r>
            <a:r>
              <a:rPr lang="en-US" sz="2400" b="1" dirty="0" smtClean="0">
                <a:solidFill>
                  <a:srgbClr val="00B050"/>
                </a:solidFill>
              </a:rPr>
              <a:t>-verb</a:t>
            </a:r>
            <a:r>
              <a:rPr lang="en-US" sz="2400" dirty="0" smtClean="0"/>
              <a:t>) (</a:t>
            </a:r>
            <a:r>
              <a:rPr lang="en-US" sz="2400" b="1" dirty="0" smtClean="0">
                <a:solidFill>
                  <a:srgbClr val="0070C0"/>
                </a:solidFill>
              </a:rPr>
              <a:t>adverb</a:t>
            </a:r>
            <a:r>
              <a:rPr lang="en-US" sz="2400" dirty="0" smtClean="0"/>
              <a:t>) (</a:t>
            </a:r>
            <a:r>
              <a:rPr lang="en-US" sz="2400" b="1" dirty="0" smtClean="0">
                <a:solidFill>
                  <a:srgbClr val="0070C0"/>
                </a:solidFill>
              </a:rPr>
              <a:t>prepositional phrase</a:t>
            </a:r>
            <a:r>
              <a:rPr lang="en-US" sz="2400" dirty="0" smtClean="0"/>
              <a:t>).</a:t>
            </a:r>
          </a:p>
          <a:p>
            <a:pPr marL="914400" indent="-914400" fontAlgn="auto">
              <a:spcBef>
                <a:spcPts val="0"/>
              </a:spcBef>
              <a:spcAft>
                <a:spcPts val="600"/>
              </a:spcAft>
              <a:tabLst>
                <a:tab pos="457200" algn="l"/>
              </a:tabLst>
              <a:defRPr/>
            </a:pPr>
            <a:endParaRPr lang="en-US" sz="2400" dirty="0" smtClean="0">
              <a:latin typeface="+mn-lt"/>
            </a:endParaRPr>
          </a:p>
          <a:p>
            <a:pPr marL="914400" indent="-914400" fontAlgn="auto">
              <a:spcBef>
                <a:spcPts val="0"/>
              </a:spcBef>
              <a:spcAft>
                <a:spcPts val="600"/>
              </a:spcAft>
              <a:tabLst>
                <a:tab pos="457200" algn="l"/>
              </a:tabLst>
              <a:defRPr/>
            </a:pPr>
            <a:r>
              <a:rPr lang="en-US" sz="2400" b="1" dirty="0" smtClean="0">
                <a:solidFill>
                  <a:srgbClr val="FF0000"/>
                </a:solidFill>
              </a:rPr>
              <a:t>         Tired</a:t>
            </a:r>
            <a:r>
              <a:rPr lang="en-US" sz="2400" dirty="0" smtClean="0"/>
              <a:t>  and  </a:t>
            </a:r>
            <a:r>
              <a:rPr lang="en-US" sz="2400" b="1" dirty="0" smtClean="0">
                <a:solidFill>
                  <a:srgbClr val="FF0000"/>
                </a:solidFill>
              </a:rPr>
              <a:t>stinky</a:t>
            </a:r>
            <a:r>
              <a:rPr lang="en-US" sz="2400" dirty="0" smtClean="0"/>
              <a:t>  Lewis  and  Clark  are  </a:t>
            </a:r>
            <a:r>
              <a:rPr lang="en-US" sz="2400" b="1" dirty="0" smtClean="0">
                <a:solidFill>
                  <a:srgbClr val="00B050"/>
                </a:solidFill>
              </a:rPr>
              <a:t>sticking</a:t>
            </a:r>
            <a:r>
              <a:rPr lang="en-US" sz="2400" dirty="0" smtClean="0"/>
              <a:t>     </a:t>
            </a:r>
            <a:r>
              <a:rPr lang="en-US" sz="2400" b="1" dirty="0" smtClean="0">
                <a:solidFill>
                  <a:srgbClr val="0070C0"/>
                </a:solidFill>
              </a:rPr>
              <a:t>deeply</a:t>
            </a:r>
            <a:r>
              <a:rPr lang="en-US" sz="2400" dirty="0" smtClean="0"/>
              <a:t> their fingers </a:t>
            </a:r>
            <a:r>
              <a:rPr lang="en-US" sz="2400" b="1" dirty="0" smtClean="0">
                <a:solidFill>
                  <a:srgbClr val="0070C0"/>
                </a:solidFill>
              </a:rPr>
              <a:t>up their noses</a:t>
            </a:r>
            <a:r>
              <a:rPr lang="en-US" sz="2400" dirty="0" smtClean="0"/>
              <a:t>. </a:t>
            </a:r>
            <a:endParaRPr lang="en-US" sz="2400" dirty="0" smtClean="0">
              <a:latin typeface="+mn-lt"/>
            </a:endParaRPr>
          </a:p>
        </p:txBody>
      </p:sp>
      <p:sp>
        <p:nvSpPr>
          <p:cNvPr id="8" name="TextBox 7"/>
          <p:cNvSpPr txBox="1"/>
          <p:nvPr/>
        </p:nvSpPr>
        <p:spPr>
          <a:xfrm>
            <a:off x="5257800" y="609600"/>
            <a:ext cx="2895600" cy="830997"/>
          </a:xfrm>
          <a:prstGeom prst="rect">
            <a:avLst/>
          </a:prstGeom>
          <a:noFill/>
          <a:ln w="12700">
            <a:solidFill>
              <a:schemeClr val="tx1"/>
            </a:solidFill>
          </a:ln>
        </p:spPr>
        <p:txBody>
          <a:bodyPr wrap="square" rtlCol="0">
            <a:spAutoFit/>
          </a:bodyPr>
          <a:lstStyle/>
          <a:p>
            <a:pPr algn="ctr"/>
            <a:r>
              <a:rPr lang="en-US" sz="2400" u="sng" dirty="0" smtClean="0">
                <a:solidFill>
                  <a:srgbClr val="FF0000"/>
                </a:solidFill>
              </a:rPr>
              <a:t>Function:</a:t>
            </a:r>
          </a:p>
          <a:p>
            <a:pPr algn="ctr"/>
            <a:r>
              <a:rPr lang="en-US" sz="2400" u="sng" dirty="0" smtClean="0">
                <a:solidFill>
                  <a:srgbClr val="FF0000"/>
                </a:solidFill>
              </a:rPr>
              <a:t>Describing Actions</a:t>
            </a:r>
            <a:endParaRPr lang="en-US" sz="2400" u="sng" dirty="0">
              <a:solidFill>
                <a:srgbClr val="FF0000"/>
              </a:solidFill>
            </a:endParaRPr>
          </a:p>
        </p:txBody>
      </p:sp>
    </p:spTree>
    <p:extLst>
      <p:ext uri="{BB962C8B-B14F-4D97-AF65-F5344CB8AC3E}">
        <p14:creationId xmlns:p14="http://schemas.microsoft.com/office/powerpoint/2010/main" val="71564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0"/>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TextBox 23"/>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dirty="0" smtClean="0">
                <a:latin typeface="Calibri" pitchFamily="34" charset="0"/>
              </a:rPr>
              <a:t>Example of Contextualized </a:t>
            </a:r>
            <a:r>
              <a:rPr lang="en-US" sz="3600" dirty="0" err="1" smtClean="0">
                <a:latin typeface="Calibri" pitchFamily="34" charset="0"/>
              </a:rPr>
              <a:t>ELD</a:t>
            </a:r>
            <a:endParaRPr lang="en-US" sz="3600" dirty="0">
              <a:latin typeface="Calibri" pitchFamily="34" charset="0"/>
            </a:endParaRPr>
          </a:p>
        </p:txBody>
      </p:sp>
      <p:sp>
        <p:nvSpPr>
          <p:cNvPr id="7" name="TextBox 6"/>
          <p:cNvSpPr txBox="1"/>
          <p:nvPr/>
        </p:nvSpPr>
        <p:spPr>
          <a:xfrm>
            <a:off x="457200" y="914400"/>
            <a:ext cx="7924800" cy="5216813"/>
          </a:xfrm>
          <a:prstGeom prst="rect">
            <a:avLst/>
          </a:prstGeom>
          <a:noFill/>
        </p:spPr>
        <p:txBody>
          <a:bodyPr wrap="square">
            <a:spAutoFit/>
          </a:bodyPr>
          <a:lstStyle/>
          <a:p>
            <a:pPr marL="914400" indent="-914400" fontAlgn="auto">
              <a:spcBef>
                <a:spcPts val="0"/>
              </a:spcBef>
              <a:spcAft>
                <a:spcPts val="600"/>
              </a:spcAft>
              <a:tabLst>
                <a:tab pos="457200" algn="l"/>
              </a:tabLst>
              <a:defRPr/>
            </a:pPr>
            <a:r>
              <a:rPr lang="en-US" sz="2400" dirty="0" smtClean="0"/>
              <a:t>1. In your </a:t>
            </a:r>
            <a:r>
              <a:rPr lang="en-US" sz="2400" dirty="0" err="1" smtClean="0"/>
              <a:t>ELP</a:t>
            </a:r>
            <a:r>
              <a:rPr lang="en-US" sz="2400" dirty="0" smtClean="0"/>
              <a:t> standards, find the Describing Actions function.</a:t>
            </a:r>
            <a:endParaRPr lang="en-US" sz="2400" dirty="0" smtClean="0">
              <a:latin typeface="+mn-lt"/>
            </a:endParaRPr>
          </a:p>
          <a:p>
            <a:pPr marL="914400" indent="-914400" fontAlgn="auto">
              <a:spcBef>
                <a:spcPts val="0"/>
              </a:spcBef>
              <a:spcAft>
                <a:spcPts val="600"/>
              </a:spcAft>
              <a:tabLst>
                <a:tab pos="457200" algn="l"/>
              </a:tabLst>
              <a:defRPr/>
            </a:pPr>
            <a:endParaRPr lang="en-US" sz="2400" dirty="0" smtClean="0">
              <a:latin typeface="+mn-lt"/>
            </a:endParaRPr>
          </a:p>
          <a:p>
            <a:pPr marL="914400" indent="-914400" fontAlgn="auto">
              <a:spcBef>
                <a:spcPts val="0"/>
              </a:spcBef>
              <a:spcAft>
                <a:spcPts val="600"/>
              </a:spcAft>
              <a:tabLst>
                <a:tab pos="457200" algn="l"/>
              </a:tabLst>
              <a:defRPr/>
            </a:pPr>
            <a:r>
              <a:rPr lang="en-US" sz="2400" dirty="0" smtClean="0"/>
              <a:t>2. In your </a:t>
            </a:r>
            <a:r>
              <a:rPr lang="en-US" sz="2400" dirty="0" err="1" smtClean="0"/>
              <a:t>Azar</a:t>
            </a:r>
            <a:r>
              <a:rPr lang="en-US" sz="2400" dirty="0" smtClean="0"/>
              <a:t> book, find and review “present progressive”.</a:t>
            </a:r>
          </a:p>
          <a:p>
            <a:pPr marL="914400" indent="-914400" fontAlgn="auto">
              <a:spcBef>
                <a:spcPts val="0"/>
              </a:spcBef>
              <a:spcAft>
                <a:spcPts val="600"/>
              </a:spcAft>
              <a:tabLst>
                <a:tab pos="457200" algn="l"/>
              </a:tabLst>
              <a:defRPr/>
            </a:pPr>
            <a:endParaRPr lang="en-US" sz="2400" dirty="0" smtClean="0"/>
          </a:p>
          <a:p>
            <a:pPr marL="914400" indent="-914400" fontAlgn="auto">
              <a:spcBef>
                <a:spcPts val="0"/>
              </a:spcBef>
              <a:spcAft>
                <a:spcPts val="600"/>
              </a:spcAft>
              <a:tabLst>
                <a:tab pos="457200" algn="l"/>
              </a:tabLst>
              <a:defRPr/>
            </a:pPr>
            <a:r>
              <a:rPr lang="en-US" sz="2400" dirty="0" smtClean="0"/>
              <a:t>3. Consider the sentence frame from the lesson:</a:t>
            </a:r>
            <a:endParaRPr lang="en-US" sz="2400" dirty="0" smtClean="0">
              <a:latin typeface="+mn-lt"/>
            </a:endParaRPr>
          </a:p>
          <a:p>
            <a:pPr marL="914400" indent="-914400" fontAlgn="auto">
              <a:spcBef>
                <a:spcPts val="0"/>
              </a:spcBef>
              <a:spcAft>
                <a:spcPts val="600"/>
              </a:spcAft>
              <a:tabLst>
                <a:tab pos="457200" algn="l"/>
              </a:tabLst>
              <a:defRPr/>
            </a:pPr>
            <a:r>
              <a:rPr lang="en-US" sz="2400" dirty="0" smtClean="0"/>
              <a:t>(</a:t>
            </a:r>
            <a:r>
              <a:rPr lang="en-US" sz="2400" b="1" dirty="0" smtClean="0">
                <a:solidFill>
                  <a:srgbClr val="FF0000"/>
                </a:solidFill>
              </a:rPr>
              <a:t>adjective</a:t>
            </a:r>
            <a:r>
              <a:rPr lang="en-US" sz="2400" dirty="0" smtClean="0"/>
              <a:t>) and (</a:t>
            </a:r>
            <a:r>
              <a:rPr lang="en-US" sz="2400" b="1" dirty="0" smtClean="0">
                <a:solidFill>
                  <a:srgbClr val="FF0000"/>
                </a:solidFill>
              </a:rPr>
              <a:t>adjective</a:t>
            </a:r>
            <a:r>
              <a:rPr lang="en-US" sz="2400" dirty="0" smtClean="0"/>
              <a:t>) Lewis and Clark are (</a:t>
            </a:r>
            <a:r>
              <a:rPr lang="en-US" sz="2400" b="1" dirty="0" err="1" smtClean="0">
                <a:solidFill>
                  <a:srgbClr val="00B050"/>
                </a:solidFill>
              </a:rPr>
              <a:t>ing</a:t>
            </a:r>
            <a:r>
              <a:rPr lang="en-US" sz="2400" b="1" dirty="0" smtClean="0">
                <a:solidFill>
                  <a:srgbClr val="00B050"/>
                </a:solidFill>
              </a:rPr>
              <a:t>-verb</a:t>
            </a:r>
            <a:r>
              <a:rPr lang="en-US" sz="2400" dirty="0" smtClean="0"/>
              <a:t>) (</a:t>
            </a:r>
            <a:r>
              <a:rPr lang="en-US" sz="2400" b="1" dirty="0" smtClean="0">
                <a:solidFill>
                  <a:srgbClr val="0070C0"/>
                </a:solidFill>
              </a:rPr>
              <a:t>adverb</a:t>
            </a:r>
            <a:r>
              <a:rPr lang="en-US" sz="2400" dirty="0" smtClean="0"/>
              <a:t>) (</a:t>
            </a:r>
            <a:r>
              <a:rPr lang="en-US" sz="2400" b="1" dirty="0" smtClean="0">
                <a:solidFill>
                  <a:srgbClr val="0070C0"/>
                </a:solidFill>
              </a:rPr>
              <a:t>prepositional phrase</a:t>
            </a:r>
            <a:r>
              <a:rPr lang="en-US" sz="2400" dirty="0" smtClean="0"/>
              <a:t>).</a:t>
            </a:r>
          </a:p>
          <a:p>
            <a:pPr marL="914400" indent="-914400" fontAlgn="auto">
              <a:spcBef>
                <a:spcPts val="0"/>
              </a:spcBef>
              <a:spcAft>
                <a:spcPts val="600"/>
              </a:spcAft>
              <a:tabLst>
                <a:tab pos="457200" algn="l"/>
              </a:tabLst>
              <a:defRPr/>
            </a:pPr>
            <a:endParaRPr lang="en-US" sz="2400" dirty="0" smtClean="0"/>
          </a:p>
          <a:p>
            <a:pPr marL="914400" indent="-914400" fontAlgn="auto">
              <a:spcBef>
                <a:spcPts val="0"/>
              </a:spcBef>
              <a:spcAft>
                <a:spcPts val="600"/>
              </a:spcAft>
              <a:tabLst>
                <a:tab pos="457200" algn="l"/>
              </a:tabLst>
              <a:defRPr/>
            </a:pPr>
            <a:r>
              <a:rPr lang="en-US" sz="2400" dirty="0" smtClean="0"/>
              <a:t>4. Was this an appropriate </a:t>
            </a:r>
            <a:r>
              <a:rPr lang="en-US" sz="2400" dirty="0" err="1" smtClean="0"/>
              <a:t>ELD</a:t>
            </a:r>
            <a:r>
              <a:rPr lang="en-US" sz="2400" dirty="0" smtClean="0"/>
              <a:t> lesson for the early intermediate and 3 intermediate </a:t>
            </a:r>
            <a:r>
              <a:rPr lang="en-US" sz="2400" dirty="0" err="1" smtClean="0"/>
              <a:t>ELLs</a:t>
            </a:r>
            <a:r>
              <a:rPr lang="en-US" sz="2400" dirty="0" smtClean="0"/>
              <a:t> in this class?</a:t>
            </a:r>
          </a:p>
          <a:p>
            <a:pPr marL="914400" indent="-914400" fontAlgn="auto">
              <a:spcBef>
                <a:spcPts val="0"/>
              </a:spcBef>
              <a:spcAft>
                <a:spcPts val="600"/>
              </a:spcAft>
              <a:tabLst>
                <a:tab pos="457200" algn="l"/>
              </a:tabLst>
              <a:defRPr/>
            </a:pPr>
            <a:endParaRPr lang="en-US" sz="2400" dirty="0" smtClean="0"/>
          </a:p>
          <a:p>
            <a:pPr marL="914400" indent="-914400" fontAlgn="auto">
              <a:spcBef>
                <a:spcPts val="0"/>
              </a:spcBef>
              <a:spcAft>
                <a:spcPts val="600"/>
              </a:spcAft>
              <a:tabLst>
                <a:tab pos="457200" algn="l"/>
              </a:tabLst>
              <a:defRPr/>
            </a:pPr>
            <a:r>
              <a:rPr lang="en-US" sz="2400" dirty="0" smtClean="0"/>
              <a:t>5. What other positive ELL strategies were used in the lesson?</a:t>
            </a:r>
          </a:p>
        </p:txBody>
      </p:sp>
    </p:spTree>
    <p:extLst>
      <p:ext uri="{BB962C8B-B14F-4D97-AF65-F5344CB8AC3E}">
        <p14:creationId xmlns:p14="http://schemas.microsoft.com/office/powerpoint/2010/main" val="22070764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8153400" y="0"/>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457200" y="0"/>
            <a:ext cx="82296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Steps in Lesson Plan Creation</a:t>
            </a:r>
            <a:endParaRPr lang="en-US" sz="3200" dirty="0"/>
          </a:p>
        </p:txBody>
      </p:sp>
      <p:sp>
        <p:nvSpPr>
          <p:cNvPr id="13" name="TextBox 12"/>
          <p:cNvSpPr txBox="1"/>
          <p:nvPr/>
        </p:nvSpPr>
        <p:spPr>
          <a:xfrm>
            <a:off x="533400" y="914400"/>
            <a:ext cx="7696200" cy="5909310"/>
          </a:xfrm>
          <a:prstGeom prst="rect">
            <a:avLst/>
          </a:prstGeom>
          <a:noFill/>
        </p:spPr>
        <p:txBody>
          <a:bodyPr wrap="square" rtlCol="0">
            <a:spAutoFit/>
          </a:bodyPr>
          <a:lstStyle/>
          <a:p>
            <a:pPr marL="457200" indent="-457200">
              <a:spcAft>
                <a:spcPts val="1200"/>
              </a:spcAft>
              <a:tabLst>
                <a:tab pos="233363" algn="l"/>
              </a:tabLst>
            </a:pPr>
            <a:r>
              <a:rPr lang="en-US" sz="2200" dirty="0" smtClean="0"/>
              <a:t>1. Considering the theme of the unit, the materials, and the needs of your students, choose  a function to emphasize.</a:t>
            </a:r>
          </a:p>
          <a:p>
            <a:pPr marL="457200" indent="-457200">
              <a:spcAft>
                <a:spcPts val="1200"/>
              </a:spcAft>
              <a:tabLst>
                <a:tab pos="233363" algn="l"/>
              </a:tabLst>
            </a:pPr>
            <a:r>
              <a:rPr lang="en-US" sz="2200" dirty="0" smtClean="0"/>
              <a:t>2. Considering the level of your students—look at the standards, to find examples of forms to teach.</a:t>
            </a:r>
          </a:p>
          <a:p>
            <a:pPr marL="457200" indent="-457200">
              <a:spcAft>
                <a:spcPts val="1200"/>
              </a:spcAft>
              <a:tabLst>
                <a:tab pos="233363" algn="l"/>
              </a:tabLst>
            </a:pPr>
            <a:r>
              <a:rPr lang="en-US" sz="2200" dirty="0" smtClean="0"/>
              <a:t>3. Add the function and form to your personal curriculum map.</a:t>
            </a:r>
          </a:p>
          <a:p>
            <a:pPr marL="457200" indent="-457200">
              <a:spcAft>
                <a:spcPts val="1200"/>
              </a:spcAft>
              <a:tabLst>
                <a:tab pos="233363" algn="l"/>
              </a:tabLst>
            </a:pPr>
            <a:r>
              <a:rPr lang="en-US" sz="2200" dirty="0" smtClean="0"/>
              <a:t>4. Examine your materials to see if the forms are present in them or if you will need to teach them directly.</a:t>
            </a:r>
          </a:p>
          <a:p>
            <a:pPr marL="457200" indent="-457200">
              <a:spcAft>
                <a:spcPts val="1200"/>
              </a:spcAft>
              <a:tabLst>
                <a:tab pos="233363" algn="l"/>
              </a:tabLst>
            </a:pPr>
            <a:r>
              <a:rPr lang="en-US" sz="2200" dirty="0" smtClean="0"/>
              <a:t>5. Fill out Function/Form Analysis Chart</a:t>
            </a:r>
          </a:p>
          <a:p>
            <a:pPr marL="457200" indent="-457200">
              <a:tabLst>
                <a:tab pos="233363" algn="l"/>
              </a:tabLst>
            </a:pPr>
            <a:r>
              <a:rPr lang="en-US" sz="2200" dirty="0" smtClean="0"/>
              <a:t>6. What tasks will the students do? (30 min)</a:t>
            </a:r>
          </a:p>
          <a:p>
            <a:pPr marL="457200" indent="-457200">
              <a:spcAft>
                <a:spcPts val="1200"/>
              </a:spcAft>
              <a:tabLst>
                <a:tab pos="233363" algn="l"/>
              </a:tabLst>
            </a:pPr>
            <a:r>
              <a:rPr lang="en-US" sz="2200" dirty="0" smtClean="0"/>
              <a:t>	(Listening, Reading, Speaking, Writing)</a:t>
            </a:r>
          </a:p>
          <a:p>
            <a:pPr lvl="1" indent="-457200">
              <a:tabLst>
                <a:tab pos="233363" algn="l"/>
                <a:tab pos="914400" algn="l"/>
                <a:tab pos="1371600" algn="l"/>
              </a:tabLst>
            </a:pPr>
            <a:r>
              <a:rPr lang="en-US" sz="2200" dirty="0" smtClean="0"/>
              <a:t>		Teacher modeling</a:t>
            </a:r>
          </a:p>
          <a:p>
            <a:pPr lvl="1" indent="-457200">
              <a:tabLst>
                <a:tab pos="233363" algn="l"/>
                <a:tab pos="914400" algn="l"/>
                <a:tab pos="1371600" algn="l"/>
              </a:tabLst>
            </a:pPr>
            <a:r>
              <a:rPr lang="en-US" sz="2200" dirty="0" smtClean="0"/>
              <a:t>			Group or </a:t>
            </a:r>
            <a:r>
              <a:rPr lang="en-US" sz="2200" dirty="0" err="1" smtClean="0"/>
              <a:t>scaffolded</a:t>
            </a:r>
            <a:r>
              <a:rPr lang="en-US" sz="2200" dirty="0" smtClean="0"/>
              <a:t> practice</a:t>
            </a:r>
          </a:p>
          <a:p>
            <a:pPr lvl="1" indent="-457200">
              <a:spcAft>
                <a:spcPts val="1200"/>
              </a:spcAft>
              <a:tabLst>
                <a:tab pos="233363" algn="l"/>
                <a:tab pos="914400" algn="l"/>
                <a:tab pos="1371600" algn="l"/>
              </a:tabLst>
            </a:pPr>
            <a:r>
              <a:rPr lang="en-US" sz="2200" dirty="0" smtClean="0"/>
              <a:t>				Individual practice </a:t>
            </a:r>
          </a:p>
          <a:p>
            <a:pPr marL="457200" indent="-457200">
              <a:tabLst>
                <a:tab pos="233363" algn="l"/>
              </a:tabLst>
            </a:pPr>
            <a:r>
              <a:rPr lang="en-US" sz="2200" dirty="0" smtClean="0"/>
              <a:t>7. How will I assess students’ learning?</a:t>
            </a:r>
          </a:p>
        </p:txBody>
      </p:sp>
    </p:spTree>
    <p:extLst>
      <p:ext uri="{BB962C8B-B14F-4D97-AF65-F5344CB8AC3E}">
        <p14:creationId xmlns:p14="http://schemas.microsoft.com/office/powerpoint/2010/main" val="13970646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8153400" y="0"/>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457200" y="0"/>
            <a:ext cx="82296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Steps in Lesson Plan Creation</a:t>
            </a:r>
            <a:endParaRPr lang="en-US" sz="3200" dirty="0"/>
          </a:p>
        </p:txBody>
      </p:sp>
      <p:sp>
        <p:nvSpPr>
          <p:cNvPr id="13" name="TextBox 12"/>
          <p:cNvSpPr txBox="1"/>
          <p:nvPr/>
        </p:nvSpPr>
        <p:spPr>
          <a:xfrm>
            <a:off x="533400" y="914400"/>
            <a:ext cx="7772400" cy="5909310"/>
          </a:xfrm>
          <a:prstGeom prst="rect">
            <a:avLst/>
          </a:prstGeom>
          <a:noFill/>
        </p:spPr>
        <p:txBody>
          <a:bodyPr wrap="square" rtlCol="0">
            <a:spAutoFit/>
          </a:bodyPr>
          <a:lstStyle/>
          <a:p>
            <a:pPr marL="457200" indent="-457200">
              <a:spcAft>
                <a:spcPts val="1200"/>
              </a:spcAft>
              <a:tabLst>
                <a:tab pos="233363" algn="l"/>
              </a:tabLst>
            </a:pPr>
            <a:r>
              <a:rPr lang="en-US" sz="2200" dirty="0" smtClean="0"/>
              <a:t>1. Unit theme: Volcanoes. Function: Sequencing</a:t>
            </a:r>
          </a:p>
          <a:p>
            <a:pPr marL="457200" indent="-457200">
              <a:tabLst>
                <a:tab pos="233363" algn="l"/>
              </a:tabLst>
            </a:pPr>
            <a:r>
              <a:rPr lang="en-US" sz="2200" dirty="0" smtClean="0"/>
              <a:t>2. Early Intermediate: adverbs of time/sequence</a:t>
            </a:r>
          </a:p>
          <a:p>
            <a:pPr marL="457200" indent="-457200">
              <a:spcAft>
                <a:spcPts val="1200"/>
              </a:spcAft>
              <a:tabLst>
                <a:tab pos="233363" algn="l"/>
              </a:tabLst>
            </a:pPr>
            <a:r>
              <a:rPr lang="en-US" sz="2200" dirty="0" smtClean="0"/>
              <a:t>			     Advanced: subordinating conjunctions</a:t>
            </a:r>
          </a:p>
          <a:p>
            <a:pPr marL="457200" indent="-457200">
              <a:spcAft>
                <a:spcPts val="1200"/>
              </a:spcAft>
              <a:tabLst>
                <a:tab pos="233363" algn="l"/>
              </a:tabLst>
            </a:pPr>
            <a:r>
              <a:rPr lang="en-US" sz="2200" dirty="0" smtClean="0"/>
              <a:t>3. Add the functions and forms to my curriculum map.</a:t>
            </a:r>
          </a:p>
          <a:p>
            <a:pPr marL="457200" indent="-457200">
              <a:tabLst>
                <a:tab pos="233363" algn="l"/>
              </a:tabLst>
            </a:pPr>
            <a:r>
              <a:rPr lang="en-US" sz="2200" dirty="0" smtClean="0"/>
              <a:t>4. Text </a:t>
            </a:r>
            <a:r>
              <a:rPr lang="en-US" sz="2200" dirty="0" err="1" smtClean="0"/>
              <a:t>p3</a:t>
            </a:r>
            <a:r>
              <a:rPr lang="en-US" sz="2200" dirty="0" smtClean="0"/>
              <a:t>-12: 1 adv of </a:t>
            </a:r>
            <a:r>
              <a:rPr lang="en-US" sz="2200" dirty="0" err="1" smtClean="0"/>
              <a:t>seq</a:t>
            </a:r>
            <a:r>
              <a:rPr lang="en-US" sz="2200" dirty="0" smtClean="0"/>
              <a:t>: “at first” (</a:t>
            </a:r>
            <a:r>
              <a:rPr lang="en-US" sz="2200" dirty="0" err="1" smtClean="0"/>
              <a:t>p5</a:t>
            </a:r>
            <a:r>
              <a:rPr lang="en-US" sz="2200" dirty="0" smtClean="0"/>
              <a:t>)</a:t>
            </a:r>
          </a:p>
          <a:p>
            <a:pPr marL="457200" indent="-457200">
              <a:spcAft>
                <a:spcPts val="1200"/>
              </a:spcAft>
              <a:tabLst>
                <a:tab pos="233363" algn="l"/>
                <a:tab pos="1604963" algn="l"/>
              </a:tabLst>
            </a:pPr>
            <a:r>
              <a:rPr lang="en-US" sz="2200" dirty="0" smtClean="0"/>
              <a:t>			3 sub conj: “if” (</a:t>
            </a:r>
            <a:r>
              <a:rPr lang="en-US" sz="2200" dirty="0" err="1" smtClean="0"/>
              <a:t>p3</a:t>
            </a:r>
            <a:r>
              <a:rPr lang="en-US" sz="2200" dirty="0" smtClean="0"/>
              <a:t>), “once” (</a:t>
            </a:r>
            <a:r>
              <a:rPr lang="en-US" sz="2200" dirty="0" err="1" smtClean="0"/>
              <a:t>p6</a:t>
            </a:r>
            <a:r>
              <a:rPr lang="en-US" sz="2200" dirty="0" smtClean="0"/>
              <a:t>), “when” (</a:t>
            </a:r>
            <a:r>
              <a:rPr lang="en-US" sz="2200" dirty="0" err="1" smtClean="0"/>
              <a:t>p12</a:t>
            </a:r>
            <a:r>
              <a:rPr lang="en-US" sz="2200" dirty="0" smtClean="0"/>
              <a:t>)</a:t>
            </a:r>
          </a:p>
          <a:p>
            <a:pPr marL="457200" indent="-457200">
              <a:spcAft>
                <a:spcPts val="1200"/>
              </a:spcAft>
              <a:tabLst>
                <a:tab pos="233363" algn="l"/>
              </a:tabLst>
            </a:pPr>
            <a:r>
              <a:rPr lang="en-US" sz="2200" dirty="0" smtClean="0"/>
              <a:t>5. See Function/Form Analysis Chart</a:t>
            </a:r>
          </a:p>
          <a:p>
            <a:pPr marL="457200" indent="-457200">
              <a:tabLst>
                <a:tab pos="233363" algn="l"/>
              </a:tabLst>
            </a:pPr>
            <a:r>
              <a:rPr lang="en-US" sz="2200" dirty="0" smtClean="0"/>
              <a:t>6. 	</a:t>
            </a:r>
            <a:r>
              <a:rPr lang="en-US" sz="2200" dirty="0" err="1" smtClean="0"/>
              <a:t>EI</a:t>
            </a:r>
            <a:r>
              <a:rPr lang="en-US" sz="2200" dirty="0" smtClean="0"/>
              <a:t>: Provide list of adverbs of sequence and sent frames</a:t>
            </a:r>
          </a:p>
          <a:p>
            <a:pPr lvl="1" indent="-457200">
              <a:spcAft>
                <a:spcPts val="600"/>
              </a:spcAft>
              <a:tabLst>
                <a:tab pos="233363" algn="l"/>
                <a:tab pos="914400" algn="l"/>
                <a:tab pos="1371600" algn="l"/>
              </a:tabLst>
            </a:pPr>
            <a:r>
              <a:rPr lang="en-US" sz="2200" dirty="0" smtClean="0"/>
              <a:t>		Ad: Provide list of sub conj and sent frames</a:t>
            </a:r>
          </a:p>
          <a:p>
            <a:pPr marL="914400" lvl="1" indent="-914400">
              <a:spcAft>
                <a:spcPts val="600"/>
              </a:spcAft>
              <a:tabLst>
                <a:tab pos="233363" algn="l"/>
                <a:tab pos="914400" algn="l"/>
                <a:tab pos="1371600" algn="l"/>
              </a:tabLst>
            </a:pPr>
            <a:r>
              <a:rPr lang="en-US" sz="2200" dirty="0" smtClean="0"/>
              <a:t>		Students put pictures in order then tell their story to partner (who has different pictures)</a:t>
            </a:r>
          </a:p>
          <a:p>
            <a:pPr marL="1371600" lvl="1" indent="-1371600">
              <a:spcAft>
                <a:spcPts val="1200"/>
              </a:spcAft>
              <a:tabLst>
                <a:tab pos="233363" algn="l"/>
                <a:tab pos="914400" algn="l"/>
                <a:tab pos="1371600" algn="l"/>
              </a:tabLst>
            </a:pPr>
            <a:r>
              <a:rPr lang="en-US" sz="2200" dirty="0" smtClean="0"/>
              <a:t>			Student writes 1 paragraph story about a volcano erupting based on the photos and book</a:t>
            </a:r>
          </a:p>
          <a:p>
            <a:pPr marL="457200" indent="-457200">
              <a:tabLst>
                <a:tab pos="233363" algn="l"/>
              </a:tabLst>
            </a:pPr>
            <a:r>
              <a:rPr lang="en-US" sz="2200" dirty="0" smtClean="0"/>
              <a:t>7. Observation of interaction, 1 paragraph story</a:t>
            </a:r>
          </a:p>
        </p:txBody>
      </p:sp>
    </p:spTree>
    <p:extLst>
      <p:ext uri="{BB962C8B-B14F-4D97-AF65-F5344CB8AC3E}">
        <p14:creationId xmlns:p14="http://schemas.microsoft.com/office/powerpoint/2010/main" val="38468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8153400" y="0"/>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457200" y="0"/>
            <a:ext cx="82296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Steps in Lesson Plan Creation</a:t>
            </a:r>
            <a:endParaRPr lang="en-US" sz="3200" dirty="0"/>
          </a:p>
        </p:txBody>
      </p:sp>
      <p:sp>
        <p:nvSpPr>
          <p:cNvPr id="13" name="TextBox 12"/>
          <p:cNvSpPr txBox="1"/>
          <p:nvPr/>
        </p:nvSpPr>
        <p:spPr>
          <a:xfrm>
            <a:off x="533400" y="914400"/>
            <a:ext cx="7696200" cy="5909310"/>
          </a:xfrm>
          <a:prstGeom prst="rect">
            <a:avLst/>
          </a:prstGeom>
          <a:noFill/>
        </p:spPr>
        <p:txBody>
          <a:bodyPr wrap="square" rtlCol="0">
            <a:spAutoFit/>
          </a:bodyPr>
          <a:lstStyle/>
          <a:p>
            <a:pPr marL="457200" indent="-457200">
              <a:spcAft>
                <a:spcPts val="1200"/>
              </a:spcAft>
              <a:tabLst>
                <a:tab pos="233363" algn="l"/>
              </a:tabLst>
            </a:pPr>
            <a:r>
              <a:rPr lang="en-US" sz="2200" dirty="0" smtClean="0"/>
              <a:t>1. Considering the theme of the unit, the materials, and the needs of your students, choose  a function to emphasize.</a:t>
            </a:r>
          </a:p>
          <a:p>
            <a:pPr marL="457200" indent="-457200">
              <a:spcAft>
                <a:spcPts val="1200"/>
              </a:spcAft>
              <a:tabLst>
                <a:tab pos="233363" algn="l"/>
              </a:tabLst>
            </a:pPr>
            <a:r>
              <a:rPr lang="en-US" sz="2200" dirty="0" smtClean="0"/>
              <a:t>2. Considering the level of your students—look at the standards, to find examples of forms to teach.</a:t>
            </a:r>
          </a:p>
          <a:p>
            <a:pPr marL="457200" indent="-457200">
              <a:spcAft>
                <a:spcPts val="1200"/>
              </a:spcAft>
              <a:tabLst>
                <a:tab pos="233363" algn="l"/>
              </a:tabLst>
            </a:pPr>
            <a:r>
              <a:rPr lang="en-US" sz="2200" dirty="0" smtClean="0"/>
              <a:t>3. Add the function and form to your personal curriculum map.</a:t>
            </a:r>
          </a:p>
          <a:p>
            <a:pPr marL="457200" indent="-457200">
              <a:spcAft>
                <a:spcPts val="1200"/>
              </a:spcAft>
              <a:tabLst>
                <a:tab pos="233363" algn="l"/>
              </a:tabLst>
            </a:pPr>
            <a:r>
              <a:rPr lang="en-US" sz="2200" dirty="0" smtClean="0"/>
              <a:t>4. Examine your materials to see if the forms are present in them or if you will need to teach them directly.</a:t>
            </a:r>
          </a:p>
          <a:p>
            <a:pPr marL="457200" indent="-457200">
              <a:spcAft>
                <a:spcPts val="1200"/>
              </a:spcAft>
              <a:tabLst>
                <a:tab pos="233363" algn="l"/>
              </a:tabLst>
            </a:pPr>
            <a:r>
              <a:rPr lang="en-US" sz="2200" dirty="0" smtClean="0"/>
              <a:t>5. Fill out Function/Form Analysis Chart</a:t>
            </a:r>
          </a:p>
          <a:p>
            <a:pPr marL="457200" indent="-457200">
              <a:tabLst>
                <a:tab pos="233363" algn="l"/>
              </a:tabLst>
            </a:pPr>
            <a:r>
              <a:rPr lang="en-US" sz="2200" dirty="0" smtClean="0"/>
              <a:t>6. What tasks will the students do? (30 min)</a:t>
            </a:r>
          </a:p>
          <a:p>
            <a:pPr marL="457200" indent="-457200">
              <a:spcAft>
                <a:spcPts val="1200"/>
              </a:spcAft>
              <a:tabLst>
                <a:tab pos="233363" algn="l"/>
              </a:tabLst>
            </a:pPr>
            <a:r>
              <a:rPr lang="en-US" sz="2200" dirty="0" smtClean="0"/>
              <a:t>	(Listening, Reading, Speaking, Writing)</a:t>
            </a:r>
          </a:p>
          <a:p>
            <a:pPr lvl="1" indent="-457200">
              <a:tabLst>
                <a:tab pos="233363" algn="l"/>
                <a:tab pos="914400" algn="l"/>
                <a:tab pos="1371600" algn="l"/>
              </a:tabLst>
            </a:pPr>
            <a:r>
              <a:rPr lang="en-US" sz="2200" dirty="0" smtClean="0"/>
              <a:t>		Teacher modeling</a:t>
            </a:r>
          </a:p>
          <a:p>
            <a:pPr lvl="1" indent="-457200">
              <a:tabLst>
                <a:tab pos="233363" algn="l"/>
                <a:tab pos="914400" algn="l"/>
                <a:tab pos="1371600" algn="l"/>
              </a:tabLst>
            </a:pPr>
            <a:r>
              <a:rPr lang="en-US" sz="2200" dirty="0" smtClean="0"/>
              <a:t>			Group or </a:t>
            </a:r>
            <a:r>
              <a:rPr lang="en-US" sz="2200" dirty="0" err="1" smtClean="0"/>
              <a:t>scaffolded</a:t>
            </a:r>
            <a:r>
              <a:rPr lang="en-US" sz="2200" dirty="0" smtClean="0"/>
              <a:t> practice</a:t>
            </a:r>
          </a:p>
          <a:p>
            <a:pPr lvl="1" indent="-457200">
              <a:spcAft>
                <a:spcPts val="1200"/>
              </a:spcAft>
              <a:tabLst>
                <a:tab pos="233363" algn="l"/>
                <a:tab pos="914400" algn="l"/>
                <a:tab pos="1371600" algn="l"/>
              </a:tabLst>
            </a:pPr>
            <a:r>
              <a:rPr lang="en-US" sz="2200" dirty="0" smtClean="0"/>
              <a:t>				Individual practice </a:t>
            </a:r>
          </a:p>
          <a:p>
            <a:pPr marL="457200" indent="-457200">
              <a:tabLst>
                <a:tab pos="233363" algn="l"/>
              </a:tabLst>
            </a:pPr>
            <a:r>
              <a:rPr lang="en-US" sz="2200" dirty="0" smtClean="0"/>
              <a:t>7. How will I assess students’ learning?</a:t>
            </a:r>
          </a:p>
        </p:txBody>
      </p:sp>
    </p:spTree>
    <p:extLst>
      <p:ext uri="{BB962C8B-B14F-4D97-AF65-F5344CB8AC3E}">
        <p14:creationId xmlns:p14="http://schemas.microsoft.com/office/powerpoint/2010/main" val="2402364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spTree>
    <p:extLst>
      <p:ext uri="{BB962C8B-B14F-4D97-AF65-F5344CB8AC3E}">
        <p14:creationId xmlns:p14="http://schemas.microsoft.com/office/powerpoint/2010/main" val="7327581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8153400" y="0"/>
            <a:ext cx="1020763" cy="6858000"/>
            <a:chOff x="7891160" y="-176561"/>
            <a:chExt cx="1020335" cy="6858000"/>
          </a:xfrm>
        </p:grpSpPr>
        <p:pic>
          <p:nvPicPr>
            <p:cNvPr id="11" name="Picture 10"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2" name="Rectangle 11"/>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457200" y="0"/>
            <a:ext cx="8229600"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dirty="0" smtClean="0"/>
              <a:t>Afternoon</a:t>
            </a:r>
            <a:endParaRPr lang="en-US" sz="3200" dirty="0"/>
          </a:p>
        </p:txBody>
      </p:sp>
      <p:sp>
        <p:nvSpPr>
          <p:cNvPr id="13" name="TextBox 12"/>
          <p:cNvSpPr txBox="1"/>
          <p:nvPr/>
        </p:nvSpPr>
        <p:spPr>
          <a:xfrm>
            <a:off x="533400" y="914400"/>
            <a:ext cx="7696200" cy="1415772"/>
          </a:xfrm>
          <a:prstGeom prst="rect">
            <a:avLst/>
          </a:prstGeom>
          <a:noFill/>
        </p:spPr>
        <p:txBody>
          <a:bodyPr wrap="square" rtlCol="0">
            <a:spAutoFit/>
          </a:bodyPr>
          <a:lstStyle/>
          <a:p>
            <a:pPr marL="457200" indent="-457200">
              <a:spcAft>
                <a:spcPts val="1200"/>
              </a:spcAft>
              <a:tabLst>
                <a:tab pos="233363" algn="l"/>
              </a:tabLst>
            </a:pPr>
            <a:r>
              <a:rPr lang="en-US" sz="2200" dirty="0" smtClean="0"/>
              <a:t>ED 607 Syllabus</a:t>
            </a:r>
          </a:p>
          <a:p>
            <a:pPr marL="457200" indent="-457200">
              <a:spcAft>
                <a:spcPts val="1200"/>
              </a:spcAft>
              <a:tabLst>
                <a:tab pos="233363" algn="l"/>
              </a:tabLst>
            </a:pPr>
            <a:endParaRPr lang="en-US" sz="2200" dirty="0"/>
          </a:p>
          <a:p>
            <a:pPr marL="457200" indent="-457200">
              <a:spcAft>
                <a:spcPts val="1200"/>
              </a:spcAft>
              <a:tabLst>
                <a:tab pos="233363" algn="l"/>
              </a:tabLst>
            </a:pPr>
            <a:r>
              <a:rPr lang="en-US" sz="2200" dirty="0" smtClean="0"/>
              <a:t>Goals for Work Time</a:t>
            </a:r>
          </a:p>
        </p:txBody>
      </p:sp>
    </p:spTree>
    <p:extLst>
      <p:ext uri="{BB962C8B-B14F-4D97-AF65-F5344CB8AC3E}">
        <p14:creationId xmlns:p14="http://schemas.microsoft.com/office/powerpoint/2010/main" val="2886749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12738" y="2782888"/>
            <a:ext cx="1219200" cy="1293812"/>
          </a:xfrm>
          <a:prstGeom prst="rect">
            <a:avLst/>
          </a:prstGeom>
          <a:noFill/>
          <a:ln w="9525">
            <a:noFill/>
            <a:miter lim="800000"/>
            <a:headEnd/>
            <a:tailEnd/>
          </a:ln>
        </p:spPr>
        <p:txBody>
          <a:bodyPr>
            <a:spAutoFit/>
          </a:bodyPr>
          <a:lstStyle/>
          <a:p>
            <a:pPr algn="ctr"/>
            <a:r>
              <a:rPr lang="en-US" sz="2400">
                <a:latin typeface="Calibri" pitchFamily="34" charset="0"/>
              </a:rPr>
              <a:t>express</a:t>
            </a:r>
            <a:r>
              <a:rPr lang="en-US">
                <a:latin typeface="Calibri" pitchFamily="34" charset="0"/>
              </a:rPr>
              <a:t> emotions and opinions</a:t>
            </a:r>
          </a:p>
        </p:txBody>
      </p:sp>
      <p:sp>
        <p:nvSpPr>
          <p:cNvPr id="3" name="TextBox 2"/>
          <p:cNvSpPr txBox="1">
            <a:spLocks noChangeArrowheads="1"/>
          </p:cNvSpPr>
          <p:nvPr/>
        </p:nvSpPr>
        <p:spPr bwMode="auto">
          <a:xfrm>
            <a:off x="3581400" y="725488"/>
            <a:ext cx="1447800" cy="1016000"/>
          </a:xfrm>
          <a:prstGeom prst="rect">
            <a:avLst/>
          </a:prstGeom>
          <a:noFill/>
          <a:ln w="9525">
            <a:noFill/>
            <a:miter lim="800000"/>
            <a:headEnd/>
            <a:tailEnd/>
          </a:ln>
        </p:spPr>
        <p:txBody>
          <a:bodyPr>
            <a:spAutoFit/>
          </a:bodyPr>
          <a:lstStyle/>
          <a:p>
            <a:pPr algn="ctr"/>
            <a:r>
              <a:rPr lang="en-US" sz="2400" dirty="0">
                <a:latin typeface="Calibri" pitchFamily="34" charset="0"/>
              </a:rPr>
              <a:t>refer</a:t>
            </a:r>
            <a:r>
              <a:rPr lang="en-US" dirty="0">
                <a:latin typeface="Calibri" pitchFamily="34" charset="0"/>
              </a:rPr>
              <a:t> </a:t>
            </a:r>
          </a:p>
          <a:p>
            <a:pPr algn="ctr"/>
            <a:r>
              <a:rPr lang="en-US" dirty="0">
                <a:latin typeface="Calibri" pitchFamily="34" charset="0"/>
              </a:rPr>
              <a:t>to things and information</a:t>
            </a:r>
          </a:p>
        </p:txBody>
      </p:sp>
      <p:sp>
        <p:nvSpPr>
          <p:cNvPr id="6" name="TextBox 5"/>
          <p:cNvSpPr txBox="1">
            <a:spLocks noChangeArrowheads="1"/>
          </p:cNvSpPr>
          <p:nvPr/>
        </p:nvSpPr>
        <p:spPr bwMode="auto">
          <a:xfrm>
            <a:off x="990600" y="1381125"/>
            <a:ext cx="1787525" cy="1016000"/>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create</a:t>
            </a:r>
            <a:r>
              <a:rPr lang="en-US" dirty="0">
                <a:solidFill>
                  <a:srgbClr val="FF0000"/>
                </a:solidFill>
                <a:latin typeface="Calibri" pitchFamily="34" charset="0"/>
              </a:rPr>
              <a:t>  </a:t>
            </a:r>
          </a:p>
          <a:p>
            <a:pPr algn="ctr"/>
            <a:r>
              <a:rPr lang="en-US" dirty="0">
                <a:solidFill>
                  <a:srgbClr val="FF0000"/>
                </a:solidFill>
                <a:latin typeface="Calibri" pitchFamily="34" charset="0"/>
              </a:rPr>
              <a:t>songs, poems, stories, jokes</a:t>
            </a:r>
          </a:p>
        </p:txBody>
      </p:sp>
      <p:sp>
        <p:nvSpPr>
          <p:cNvPr id="7" name="TextBox 6"/>
          <p:cNvSpPr txBox="1"/>
          <p:nvPr/>
        </p:nvSpPr>
        <p:spPr>
          <a:xfrm>
            <a:off x="1066800" y="5254625"/>
            <a:ext cx="1981200" cy="1016000"/>
          </a:xfrm>
          <a:prstGeom prst="rect">
            <a:avLst/>
          </a:prstGeom>
          <a:noFill/>
        </p:spPr>
        <p:txBody>
          <a:bodyPr>
            <a:spAutoFit/>
          </a:bodyPr>
          <a:lstStyle/>
          <a:p>
            <a:pPr algn="ctr" fontAlgn="auto">
              <a:spcBef>
                <a:spcPts val="0"/>
              </a:spcBef>
              <a:spcAft>
                <a:spcPts val="0"/>
              </a:spcAft>
              <a:defRPr/>
            </a:pPr>
            <a:r>
              <a:rPr lang="en-US" sz="2400" dirty="0" err="1">
                <a:solidFill>
                  <a:schemeClr val="accent2">
                    <a:lumMod val="50000"/>
                  </a:schemeClr>
                </a:solidFill>
                <a:latin typeface="+mn-lt"/>
              </a:rPr>
              <a:t>metalingual</a:t>
            </a:r>
            <a:r>
              <a:rPr lang="en-US" dirty="0">
                <a:solidFill>
                  <a:schemeClr val="accent2">
                    <a:lumMod val="50000"/>
                  </a:schemeClr>
                </a:solidFill>
                <a:latin typeface="+mn-lt"/>
              </a:rPr>
              <a:t>  </a:t>
            </a:r>
          </a:p>
          <a:p>
            <a:pPr algn="ctr" fontAlgn="auto">
              <a:spcBef>
                <a:spcPts val="0"/>
              </a:spcBef>
              <a:spcAft>
                <a:spcPts val="0"/>
              </a:spcAft>
              <a:defRPr/>
            </a:pPr>
            <a:r>
              <a:rPr lang="en-US" dirty="0">
                <a:solidFill>
                  <a:schemeClr val="accent2">
                    <a:lumMod val="50000"/>
                  </a:schemeClr>
                </a:solidFill>
                <a:latin typeface="+mn-lt"/>
              </a:rPr>
              <a:t>to discuss and describe language</a:t>
            </a:r>
          </a:p>
        </p:txBody>
      </p:sp>
      <p:sp>
        <p:nvSpPr>
          <p:cNvPr id="12" name="TextBox 11"/>
          <p:cNvSpPr txBox="1">
            <a:spLocks noChangeArrowheads="1"/>
          </p:cNvSpPr>
          <p:nvPr/>
        </p:nvSpPr>
        <p:spPr bwMode="auto">
          <a:xfrm>
            <a:off x="5181600" y="2946400"/>
            <a:ext cx="1373188" cy="830263"/>
          </a:xfrm>
          <a:prstGeom prst="rect">
            <a:avLst/>
          </a:prstGeom>
          <a:noFill/>
          <a:ln w="9525">
            <a:noFill/>
            <a:miter lim="800000"/>
            <a:headEnd/>
            <a:tailEnd/>
          </a:ln>
        </p:spPr>
        <p:txBody>
          <a:bodyPr>
            <a:spAutoFit/>
          </a:bodyPr>
          <a:lstStyle/>
          <a:p>
            <a:pPr algn="ctr"/>
            <a:r>
              <a:rPr lang="en-US" sz="2400" dirty="0">
                <a:solidFill>
                  <a:srgbClr val="7030A0"/>
                </a:solidFill>
                <a:latin typeface="Calibri" pitchFamily="34" charset="0"/>
              </a:rPr>
              <a:t>request</a:t>
            </a:r>
          </a:p>
          <a:p>
            <a:pPr algn="ctr"/>
            <a:r>
              <a:rPr lang="en-US" sz="2400" dirty="0">
                <a:solidFill>
                  <a:srgbClr val="7030A0"/>
                </a:solidFill>
                <a:latin typeface="Calibri" pitchFamily="34" charset="0"/>
              </a:rPr>
              <a:t>offer</a:t>
            </a:r>
            <a:endParaRPr lang="en-US" dirty="0">
              <a:solidFill>
                <a:srgbClr val="7030A0"/>
              </a:solidFill>
              <a:latin typeface="Calibri" pitchFamily="34" charset="0"/>
            </a:endParaRPr>
          </a:p>
        </p:txBody>
      </p:sp>
      <p:sp>
        <p:nvSpPr>
          <p:cNvPr id="13" name="TextBox 12"/>
          <p:cNvSpPr txBox="1">
            <a:spLocks noChangeArrowheads="1"/>
          </p:cNvSpPr>
          <p:nvPr/>
        </p:nvSpPr>
        <p:spPr bwMode="auto">
          <a:xfrm>
            <a:off x="3505200" y="4468813"/>
            <a:ext cx="1752600" cy="1570037"/>
          </a:xfrm>
          <a:prstGeom prst="rect">
            <a:avLst/>
          </a:prstGeom>
          <a:noFill/>
          <a:ln w="9525">
            <a:noFill/>
            <a:miter lim="800000"/>
            <a:headEnd/>
            <a:tailEnd/>
          </a:ln>
        </p:spPr>
        <p:txBody>
          <a:bodyPr>
            <a:spAutoFit/>
          </a:bodyPr>
          <a:lstStyle/>
          <a:p>
            <a:pPr algn="ctr"/>
            <a:r>
              <a:rPr lang="en-US" sz="2400" dirty="0">
                <a:solidFill>
                  <a:srgbClr val="FF0000"/>
                </a:solidFill>
                <a:latin typeface="Calibri" pitchFamily="34" charset="0"/>
              </a:rPr>
              <a:t>direct</a:t>
            </a:r>
          </a:p>
          <a:p>
            <a:pPr algn="ctr"/>
            <a:r>
              <a:rPr lang="en-US" sz="2400" dirty="0">
                <a:solidFill>
                  <a:srgbClr val="FF0000"/>
                </a:solidFill>
                <a:latin typeface="Calibri" pitchFamily="34" charset="0"/>
              </a:rPr>
              <a:t>advise</a:t>
            </a:r>
          </a:p>
          <a:p>
            <a:pPr algn="ctr"/>
            <a:r>
              <a:rPr lang="en-US" sz="2400" dirty="0">
                <a:solidFill>
                  <a:srgbClr val="FF0000"/>
                </a:solidFill>
                <a:latin typeface="Calibri" pitchFamily="34" charset="0"/>
              </a:rPr>
              <a:t>warn</a:t>
            </a:r>
          </a:p>
          <a:p>
            <a:pPr algn="ctr"/>
            <a:r>
              <a:rPr lang="en-US" sz="2400" dirty="0">
                <a:solidFill>
                  <a:srgbClr val="FF0000"/>
                </a:solidFill>
                <a:latin typeface="Calibri" pitchFamily="34" charset="0"/>
              </a:rPr>
              <a:t>threaten</a:t>
            </a:r>
            <a:r>
              <a:rPr lang="en-US" dirty="0">
                <a:solidFill>
                  <a:srgbClr val="FF0000"/>
                </a:solidFill>
                <a:latin typeface="Calibri" pitchFamily="34" charset="0"/>
              </a:rPr>
              <a:t>  </a:t>
            </a:r>
          </a:p>
        </p:txBody>
      </p:sp>
      <p:sp>
        <p:nvSpPr>
          <p:cNvPr id="14" name="TextBox 13"/>
          <p:cNvSpPr txBox="1">
            <a:spLocks noChangeArrowheads="1"/>
          </p:cNvSpPr>
          <p:nvPr/>
        </p:nvSpPr>
        <p:spPr bwMode="auto">
          <a:xfrm>
            <a:off x="4495800" y="1741488"/>
            <a:ext cx="2563813" cy="1200150"/>
          </a:xfrm>
          <a:prstGeom prst="rect">
            <a:avLst/>
          </a:prstGeom>
          <a:noFill/>
          <a:ln w="9525">
            <a:noFill/>
            <a:miter lim="800000"/>
            <a:headEnd/>
            <a:tailEnd/>
          </a:ln>
        </p:spPr>
        <p:txBody>
          <a:bodyPr>
            <a:spAutoFit/>
          </a:bodyPr>
          <a:lstStyle/>
          <a:p>
            <a:r>
              <a:rPr lang="en-US" sz="2400" dirty="0">
                <a:solidFill>
                  <a:srgbClr val="00B050"/>
                </a:solidFill>
                <a:latin typeface="Calibri" pitchFamily="34" charset="0"/>
              </a:rPr>
              <a:t>ask </a:t>
            </a:r>
            <a:r>
              <a:rPr lang="en-US" dirty="0">
                <a:solidFill>
                  <a:srgbClr val="00B050"/>
                </a:solidFill>
                <a:latin typeface="Calibri" pitchFamily="34" charset="0"/>
              </a:rPr>
              <a:t>for information</a:t>
            </a:r>
          </a:p>
          <a:p>
            <a:r>
              <a:rPr lang="en-US" sz="2400" dirty="0">
                <a:solidFill>
                  <a:srgbClr val="00B050"/>
                </a:solidFill>
                <a:latin typeface="Calibri" pitchFamily="34" charset="0"/>
              </a:rPr>
              <a:t>   ask </a:t>
            </a:r>
            <a:r>
              <a:rPr lang="en-US" dirty="0">
                <a:solidFill>
                  <a:srgbClr val="00B050"/>
                </a:solidFill>
                <a:latin typeface="Calibri" pitchFamily="34" charset="0"/>
              </a:rPr>
              <a:t>for clarification </a:t>
            </a:r>
          </a:p>
          <a:p>
            <a:r>
              <a:rPr lang="en-US" sz="2400" dirty="0">
                <a:solidFill>
                  <a:srgbClr val="00B050"/>
                </a:solidFill>
                <a:latin typeface="Calibri" pitchFamily="34" charset="0"/>
              </a:rPr>
              <a:t>       ask </a:t>
            </a:r>
            <a:r>
              <a:rPr lang="en-US" dirty="0">
                <a:solidFill>
                  <a:srgbClr val="00B050"/>
                </a:solidFill>
                <a:latin typeface="Calibri" pitchFamily="34" charset="0"/>
              </a:rPr>
              <a:t>for agreement  </a:t>
            </a:r>
          </a:p>
        </p:txBody>
      </p:sp>
      <p:sp>
        <p:nvSpPr>
          <p:cNvPr id="16" name="TextBox 15"/>
          <p:cNvSpPr txBox="1">
            <a:spLocks noChangeArrowheads="1"/>
          </p:cNvSpPr>
          <p:nvPr/>
        </p:nvSpPr>
        <p:spPr bwMode="auto">
          <a:xfrm>
            <a:off x="5029200" y="3849688"/>
            <a:ext cx="1752600" cy="1201737"/>
          </a:xfrm>
          <a:prstGeom prst="rect">
            <a:avLst/>
          </a:prstGeom>
          <a:noFill/>
          <a:ln w="9525">
            <a:noFill/>
            <a:miter lim="800000"/>
            <a:headEnd/>
            <a:tailEnd/>
          </a:ln>
        </p:spPr>
        <p:txBody>
          <a:bodyPr>
            <a:spAutoFit/>
          </a:bodyPr>
          <a:lstStyle/>
          <a:p>
            <a:pPr algn="ctr"/>
            <a:r>
              <a:rPr lang="en-US" sz="2400" dirty="0">
                <a:solidFill>
                  <a:srgbClr val="00B0F0"/>
                </a:solidFill>
                <a:latin typeface="Calibri" pitchFamily="34" charset="0"/>
              </a:rPr>
              <a:t>summon</a:t>
            </a:r>
          </a:p>
          <a:p>
            <a:pPr algn="ctr"/>
            <a:r>
              <a:rPr lang="en-US" sz="2400" dirty="0">
                <a:solidFill>
                  <a:srgbClr val="00B0F0"/>
                </a:solidFill>
                <a:latin typeface="Calibri" pitchFamily="34" charset="0"/>
              </a:rPr>
              <a:t>greet </a:t>
            </a:r>
          </a:p>
          <a:p>
            <a:pPr algn="ctr"/>
            <a:r>
              <a:rPr lang="en-US" sz="2400" dirty="0">
                <a:solidFill>
                  <a:srgbClr val="00B0F0"/>
                </a:solidFill>
                <a:latin typeface="Calibri" pitchFamily="34" charset="0"/>
              </a:rPr>
              <a:t>conclude   </a:t>
            </a:r>
          </a:p>
        </p:txBody>
      </p:sp>
      <p:sp>
        <p:nvSpPr>
          <p:cNvPr id="19" name="TextBox 18"/>
          <p:cNvSpPr txBox="1"/>
          <p:nvPr/>
        </p:nvSpPr>
        <p:spPr>
          <a:xfrm>
            <a:off x="2286000" y="1792288"/>
            <a:ext cx="1831975" cy="1568450"/>
          </a:xfrm>
          <a:prstGeom prst="rect">
            <a:avLst/>
          </a:prstGeom>
          <a:noFill/>
        </p:spPr>
        <p:txBody>
          <a:bodyPr>
            <a:spAutoFit/>
          </a:bodyPr>
          <a:lstStyle/>
          <a:p>
            <a:pPr fontAlgn="auto">
              <a:spcBef>
                <a:spcPts val="0"/>
              </a:spcBef>
              <a:spcAft>
                <a:spcPts val="0"/>
              </a:spcAft>
              <a:defRPr/>
            </a:pPr>
            <a:r>
              <a:rPr lang="en-US" sz="2400" dirty="0">
                <a:solidFill>
                  <a:schemeClr val="accent6">
                    <a:lumMod val="75000"/>
                  </a:schemeClr>
                </a:solidFill>
                <a:latin typeface="+mn-lt"/>
              </a:rPr>
              <a:t>         narrate</a:t>
            </a:r>
          </a:p>
          <a:p>
            <a:pPr fontAlgn="auto">
              <a:spcBef>
                <a:spcPts val="0"/>
              </a:spcBef>
              <a:spcAft>
                <a:spcPts val="0"/>
              </a:spcAft>
              <a:defRPr/>
            </a:pPr>
            <a:r>
              <a:rPr lang="en-US" sz="2400" dirty="0">
                <a:solidFill>
                  <a:schemeClr val="accent6">
                    <a:lumMod val="75000"/>
                  </a:schemeClr>
                </a:solidFill>
                <a:latin typeface="+mn-lt"/>
              </a:rPr>
              <a:t>    persuade</a:t>
            </a:r>
          </a:p>
          <a:p>
            <a:pPr fontAlgn="auto">
              <a:spcBef>
                <a:spcPts val="0"/>
              </a:spcBef>
              <a:spcAft>
                <a:spcPts val="0"/>
              </a:spcAft>
              <a:defRPr/>
            </a:pPr>
            <a:r>
              <a:rPr lang="en-US" sz="2400" dirty="0">
                <a:solidFill>
                  <a:schemeClr val="accent6">
                    <a:lumMod val="75000"/>
                  </a:schemeClr>
                </a:solidFill>
                <a:latin typeface="+mn-lt"/>
              </a:rPr>
              <a:t>  inform</a:t>
            </a:r>
          </a:p>
          <a:p>
            <a:pPr fontAlgn="auto">
              <a:spcBef>
                <a:spcPts val="0"/>
              </a:spcBef>
              <a:spcAft>
                <a:spcPts val="0"/>
              </a:spcAft>
              <a:defRPr/>
            </a:pPr>
            <a:r>
              <a:rPr lang="en-US" sz="2400" dirty="0">
                <a:solidFill>
                  <a:schemeClr val="accent6">
                    <a:lumMod val="75000"/>
                  </a:schemeClr>
                </a:solidFill>
                <a:latin typeface="+mn-lt"/>
              </a:rPr>
              <a:t>describe</a:t>
            </a:r>
            <a:endParaRPr lang="en-US" dirty="0">
              <a:solidFill>
                <a:schemeClr val="accent6">
                  <a:lumMod val="75000"/>
                </a:schemeClr>
              </a:solidFill>
              <a:latin typeface="+mn-lt"/>
            </a:endParaRPr>
          </a:p>
        </p:txBody>
      </p:sp>
      <p:sp>
        <p:nvSpPr>
          <p:cNvPr id="20" name="TextBox 19"/>
          <p:cNvSpPr txBox="1"/>
          <p:nvPr/>
        </p:nvSpPr>
        <p:spPr>
          <a:xfrm>
            <a:off x="3505200" y="273685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5">
                    <a:lumMod val="50000"/>
                  </a:schemeClr>
                </a:solidFill>
                <a:latin typeface="+mn-lt"/>
              </a:rPr>
              <a:t>interpret</a:t>
            </a:r>
          </a:p>
          <a:p>
            <a:pPr algn="ctr" fontAlgn="auto">
              <a:spcBef>
                <a:spcPts val="0"/>
              </a:spcBef>
              <a:spcAft>
                <a:spcPts val="0"/>
              </a:spcAft>
              <a:defRPr/>
            </a:pPr>
            <a:r>
              <a:rPr lang="en-US" sz="2400" dirty="0">
                <a:solidFill>
                  <a:schemeClr val="accent5">
                    <a:lumMod val="50000"/>
                  </a:schemeClr>
                </a:solidFill>
                <a:latin typeface="+mn-lt"/>
              </a:rPr>
              <a:t>evaluate</a:t>
            </a:r>
          </a:p>
          <a:p>
            <a:pPr algn="ctr" fontAlgn="auto">
              <a:spcBef>
                <a:spcPts val="0"/>
              </a:spcBef>
              <a:spcAft>
                <a:spcPts val="0"/>
              </a:spcAft>
              <a:defRPr/>
            </a:pPr>
            <a:r>
              <a:rPr lang="en-US" sz="2400" dirty="0">
                <a:solidFill>
                  <a:schemeClr val="accent5">
                    <a:lumMod val="50000"/>
                  </a:schemeClr>
                </a:solidFill>
                <a:latin typeface="+mn-lt"/>
              </a:rPr>
              <a:t>summarize</a:t>
            </a:r>
          </a:p>
          <a:p>
            <a:pPr algn="ctr" fontAlgn="auto">
              <a:spcBef>
                <a:spcPts val="0"/>
              </a:spcBef>
              <a:spcAft>
                <a:spcPts val="0"/>
              </a:spcAft>
              <a:defRPr/>
            </a:pPr>
            <a:r>
              <a:rPr lang="en-US" sz="2400" dirty="0">
                <a:solidFill>
                  <a:schemeClr val="accent5">
                    <a:lumMod val="50000"/>
                  </a:schemeClr>
                </a:solidFill>
                <a:latin typeface="+mn-lt"/>
              </a:rPr>
              <a:t>generalize</a:t>
            </a:r>
            <a:endParaRPr lang="en-US" dirty="0">
              <a:solidFill>
                <a:schemeClr val="accent5">
                  <a:lumMod val="50000"/>
                </a:schemeClr>
              </a:solidFill>
              <a:latin typeface="+mn-lt"/>
            </a:endParaRPr>
          </a:p>
        </p:txBody>
      </p:sp>
      <p:sp>
        <p:nvSpPr>
          <p:cNvPr id="22" name="TextBox 21"/>
          <p:cNvSpPr txBox="1"/>
          <p:nvPr/>
        </p:nvSpPr>
        <p:spPr>
          <a:xfrm>
            <a:off x="5029200" y="5076825"/>
            <a:ext cx="1984375" cy="1200150"/>
          </a:xfrm>
          <a:prstGeom prst="rect">
            <a:avLst/>
          </a:prstGeom>
          <a:noFill/>
        </p:spPr>
        <p:txBody>
          <a:bodyPr>
            <a:spAutoFit/>
          </a:bodyPr>
          <a:lstStyle/>
          <a:p>
            <a:pPr algn="ctr" fontAlgn="auto">
              <a:spcBef>
                <a:spcPts val="0"/>
              </a:spcBef>
              <a:spcAft>
                <a:spcPts val="0"/>
              </a:spcAft>
              <a:defRPr/>
            </a:pPr>
            <a:r>
              <a:rPr lang="en-US" sz="2400" dirty="0">
                <a:solidFill>
                  <a:schemeClr val="accent3">
                    <a:lumMod val="50000"/>
                  </a:schemeClr>
                </a:solidFill>
                <a:latin typeface="+mn-lt"/>
              </a:rPr>
              <a:t>refuse</a:t>
            </a:r>
          </a:p>
          <a:p>
            <a:pPr algn="ctr" fontAlgn="auto">
              <a:spcBef>
                <a:spcPts val="0"/>
              </a:spcBef>
              <a:spcAft>
                <a:spcPts val="0"/>
              </a:spcAft>
              <a:defRPr/>
            </a:pPr>
            <a:r>
              <a:rPr lang="en-US" sz="2400" dirty="0">
                <a:solidFill>
                  <a:schemeClr val="accent3">
                    <a:lumMod val="50000"/>
                  </a:schemeClr>
                </a:solidFill>
                <a:latin typeface="+mn-lt"/>
              </a:rPr>
              <a:t>complain</a:t>
            </a:r>
          </a:p>
          <a:p>
            <a:pPr algn="ctr" fontAlgn="auto">
              <a:spcBef>
                <a:spcPts val="0"/>
              </a:spcBef>
              <a:spcAft>
                <a:spcPts val="0"/>
              </a:spcAft>
              <a:defRPr/>
            </a:pPr>
            <a:r>
              <a:rPr lang="en-US" sz="2400" dirty="0" smtClean="0">
                <a:solidFill>
                  <a:schemeClr val="accent3">
                    <a:lumMod val="50000"/>
                  </a:schemeClr>
                </a:solidFill>
                <a:latin typeface="+mn-lt"/>
              </a:rPr>
              <a:t>compliment</a:t>
            </a:r>
            <a:endParaRPr lang="en-US" sz="2400" dirty="0">
              <a:solidFill>
                <a:schemeClr val="accent3">
                  <a:lumMod val="50000"/>
                </a:schemeClr>
              </a:solidFill>
              <a:latin typeface="+mn-lt"/>
            </a:endParaRPr>
          </a:p>
        </p:txBody>
      </p:sp>
      <p:sp>
        <p:nvSpPr>
          <p:cNvPr id="23" name="TextBox 22"/>
          <p:cNvSpPr txBox="1"/>
          <p:nvPr/>
        </p:nvSpPr>
        <p:spPr>
          <a:xfrm>
            <a:off x="1676400" y="3522663"/>
            <a:ext cx="1752600" cy="1568450"/>
          </a:xfrm>
          <a:prstGeom prst="rect">
            <a:avLst/>
          </a:prstGeom>
          <a:noFill/>
        </p:spPr>
        <p:txBody>
          <a:bodyPr>
            <a:spAutoFit/>
          </a:bodyPr>
          <a:lstStyle/>
          <a:p>
            <a:pPr algn="ctr" fontAlgn="auto">
              <a:spcBef>
                <a:spcPts val="0"/>
              </a:spcBef>
              <a:spcAft>
                <a:spcPts val="0"/>
              </a:spcAft>
              <a:defRPr/>
            </a:pPr>
            <a:r>
              <a:rPr lang="en-US" sz="2400" dirty="0">
                <a:solidFill>
                  <a:schemeClr val="tx2">
                    <a:lumMod val="75000"/>
                  </a:schemeClr>
                </a:solidFill>
                <a:latin typeface="+mn-lt"/>
              </a:rPr>
              <a:t>paraphrase</a:t>
            </a:r>
          </a:p>
          <a:p>
            <a:pPr algn="ctr" fontAlgn="auto">
              <a:spcBef>
                <a:spcPts val="0"/>
              </a:spcBef>
              <a:spcAft>
                <a:spcPts val="0"/>
              </a:spcAft>
              <a:defRPr/>
            </a:pPr>
            <a:r>
              <a:rPr lang="en-US" sz="2400" dirty="0">
                <a:solidFill>
                  <a:schemeClr val="tx2">
                    <a:lumMod val="75000"/>
                  </a:schemeClr>
                </a:solidFill>
                <a:latin typeface="+mn-lt"/>
              </a:rPr>
              <a:t>introduce</a:t>
            </a:r>
            <a:endParaRPr lang="en-US" dirty="0">
              <a:solidFill>
                <a:schemeClr val="tx2">
                  <a:lumMod val="75000"/>
                </a:schemeClr>
              </a:solidFill>
              <a:latin typeface="+mn-lt"/>
            </a:endParaRPr>
          </a:p>
          <a:p>
            <a:pPr algn="ctr" fontAlgn="auto">
              <a:spcBef>
                <a:spcPts val="0"/>
              </a:spcBef>
              <a:spcAft>
                <a:spcPts val="0"/>
              </a:spcAft>
              <a:defRPr/>
            </a:pPr>
            <a:r>
              <a:rPr lang="en-US" sz="2400" dirty="0">
                <a:solidFill>
                  <a:schemeClr val="tx2">
                    <a:lumMod val="75000"/>
                  </a:schemeClr>
                </a:solidFill>
                <a:latin typeface="+mn-lt"/>
              </a:rPr>
              <a:t>predict</a:t>
            </a:r>
          </a:p>
          <a:p>
            <a:pPr algn="ctr" fontAlgn="auto">
              <a:spcBef>
                <a:spcPts val="0"/>
              </a:spcBef>
              <a:spcAft>
                <a:spcPts val="0"/>
              </a:spcAft>
              <a:defRPr/>
            </a:pPr>
            <a:r>
              <a:rPr lang="en-US" sz="2400" dirty="0">
                <a:solidFill>
                  <a:schemeClr val="tx2">
                    <a:lumMod val="75000"/>
                  </a:schemeClr>
                </a:solidFill>
                <a:latin typeface="+mn-lt"/>
              </a:rPr>
              <a:t>hypothesize</a:t>
            </a:r>
          </a:p>
        </p:txBody>
      </p:sp>
      <p:grpSp>
        <p:nvGrpSpPr>
          <p:cNvPr id="8" name="Group 8"/>
          <p:cNvGrpSpPr>
            <a:grpSpLocks/>
          </p:cNvGrpSpPr>
          <p:nvPr/>
        </p:nvGrpSpPr>
        <p:grpSpPr bwMode="auto">
          <a:xfrm>
            <a:off x="8153400" y="4763"/>
            <a:ext cx="1020763" cy="6858000"/>
            <a:chOff x="7891160" y="-176561"/>
            <a:chExt cx="1020335" cy="6858000"/>
          </a:xfrm>
        </p:grpSpPr>
        <p:pic>
          <p:nvPicPr>
            <p:cNvPr id="1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TextBox 3"/>
          <p:cNvSpPr txBox="1">
            <a:spLocks noChangeArrowheads="1"/>
          </p:cNvSpPr>
          <p:nvPr/>
        </p:nvSpPr>
        <p:spPr bwMode="auto">
          <a:xfrm>
            <a:off x="6934200" y="2782888"/>
            <a:ext cx="1447800" cy="739775"/>
          </a:xfrm>
          <a:prstGeom prst="rect">
            <a:avLst/>
          </a:prstGeom>
          <a:noFill/>
          <a:ln w="9525">
            <a:noFill/>
            <a:miter lim="800000"/>
            <a:headEnd/>
            <a:tailEnd/>
          </a:ln>
        </p:spPr>
        <p:txBody>
          <a:bodyPr>
            <a:spAutoFit/>
          </a:bodyPr>
          <a:lstStyle/>
          <a:p>
            <a:pPr algn="ctr"/>
            <a:r>
              <a:rPr lang="en-US" sz="2400" dirty="0">
                <a:latin typeface="Calibri" pitchFamily="34" charset="0"/>
              </a:rPr>
              <a:t>interact</a:t>
            </a:r>
            <a:r>
              <a:rPr lang="en-US" dirty="0">
                <a:latin typeface="Calibri" pitchFamily="34" charset="0"/>
              </a:rPr>
              <a:t>  socially</a:t>
            </a:r>
          </a:p>
        </p:txBody>
      </p:sp>
      <p:sp>
        <p:nvSpPr>
          <p:cNvPr id="21" name="TextBox 20"/>
          <p:cNvSpPr txBox="1"/>
          <p:nvPr/>
        </p:nvSpPr>
        <p:spPr>
          <a:xfrm>
            <a:off x="6705600" y="3733800"/>
            <a:ext cx="1752600" cy="1570038"/>
          </a:xfrm>
          <a:prstGeom prst="rect">
            <a:avLst/>
          </a:prstGeom>
          <a:noFill/>
        </p:spPr>
        <p:txBody>
          <a:bodyPr>
            <a:spAutoFit/>
          </a:bodyPr>
          <a:lstStyle/>
          <a:p>
            <a:pPr algn="ctr" fontAlgn="auto">
              <a:spcBef>
                <a:spcPts val="0"/>
              </a:spcBef>
              <a:spcAft>
                <a:spcPts val="0"/>
              </a:spcAft>
              <a:defRPr/>
            </a:pPr>
            <a:r>
              <a:rPr lang="en-US" sz="2400" dirty="0">
                <a:solidFill>
                  <a:schemeClr val="accent6">
                    <a:lumMod val="50000"/>
                  </a:schemeClr>
                </a:solidFill>
                <a:latin typeface="+mn-lt"/>
              </a:rPr>
              <a:t>thank</a:t>
            </a:r>
          </a:p>
          <a:p>
            <a:pPr algn="ctr" fontAlgn="auto">
              <a:spcBef>
                <a:spcPts val="0"/>
              </a:spcBef>
              <a:spcAft>
                <a:spcPts val="0"/>
              </a:spcAft>
              <a:defRPr/>
            </a:pPr>
            <a:r>
              <a:rPr lang="en-US" sz="2400" dirty="0">
                <a:solidFill>
                  <a:schemeClr val="accent6">
                    <a:lumMod val="50000"/>
                  </a:schemeClr>
                </a:solidFill>
                <a:latin typeface="+mn-lt"/>
              </a:rPr>
              <a:t>forgive</a:t>
            </a:r>
          </a:p>
          <a:p>
            <a:pPr algn="ctr" fontAlgn="auto">
              <a:spcBef>
                <a:spcPts val="0"/>
              </a:spcBef>
              <a:spcAft>
                <a:spcPts val="0"/>
              </a:spcAft>
              <a:defRPr/>
            </a:pPr>
            <a:r>
              <a:rPr lang="en-US" sz="2400" dirty="0">
                <a:solidFill>
                  <a:schemeClr val="accent6">
                    <a:lumMod val="50000"/>
                  </a:schemeClr>
                </a:solidFill>
                <a:latin typeface="+mn-lt"/>
              </a:rPr>
              <a:t>apologize</a:t>
            </a:r>
          </a:p>
          <a:p>
            <a:pPr algn="ctr" fontAlgn="auto">
              <a:spcBef>
                <a:spcPts val="0"/>
              </a:spcBef>
              <a:spcAft>
                <a:spcPts val="0"/>
              </a:spcAft>
              <a:defRPr/>
            </a:pPr>
            <a:r>
              <a:rPr lang="en-US" sz="2400" dirty="0">
                <a:solidFill>
                  <a:schemeClr val="accent6">
                    <a:lumMod val="50000"/>
                  </a:schemeClr>
                </a:solidFill>
                <a:latin typeface="+mn-lt"/>
              </a:rPr>
              <a:t>congratulate</a:t>
            </a:r>
          </a:p>
        </p:txBody>
      </p:sp>
      <p:sp>
        <p:nvSpPr>
          <p:cNvPr id="24" name="TextBox 16"/>
          <p:cNvSpPr txBox="1">
            <a:spLocks noChangeArrowheads="1"/>
          </p:cNvSpPr>
          <p:nvPr/>
        </p:nvSpPr>
        <p:spPr bwMode="auto">
          <a:xfrm>
            <a:off x="1050925" y="0"/>
            <a:ext cx="7483475" cy="646113"/>
          </a:xfrm>
          <a:prstGeom prst="rect">
            <a:avLst/>
          </a:prstGeom>
          <a:noFill/>
          <a:ln w="9525">
            <a:noFill/>
            <a:miter lim="800000"/>
            <a:headEnd/>
            <a:tailEnd/>
          </a:ln>
        </p:spPr>
        <p:txBody>
          <a:bodyPr>
            <a:spAutoFit/>
          </a:bodyPr>
          <a:lstStyle/>
          <a:p>
            <a:r>
              <a:rPr lang="en-US" sz="3600" dirty="0">
                <a:solidFill>
                  <a:srgbClr val="C00000"/>
                </a:solidFill>
                <a:latin typeface="Calibri" pitchFamily="34" charset="0"/>
              </a:rPr>
              <a:t>Which Functions do we need to teach?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grpSp>
        <p:nvGrpSpPr>
          <p:cNvPr id="3" name="Group 2"/>
          <p:cNvGrpSpPr/>
          <p:nvPr/>
        </p:nvGrpSpPr>
        <p:grpSpPr>
          <a:xfrm>
            <a:off x="1676400" y="1123950"/>
            <a:ext cx="6248400" cy="762000"/>
            <a:chOff x="1676400" y="1123950"/>
            <a:chExt cx="6248400" cy="762000"/>
          </a:xfrm>
        </p:grpSpPr>
        <p:sp>
          <p:nvSpPr>
            <p:cNvPr id="4" name="Rounded Rectangle 3"/>
            <p:cNvSpPr/>
            <p:nvPr/>
          </p:nvSpPr>
          <p:spPr>
            <a:xfrm>
              <a:off x="1676400" y="1524000"/>
              <a:ext cx="6172200" cy="344488"/>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6172200" y="1166813"/>
              <a:ext cx="1676400" cy="433387"/>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3"/>
            <p:cNvSpPr txBox="1">
              <a:spLocks noChangeArrowheads="1"/>
            </p:cNvSpPr>
            <p:nvPr/>
          </p:nvSpPr>
          <p:spPr bwMode="auto">
            <a:xfrm>
              <a:off x="1676400" y="1485900"/>
              <a:ext cx="61722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Language Understanding to Improve Student Achievement</a:t>
              </a:r>
            </a:p>
          </p:txBody>
        </p:sp>
        <p:sp>
          <p:nvSpPr>
            <p:cNvPr id="7" name="TextBox 4"/>
            <p:cNvSpPr txBox="1">
              <a:spLocks noChangeArrowheads="1"/>
            </p:cNvSpPr>
            <p:nvPr/>
          </p:nvSpPr>
          <p:spPr bwMode="auto">
            <a:xfrm>
              <a:off x="6172200" y="1123950"/>
              <a:ext cx="17526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Project LUISA</a:t>
              </a:r>
            </a:p>
          </p:txBody>
        </p:sp>
      </p:grpSp>
      <p:sp>
        <p:nvSpPr>
          <p:cNvPr id="8" name="TextBox 7"/>
          <p:cNvSpPr txBox="1"/>
          <p:nvPr/>
        </p:nvSpPr>
        <p:spPr>
          <a:xfrm>
            <a:off x="465138" y="2057400"/>
            <a:ext cx="7612062" cy="3524042"/>
          </a:xfrm>
          <a:prstGeom prst="rect">
            <a:avLst/>
          </a:prstGeom>
          <a:noFill/>
        </p:spPr>
        <p:txBody>
          <a:bodyPr>
            <a:spAutoFit/>
          </a:bodyPr>
          <a:lstStyle/>
          <a:p>
            <a:pPr fontAlgn="auto">
              <a:spcBef>
                <a:spcPts val="0"/>
              </a:spcBef>
              <a:spcAft>
                <a:spcPts val="600"/>
              </a:spcAft>
              <a:defRPr/>
            </a:pPr>
            <a:r>
              <a:rPr lang="en-US" sz="2400" b="1" dirty="0" smtClean="0">
                <a:latin typeface="+mn-lt"/>
              </a:rPr>
              <a:t>Lookin</a:t>
            </a:r>
            <a:r>
              <a:rPr lang="en-US" sz="2400" b="1" dirty="0" smtClean="0"/>
              <a:t>g Forward</a:t>
            </a:r>
            <a:endParaRPr lang="en-US" sz="2400" b="1" dirty="0" smtClean="0">
              <a:latin typeface="+mn-lt"/>
            </a:endParaRPr>
          </a:p>
          <a:p>
            <a:pPr fontAlgn="auto">
              <a:spcBef>
                <a:spcPts val="0"/>
              </a:spcBef>
              <a:spcAft>
                <a:spcPts val="1200"/>
              </a:spcAft>
              <a:defRPr/>
            </a:pPr>
            <a:r>
              <a:rPr lang="en-US" sz="2000" b="1" dirty="0" smtClean="0">
                <a:latin typeface="+mn-lt"/>
              </a:rPr>
              <a:t>Next Tuesday</a:t>
            </a:r>
            <a:endParaRPr lang="en-US" sz="2000" b="1" dirty="0">
              <a:latin typeface="+mn-lt"/>
            </a:endParaRPr>
          </a:p>
          <a:p>
            <a:pPr marL="744538" indent="-287338" fontAlgn="auto">
              <a:spcBef>
                <a:spcPts val="0"/>
              </a:spcBef>
              <a:spcAft>
                <a:spcPts val="1200"/>
              </a:spcAft>
              <a:defRPr/>
            </a:pPr>
            <a:r>
              <a:rPr lang="en-US" sz="2400" dirty="0">
                <a:latin typeface="+mn-lt"/>
              </a:rPr>
              <a:t>1. </a:t>
            </a:r>
            <a:r>
              <a:rPr lang="en-US" sz="2400" dirty="0" smtClean="0">
                <a:latin typeface="+mn-lt"/>
              </a:rPr>
              <a:t>Bring any teaching materials for next fall in which you want to include some explicit languag</a:t>
            </a:r>
            <a:r>
              <a:rPr lang="en-US" sz="2400" dirty="0" smtClean="0"/>
              <a:t>e teaching</a:t>
            </a:r>
            <a:r>
              <a:rPr lang="en-US" sz="2400" dirty="0" smtClean="0">
                <a:latin typeface="+mn-lt"/>
              </a:rPr>
              <a:t> </a:t>
            </a:r>
            <a:endParaRPr lang="en-US" sz="2400" dirty="0">
              <a:latin typeface="+mn-lt"/>
            </a:endParaRPr>
          </a:p>
          <a:p>
            <a:pPr marL="744538" indent="-287338" fontAlgn="auto">
              <a:spcBef>
                <a:spcPts val="0"/>
              </a:spcBef>
              <a:spcAft>
                <a:spcPts val="1200"/>
              </a:spcAft>
              <a:defRPr/>
            </a:pPr>
            <a:r>
              <a:rPr lang="en-US" sz="2400" dirty="0">
                <a:latin typeface="+mn-lt"/>
              </a:rPr>
              <a:t>2. </a:t>
            </a:r>
            <a:r>
              <a:rPr lang="en-US" sz="2400" dirty="0" smtClean="0">
                <a:latin typeface="+mn-lt"/>
              </a:rPr>
              <a:t>Bring your </a:t>
            </a:r>
            <a:r>
              <a:rPr lang="en-US" sz="2400" dirty="0" err="1" smtClean="0">
                <a:latin typeface="+mn-lt"/>
              </a:rPr>
              <a:t>Azar</a:t>
            </a:r>
            <a:r>
              <a:rPr lang="en-US" sz="2400" dirty="0" smtClean="0">
                <a:latin typeface="+mn-lt"/>
              </a:rPr>
              <a:t> Grammar </a:t>
            </a:r>
            <a:r>
              <a:rPr lang="en-US" sz="2400" dirty="0" err="1" smtClean="0">
                <a:latin typeface="+mn-lt"/>
              </a:rPr>
              <a:t>Chartbook</a:t>
            </a:r>
            <a:endParaRPr lang="en-US" sz="2400" dirty="0">
              <a:latin typeface="+mn-lt"/>
            </a:endParaRPr>
          </a:p>
          <a:p>
            <a:pPr marL="744538" indent="-287338" fontAlgn="auto">
              <a:spcBef>
                <a:spcPts val="0"/>
              </a:spcBef>
              <a:spcAft>
                <a:spcPts val="1200"/>
              </a:spcAft>
              <a:defRPr/>
            </a:pPr>
            <a:r>
              <a:rPr lang="en-US" sz="2400" dirty="0" smtClean="0">
                <a:latin typeface="+mn-lt"/>
              </a:rPr>
              <a:t>3. Please read the Fillmore and Fillmore article downloadable from our website: </a:t>
            </a:r>
            <a:r>
              <a:rPr lang="en-US" sz="2400" dirty="0" err="1" smtClean="0">
                <a:hlinkClick r:id="rId3"/>
              </a:rPr>
              <a:t>http://projectluisa.weebly.com/</a:t>
            </a:r>
            <a:endParaRPr lang="en-US" sz="2400" dirty="0">
              <a:latin typeface="+mn-lt"/>
            </a:endParaRPr>
          </a:p>
        </p:txBody>
      </p:sp>
      <p:pic>
        <p:nvPicPr>
          <p:cNvPr id="9" name="Picture 8" descr="Central school district logo.jpg"/>
          <p:cNvPicPr>
            <a:picLocks noChangeAspect="1"/>
          </p:cNvPicPr>
          <p:nvPr/>
        </p:nvPicPr>
        <p:blipFill>
          <a:blip r:embed="rId4" cstate="print"/>
          <a:stretch>
            <a:fillRect/>
          </a:stretch>
        </p:blipFill>
        <p:spPr>
          <a:xfrm>
            <a:off x="585387" y="457200"/>
            <a:ext cx="962826" cy="1411266"/>
          </a:xfrm>
          <a:prstGeom prst="rect">
            <a:avLst/>
          </a:prstGeom>
        </p:spPr>
      </p:pic>
      <p:pic>
        <p:nvPicPr>
          <p:cNvPr id="10" name="Picture 9" descr="WOU logo.jpg"/>
          <p:cNvPicPr>
            <a:picLocks noChangeAspect="1"/>
          </p:cNvPicPr>
          <p:nvPr/>
        </p:nvPicPr>
        <p:blipFill>
          <a:blip r:embed="rId5" cstate="print"/>
          <a:stretch>
            <a:fillRect/>
          </a:stretch>
        </p:blipFill>
        <p:spPr>
          <a:xfrm>
            <a:off x="1752600" y="381000"/>
            <a:ext cx="3865716" cy="1066800"/>
          </a:xfrm>
          <a:prstGeom prst="rect">
            <a:avLst/>
          </a:prstGeom>
        </p:spPr>
      </p:pic>
    </p:spTree>
    <p:extLst>
      <p:ext uri="{BB962C8B-B14F-4D97-AF65-F5344CB8AC3E}">
        <p14:creationId xmlns:p14="http://schemas.microsoft.com/office/powerpoint/2010/main" val="621758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8153400" y="4763"/>
            <a:ext cx="1020763" cy="6858000"/>
            <a:chOff x="7891160" y="-176561"/>
            <a:chExt cx="1020335" cy="6858000"/>
          </a:xfrm>
        </p:grpSpPr>
        <p:pic>
          <p:nvPicPr>
            <p:cNvPr id="1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4" name="Rectangle 1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458"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(in school) </a:t>
            </a:r>
            <a:r>
              <a:rPr lang="en-US" sz="2000">
                <a:latin typeface="Calibri" pitchFamily="34" charset="0"/>
              </a:rPr>
              <a:t>ODE requirements</a:t>
            </a:r>
          </a:p>
        </p:txBody>
      </p:sp>
      <p:sp>
        <p:nvSpPr>
          <p:cNvPr id="3" name="TextBox 2"/>
          <p:cNvSpPr txBox="1">
            <a:spLocks noChangeArrowheads="1"/>
          </p:cNvSpPr>
          <p:nvPr/>
        </p:nvSpPr>
        <p:spPr bwMode="auto">
          <a:xfrm>
            <a:off x="457200" y="1905000"/>
            <a:ext cx="4953000" cy="4708525"/>
          </a:xfrm>
          <a:prstGeom prst="rect">
            <a:avLst/>
          </a:prstGeom>
          <a:noFill/>
          <a:ln w="9525">
            <a:noFill/>
            <a:miter lim="800000"/>
            <a:headEnd/>
            <a:tailEnd/>
          </a:ln>
        </p:spPr>
        <p:txBody>
          <a:bodyPr>
            <a:spAutoFit/>
          </a:bodyPr>
          <a:lstStyle/>
          <a:p>
            <a:pPr>
              <a:tabLst>
                <a:tab pos="457200" algn="l"/>
              </a:tabLst>
            </a:pPr>
            <a:r>
              <a:rPr lang="en-US" sz="2000" b="1">
                <a:latin typeface="Calibri" pitchFamily="34" charset="0"/>
              </a:rPr>
              <a:t>Giving Information</a:t>
            </a:r>
          </a:p>
          <a:p>
            <a:pPr>
              <a:tabLst>
                <a:tab pos="457200" algn="l"/>
              </a:tabLst>
            </a:pPr>
            <a:r>
              <a:rPr lang="en-US" sz="2000">
                <a:latin typeface="Calibri" pitchFamily="34" charset="0"/>
              </a:rPr>
              <a:t>	Expressing needs and likes</a:t>
            </a:r>
          </a:p>
          <a:p>
            <a:pPr>
              <a:tabLst>
                <a:tab pos="457200" algn="l"/>
              </a:tabLst>
            </a:pPr>
            <a:r>
              <a:rPr lang="en-US" sz="2000">
                <a:latin typeface="Calibri" pitchFamily="34" charset="0"/>
              </a:rPr>
              <a:t>	Expressing and supporting opinions</a:t>
            </a:r>
          </a:p>
          <a:p>
            <a:pPr>
              <a:tabLst>
                <a:tab pos="457200" algn="l"/>
              </a:tabLst>
            </a:pPr>
            <a:endParaRPr lang="en-US" sz="2000">
              <a:latin typeface="Calibri" pitchFamily="34" charset="0"/>
            </a:endParaRPr>
          </a:p>
          <a:p>
            <a:pPr>
              <a:tabLst>
                <a:tab pos="457200" algn="l"/>
              </a:tabLst>
            </a:pPr>
            <a:r>
              <a:rPr lang="en-US" sz="2000">
                <a:latin typeface="Calibri" pitchFamily="34" charset="0"/>
              </a:rPr>
              <a:t>	Retelling/relating past events</a:t>
            </a:r>
          </a:p>
          <a:p>
            <a:pPr>
              <a:tabLst>
                <a:tab pos="457200" algn="l"/>
              </a:tabLst>
            </a:pPr>
            <a:endParaRPr lang="en-US" sz="2000">
              <a:latin typeface="Calibri" pitchFamily="34" charset="0"/>
            </a:endParaRPr>
          </a:p>
          <a:p>
            <a:pPr>
              <a:tabLst>
                <a:tab pos="457200" algn="l"/>
              </a:tabLst>
            </a:pPr>
            <a:r>
              <a:rPr lang="en-US" sz="2000">
                <a:latin typeface="Calibri" pitchFamily="34" charset="0"/>
              </a:rPr>
              <a:t>	Literary analysis</a:t>
            </a:r>
          </a:p>
          <a:p>
            <a:pPr>
              <a:tabLst>
                <a:tab pos="457200" algn="l"/>
              </a:tabLst>
            </a:pPr>
            <a:endParaRPr lang="en-US" sz="2000">
              <a:latin typeface="Calibri" pitchFamily="34" charset="0"/>
            </a:endParaRPr>
          </a:p>
          <a:p>
            <a:pPr>
              <a:tabLst>
                <a:tab pos="457200" algn="l"/>
              </a:tabLst>
            </a:pPr>
            <a:r>
              <a:rPr lang="en-US" sz="2000">
                <a:latin typeface="Calibri" pitchFamily="34" charset="0"/>
              </a:rPr>
              <a:t>	Persuading</a:t>
            </a:r>
          </a:p>
          <a:p>
            <a:pPr>
              <a:tabLst>
                <a:tab pos="457200" algn="l"/>
              </a:tabLst>
            </a:pPr>
            <a:endParaRPr lang="en-US" sz="2000">
              <a:latin typeface="Calibri" pitchFamily="34" charset="0"/>
            </a:endParaRPr>
          </a:p>
          <a:p>
            <a:pPr>
              <a:tabLst>
                <a:tab pos="457200" algn="l"/>
              </a:tabLst>
            </a:pPr>
            <a:r>
              <a:rPr lang="en-US" sz="2000">
                <a:latin typeface="Calibri" pitchFamily="34" charset="0"/>
              </a:rPr>
              <a:t>	Describing people, places, things</a:t>
            </a:r>
          </a:p>
          <a:p>
            <a:pPr>
              <a:tabLst>
                <a:tab pos="457200" algn="l"/>
              </a:tabLst>
            </a:pPr>
            <a:r>
              <a:rPr lang="en-US" sz="2000">
                <a:latin typeface="Calibri" pitchFamily="34" charset="0"/>
              </a:rPr>
              <a:t>	Describing spatial and temporal relations</a:t>
            </a:r>
          </a:p>
          <a:p>
            <a:pPr>
              <a:tabLst>
                <a:tab pos="457200" algn="l"/>
              </a:tabLst>
            </a:pPr>
            <a:r>
              <a:rPr lang="en-US" sz="2000">
                <a:latin typeface="Calibri" pitchFamily="34" charset="0"/>
              </a:rPr>
              <a:t>	Describing actions</a:t>
            </a:r>
          </a:p>
          <a:p>
            <a:pPr>
              <a:tabLst>
                <a:tab pos="457200" algn="l"/>
              </a:tabLst>
            </a:pPr>
            <a:endParaRPr lang="en-US" sz="2000">
              <a:latin typeface="Calibri" pitchFamily="34" charset="0"/>
            </a:endParaRPr>
          </a:p>
          <a:p>
            <a:pPr>
              <a:tabLst>
                <a:tab pos="457200" algn="l"/>
              </a:tabLst>
            </a:pPr>
            <a:r>
              <a:rPr lang="en-US" sz="2000">
                <a:latin typeface="Calibri" pitchFamily="34" charset="0"/>
              </a:rPr>
              <a:t>	Sequencing</a:t>
            </a:r>
          </a:p>
        </p:txBody>
      </p:sp>
      <p:sp>
        <p:nvSpPr>
          <p:cNvPr id="4" name="TextBox 3"/>
          <p:cNvSpPr txBox="1">
            <a:spLocks noChangeArrowheads="1"/>
          </p:cNvSpPr>
          <p:nvPr/>
        </p:nvSpPr>
        <p:spPr bwMode="auto">
          <a:xfrm>
            <a:off x="5486400" y="1917700"/>
            <a:ext cx="3463925" cy="5016500"/>
          </a:xfrm>
          <a:prstGeom prst="rect">
            <a:avLst/>
          </a:prstGeom>
          <a:noFill/>
          <a:ln w="9525">
            <a:noFill/>
            <a:miter lim="800000"/>
            <a:headEnd/>
            <a:tailEnd/>
          </a:ln>
        </p:spPr>
        <p:txBody>
          <a:bodyPr>
            <a:spAutoFit/>
          </a:bodyPr>
          <a:lstStyle/>
          <a:p>
            <a:r>
              <a:rPr lang="en-US" sz="2000">
                <a:latin typeface="Calibri" pitchFamily="34" charset="0"/>
              </a:rPr>
              <a:t>Defining</a:t>
            </a:r>
          </a:p>
          <a:p>
            <a:r>
              <a:rPr lang="en-US" sz="2000">
                <a:latin typeface="Calibri" pitchFamily="34" charset="0"/>
              </a:rPr>
              <a:t>Explaining</a:t>
            </a:r>
          </a:p>
          <a:p>
            <a:endParaRPr lang="en-US" sz="2000">
              <a:latin typeface="Calibri" pitchFamily="34" charset="0"/>
            </a:endParaRPr>
          </a:p>
          <a:p>
            <a:r>
              <a:rPr lang="en-US" sz="2000">
                <a:latin typeface="Calibri" pitchFamily="34" charset="0"/>
              </a:rPr>
              <a:t>Generalizing</a:t>
            </a:r>
          </a:p>
          <a:p>
            <a:r>
              <a:rPr lang="en-US" sz="2000">
                <a:latin typeface="Calibri" pitchFamily="34" charset="0"/>
              </a:rPr>
              <a:t>Summarizing</a:t>
            </a:r>
          </a:p>
          <a:p>
            <a:endParaRPr lang="en-US" sz="2000">
              <a:latin typeface="Calibri" pitchFamily="34" charset="0"/>
            </a:endParaRPr>
          </a:p>
          <a:p>
            <a:r>
              <a:rPr lang="en-US" sz="2000">
                <a:latin typeface="Calibri" pitchFamily="34" charset="0"/>
              </a:rPr>
              <a:t>Comparing</a:t>
            </a:r>
          </a:p>
          <a:p>
            <a:r>
              <a:rPr lang="en-US" sz="2000">
                <a:latin typeface="Calibri" pitchFamily="34" charset="0"/>
              </a:rPr>
              <a:t>Contrasting</a:t>
            </a:r>
          </a:p>
          <a:p>
            <a:r>
              <a:rPr lang="en-US" sz="2000">
                <a:latin typeface="Calibri" pitchFamily="34" charset="0"/>
              </a:rPr>
              <a:t>Cause and effect</a:t>
            </a:r>
          </a:p>
          <a:p>
            <a:endParaRPr lang="en-US" sz="2000">
              <a:latin typeface="Calibri" pitchFamily="34" charset="0"/>
            </a:endParaRPr>
          </a:p>
          <a:p>
            <a:r>
              <a:rPr lang="en-US" sz="2000">
                <a:latin typeface="Calibri" pitchFamily="34" charset="0"/>
              </a:rPr>
              <a:t>Interpreting</a:t>
            </a:r>
          </a:p>
          <a:p>
            <a:r>
              <a:rPr lang="en-US" sz="2000">
                <a:latin typeface="Calibri" pitchFamily="34" charset="0"/>
              </a:rPr>
              <a:t>Evaluating</a:t>
            </a:r>
          </a:p>
          <a:p>
            <a:r>
              <a:rPr lang="en-US" sz="2000">
                <a:latin typeface="Calibri" pitchFamily="34" charset="0"/>
              </a:rPr>
              <a:t>Drawing conclusions</a:t>
            </a:r>
          </a:p>
          <a:p>
            <a:r>
              <a:rPr lang="en-US" sz="2000">
                <a:latin typeface="Calibri" pitchFamily="34" charset="0"/>
              </a:rPr>
              <a:t>Making predictions</a:t>
            </a:r>
          </a:p>
          <a:p>
            <a:r>
              <a:rPr lang="en-US" sz="2000">
                <a:latin typeface="Calibri" pitchFamily="34" charset="0"/>
              </a:rPr>
              <a:t>Hypothesizing and speculating</a:t>
            </a:r>
          </a:p>
          <a:p>
            <a:endParaRPr lang="en-US" sz="2000">
              <a:latin typeface="Calibri" pitchFamily="34" charset="0"/>
            </a:endParaRPr>
          </a:p>
        </p:txBody>
      </p:sp>
      <p:grpSp>
        <p:nvGrpSpPr>
          <p:cNvPr id="6" name="Group 6"/>
          <p:cNvGrpSpPr>
            <a:grpSpLocks/>
          </p:cNvGrpSpPr>
          <p:nvPr/>
        </p:nvGrpSpPr>
        <p:grpSpPr bwMode="auto">
          <a:xfrm>
            <a:off x="492125" y="781050"/>
            <a:ext cx="3168650" cy="1016000"/>
            <a:chOff x="4907280" y="914400"/>
            <a:chExt cx="3169920" cy="1015663"/>
          </a:xfrm>
        </p:grpSpPr>
        <p:sp>
          <p:nvSpPr>
            <p:cNvPr id="5" name="Rounded Rectangle 4"/>
            <p:cNvSpPr/>
            <p:nvPr/>
          </p:nvSpPr>
          <p:spPr>
            <a:xfrm>
              <a:off x="4907280" y="914400"/>
              <a:ext cx="3169920" cy="10156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4" name="TextBox 5"/>
            <p:cNvSpPr txBox="1">
              <a:spLocks noChangeArrowheads="1"/>
            </p:cNvSpPr>
            <p:nvPr/>
          </p:nvSpPr>
          <p:spPr bwMode="auto">
            <a:xfrm>
              <a:off x="4907280" y="914400"/>
              <a:ext cx="3169920" cy="1015663"/>
            </a:xfrm>
            <a:prstGeom prst="rect">
              <a:avLst/>
            </a:prstGeom>
            <a:noFill/>
            <a:ln w="9525">
              <a:noFill/>
              <a:miter lim="800000"/>
              <a:headEnd/>
              <a:tailEnd/>
            </a:ln>
          </p:spPr>
          <p:txBody>
            <a:bodyPr>
              <a:spAutoFit/>
            </a:bodyPr>
            <a:lstStyle/>
            <a:p>
              <a:pPr>
                <a:tabLst>
                  <a:tab pos="457200" algn="l"/>
                </a:tabLst>
              </a:pPr>
              <a:r>
                <a:rPr lang="en-US" sz="2000" b="1">
                  <a:latin typeface="Calibri" pitchFamily="34" charset="0"/>
                </a:rPr>
                <a:t>Asking</a:t>
              </a:r>
            </a:p>
            <a:p>
              <a:pPr>
                <a:tabLst>
                  <a:tab pos="457200" algn="l"/>
                </a:tabLst>
              </a:pPr>
              <a:r>
                <a:rPr lang="en-US" sz="2000">
                  <a:latin typeface="Calibri" pitchFamily="34" charset="0"/>
                </a:rPr>
                <a:t>	informational questions</a:t>
              </a:r>
            </a:p>
            <a:p>
              <a:pPr>
                <a:tabLst>
                  <a:tab pos="457200" algn="l"/>
                </a:tabLst>
              </a:pPr>
              <a:r>
                <a:rPr lang="en-US" sz="2000">
                  <a:latin typeface="Calibri" pitchFamily="34" charset="0"/>
                </a:rPr>
                <a:t>	clarifying questions</a:t>
              </a:r>
            </a:p>
          </p:txBody>
        </p:sp>
      </p:grpSp>
      <p:sp>
        <p:nvSpPr>
          <p:cNvPr id="8" name="Rounded Rectangle 7"/>
          <p:cNvSpPr/>
          <p:nvPr/>
        </p:nvSpPr>
        <p:spPr>
          <a:xfrm>
            <a:off x="457200" y="1936750"/>
            <a:ext cx="8382000" cy="4768850"/>
          </a:xfrm>
          <a:prstGeom prst="roundRect">
            <a:avLst>
              <a:gd name="adj" fmla="val 4684"/>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xEl>
                                              <p:pRg st="13" end="13"/>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8153400" y="4763"/>
            <a:ext cx="1020763" cy="6858000"/>
            <a:chOff x="7891160" y="-176561"/>
            <a:chExt cx="1020335" cy="6858000"/>
          </a:xfrm>
        </p:grpSpPr>
        <p:pic>
          <p:nvPicPr>
            <p:cNvPr id="9"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0" name="Rectangle 9"/>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482"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001000" cy="5447645"/>
          </a:xfrm>
          <a:prstGeom prst="rect">
            <a:avLst/>
          </a:prstGeom>
          <a:noFill/>
        </p:spPr>
        <p:txBody>
          <a:bodyPr wrap="square">
            <a:spAutoFit/>
          </a:bodyPr>
          <a:lstStyle/>
          <a:p>
            <a:pPr fontAlgn="auto">
              <a:spcBef>
                <a:spcPts val="0"/>
              </a:spcBef>
              <a:spcAft>
                <a:spcPts val="0"/>
              </a:spcAft>
              <a:tabLst>
                <a:tab pos="457200" algn="l"/>
              </a:tabLst>
              <a:defRPr/>
            </a:pPr>
            <a:r>
              <a:rPr lang="en-US" sz="2400" dirty="0">
                <a:latin typeface="+mn-lt"/>
              </a:rPr>
              <a:t>Certain </a:t>
            </a:r>
            <a:r>
              <a:rPr lang="en-US" sz="2400" b="1" dirty="0">
                <a:solidFill>
                  <a:srgbClr val="FF0000"/>
                </a:solidFill>
                <a:latin typeface="+mn-lt"/>
              </a:rPr>
              <a:t>Forms</a:t>
            </a:r>
            <a:r>
              <a:rPr lang="en-US" sz="2400" dirty="0">
                <a:latin typeface="+mn-lt"/>
              </a:rPr>
              <a:t> are likely to occur 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Describing people, places, things</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dirty="0">
                <a:latin typeface="+mn-lt"/>
              </a:rPr>
              <a:t>On sultry summer days at my grandma’s farm in Michigan, the air gets damp and heavy. Storm clouds drift low over the fields. Birds fly close to the ground. The clouds glow for an instant with a sharp crackling light, and then a roaring, low, tumbling sound of thunder makes the windows shudder in their panes.</a:t>
            </a:r>
          </a:p>
          <a:p>
            <a:pPr marL="457200" fontAlgn="auto">
              <a:lnSpc>
                <a:spcPct val="150000"/>
              </a:lnSpc>
              <a:spcBef>
                <a:spcPts val="0"/>
              </a:spcBef>
              <a:spcAft>
                <a:spcPts val="0"/>
              </a:spcAft>
              <a:tabLst>
                <a:tab pos="457200" algn="l"/>
                <a:tab pos="7772400" algn="r"/>
                <a:tab pos="8001000" algn="r"/>
              </a:tabLst>
              <a:defRPr/>
            </a:pPr>
            <a:r>
              <a:rPr lang="en-US" sz="2400" dirty="0"/>
              <a:t>	</a:t>
            </a:r>
            <a:r>
              <a:rPr lang="en-US" sz="2400" dirty="0" smtClean="0">
                <a:latin typeface="+mn-lt"/>
              </a:rPr>
              <a:t>from </a:t>
            </a:r>
            <a:r>
              <a:rPr lang="en-US" sz="2400" dirty="0">
                <a:latin typeface="+mn-lt"/>
              </a:rPr>
              <a:t>“Thunder Cake,” </a:t>
            </a:r>
            <a:r>
              <a:rPr lang="en-US" sz="2400" i="1" dirty="0">
                <a:latin typeface="+mn-lt"/>
              </a:rPr>
              <a:t>Literacy by Design</a:t>
            </a:r>
            <a:r>
              <a:rPr lang="en-US" sz="2400" dirty="0">
                <a:latin typeface="+mn-lt"/>
              </a:rPr>
              <a:t>, Grade 3</a:t>
            </a:r>
          </a:p>
        </p:txBody>
      </p:sp>
      <p:sp>
        <p:nvSpPr>
          <p:cNvPr id="4" name="Rectangle 3"/>
          <p:cNvSpPr>
            <a:spLocks noChangeArrowheads="1"/>
          </p:cNvSpPr>
          <p:nvPr/>
        </p:nvSpPr>
        <p:spPr bwMode="auto">
          <a:xfrm>
            <a:off x="457200" y="914400"/>
            <a:ext cx="7467600" cy="461963"/>
          </a:xfrm>
          <a:prstGeom prst="rect">
            <a:avLst/>
          </a:prstGeom>
          <a:noFill/>
          <a:ln w="9525">
            <a:noFill/>
            <a:miter lim="800000"/>
            <a:headEnd/>
            <a:tailEnd/>
          </a:ln>
        </p:spPr>
        <p:txBody>
          <a:bodyPr>
            <a:spAutoFit/>
          </a:bodyPr>
          <a:lstStyle/>
          <a:p>
            <a:r>
              <a:rPr lang="en-US" sz="2400">
                <a:latin typeface="Calibri" pitchFamily="34" charset="0"/>
              </a:rPr>
              <a:t>What function stands out in this passage?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8153400" y="4763"/>
            <a:ext cx="1020763" cy="6858000"/>
            <a:chOff x="7891160" y="-176561"/>
            <a:chExt cx="1020335" cy="6858000"/>
          </a:xfrm>
        </p:grpSpPr>
        <p:pic>
          <p:nvPicPr>
            <p:cNvPr id="3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34" name="Rectangle 3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506"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001000" cy="5447645"/>
          </a:xfrm>
          <a:prstGeom prst="rect">
            <a:avLst/>
          </a:prstGeom>
          <a:noFill/>
        </p:spPr>
        <p:txBody>
          <a:bodyPr wrap="square">
            <a:spAutoFit/>
          </a:bodyPr>
          <a:lstStyle/>
          <a:p>
            <a:pPr fontAlgn="auto">
              <a:spcBef>
                <a:spcPts val="0"/>
              </a:spcBef>
              <a:spcAft>
                <a:spcPts val="0"/>
              </a:spcAft>
              <a:tabLst>
                <a:tab pos="457200" algn="l"/>
              </a:tabLst>
              <a:defRPr/>
            </a:pPr>
            <a:r>
              <a:rPr lang="en-US" sz="2400" dirty="0">
                <a:latin typeface="+mn-lt"/>
              </a:rPr>
              <a:t>Certain </a:t>
            </a:r>
            <a:r>
              <a:rPr lang="en-US" sz="2400" b="1" dirty="0">
                <a:solidFill>
                  <a:srgbClr val="FF0000"/>
                </a:solidFill>
                <a:latin typeface="+mn-lt"/>
              </a:rPr>
              <a:t>Forms</a:t>
            </a:r>
            <a:r>
              <a:rPr lang="en-US" sz="2400" dirty="0">
                <a:latin typeface="+mn-lt"/>
              </a:rPr>
              <a:t> are likely to occur with a given Function</a:t>
            </a:r>
          </a:p>
          <a:p>
            <a:pPr fontAlgn="auto">
              <a:spcBef>
                <a:spcPts val="0"/>
              </a:spcBef>
              <a:spcAft>
                <a:spcPts val="0"/>
              </a:spcAft>
              <a:tabLst>
                <a:tab pos="457200" algn="l"/>
              </a:tabLst>
              <a:defRPr/>
            </a:pPr>
            <a:endParaRPr lang="en-US" sz="2400" dirty="0">
              <a:latin typeface="+mn-lt"/>
            </a:endParaRPr>
          </a:p>
          <a:p>
            <a:pPr fontAlgn="auto">
              <a:spcBef>
                <a:spcPts val="0"/>
              </a:spcBef>
              <a:spcAft>
                <a:spcPts val="0"/>
              </a:spcAft>
              <a:tabLst>
                <a:tab pos="457200" algn="l"/>
              </a:tabLst>
              <a:defRPr/>
            </a:pPr>
            <a:r>
              <a:rPr lang="en-US" sz="2400" dirty="0">
                <a:latin typeface="+mn-lt"/>
              </a:rPr>
              <a:t>Describing people, places, things</a:t>
            </a:r>
          </a:p>
          <a:p>
            <a:pPr fontAlgn="auto">
              <a:spcBef>
                <a:spcPts val="0"/>
              </a:spcBef>
              <a:spcAft>
                <a:spcPts val="0"/>
              </a:spcAft>
              <a:tabLst>
                <a:tab pos="457200" algn="l"/>
              </a:tabLst>
              <a:defRPr/>
            </a:pPr>
            <a:endParaRPr lang="en-US" sz="2400" dirty="0">
              <a:latin typeface="+mn-lt"/>
            </a:endParaRPr>
          </a:p>
          <a:p>
            <a:pPr marL="233363" fontAlgn="auto">
              <a:lnSpc>
                <a:spcPct val="150000"/>
              </a:lnSpc>
              <a:spcBef>
                <a:spcPts val="0"/>
              </a:spcBef>
              <a:spcAft>
                <a:spcPts val="0"/>
              </a:spcAft>
              <a:defRPr/>
            </a:pPr>
            <a:r>
              <a:rPr lang="en-US" sz="2400" dirty="0">
                <a:latin typeface="+mn-lt"/>
              </a:rPr>
              <a:t>On sultry summer days at my grandma’s </a:t>
            </a:r>
            <a:r>
              <a:rPr lang="en-US" sz="2400" u="sng" dirty="0">
                <a:solidFill>
                  <a:srgbClr val="FF0000"/>
                </a:solidFill>
                <a:latin typeface="+mn-lt"/>
              </a:rPr>
              <a:t>farm</a:t>
            </a:r>
            <a:r>
              <a:rPr lang="en-US" sz="2400" dirty="0">
                <a:solidFill>
                  <a:srgbClr val="C00000"/>
                </a:solidFill>
                <a:latin typeface="+mn-lt"/>
              </a:rPr>
              <a:t> </a:t>
            </a:r>
            <a:r>
              <a:rPr lang="en-US" sz="2400" dirty="0">
                <a:latin typeface="+mn-lt"/>
              </a:rPr>
              <a:t>in Michigan, the </a:t>
            </a:r>
            <a:r>
              <a:rPr lang="en-US" sz="2400" u="sng" dirty="0">
                <a:solidFill>
                  <a:srgbClr val="FF0000"/>
                </a:solidFill>
                <a:latin typeface="+mn-lt"/>
              </a:rPr>
              <a:t>air</a:t>
            </a:r>
            <a:r>
              <a:rPr lang="en-US" sz="2400" dirty="0">
                <a:latin typeface="+mn-lt"/>
              </a:rPr>
              <a:t> gets damp and heavy. </a:t>
            </a:r>
            <a:r>
              <a:rPr lang="en-US" sz="2400" u="sng" dirty="0">
                <a:solidFill>
                  <a:srgbClr val="FF0000"/>
                </a:solidFill>
                <a:latin typeface="+mn-lt"/>
              </a:rPr>
              <a:t>Storm</a:t>
            </a:r>
            <a:r>
              <a:rPr lang="en-US" sz="2400" dirty="0">
                <a:latin typeface="+mn-lt"/>
              </a:rPr>
              <a:t> </a:t>
            </a:r>
            <a:r>
              <a:rPr lang="en-US" sz="2400" u="sng" dirty="0">
                <a:solidFill>
                  <a:srgbClr val="FF0000"/>
                </a:solidFill>
                <a:latin typeface="+mn-lt"/>
              </a:rPr>
              <a:t>clouds</a:t>
            </a:r>
            <a:r>
              <a:rPr lang="en-US" sz="2400" dirty="0">
                <a:latin typeface="+mn-lt"/>
              </a:rPr>
              <a:t> drift low over the </a:t>
            </a:r>
            <a:r>
              <a:rPr lang="en-US" sz="2400" u="sng" dirty="0">
                <a:solidFill>
                  <a:srgbClr val="FF0000"/>
                </a:solidFill>
                <a:latin typeface="+mn-lt"/>
              </a:rPr>
              <a:t>fields</a:t>
            </a:r>
            <a:r>
              <a:rPr lang="en-US" sz="2400" dirty="0">
                <a:latin typeface="+mn-lt"/>
              </a:rPr>
              <a:t>. </a:t>
            </a:r>
            <a:r>
              <a:rPr lang="en-US" sz="2400" u="sng" dirty="0">
                <a:solidFill>
                  <a:srgbClr val="FF0000"/>
                </a:solidFill>
                <a:latin typeface="+mn-lt"/>
              </a:rPr>
              <a:t>Birds</a:t>
            </a:r>
            <a:r>
              <a:rPr lang="en-US" sz="2400" dirty="0">
                <a:latin typeface="+mn-lt"/>
              </a:rPr>
              <a:t> fly close to the </a:t>
            </a:r>
            <a:r>
              <a:rPr lang="en-US" sz="2400" u="sng" dirty="0">
                <a:solidFill>
                  <a:srgbClr val="FF0000"/>
                </a:solidFill>
                <a:latin typeface="+mn-lt"/>
              </a:rPr>
              <a:t>ground</a:t>
            </a:r>
            <a:r>
              <a:rPr lang="en-US" sz="2400" dirty="0">
                <a:latin typeface="+mn-lt"/>
              </a:rPr>
              <a:t>. The </a:t>
            </a:r>
            <a:r>
              <a:rPr lang="en-US" sz="2400" u="sng" dirty="0">
                <a:solidFill>
                  <a:srgbClr val="FF0000"/>
                </a:solidFill>
                <a:latin typeface="+mn-lt"/>
              </a:rPr>
              <a:t>clouds</a:t>
            </a:r>
            <a:r>
              <a:rPr lang="en-US" sz="2400" dirty="0">
                <a:latin typeface="+mn-lt"/>
              </a:rPr>
              <a:t> glow for an instant with a sharp crackling </a:t>
            </a:r>
            <a:r>
              <a:rPr lang="en-US" sz="2400" u="sng" dirty="0">
                <a:solidFill>
                  <a:srgbClr val="FF0000"/>
                </a:solidFill>
                <a:latin typeface="+mn-lt"/>
              </a:rPr>
              <a:t>light</a:t>
            </a:r>
            <a:r>
              <a:rPr lang="en-US" sz="2400" dirty="0">
                <a:latin typeface="+mn-lt"/>
              </a:rPr>
              <a:t>, and then a roaring, low, tumbling sound of </a:t>
            </a:r>
            <a:r>
              <a:rPr lang="en-US" sz="2400" u="sng" dirty="0">
                <a:solidFill>
                  <a:srgbClr val="FF0000"/>
                </a:solidFill>
                <a:latin typeface="+mn-lt"/>
              </a:rPr>
              <a:t>thunder</a:t>
            </a:r>
            <a:r>
              <a:rPr lang="en-US" sz="2400" dirty="0">
                <a:latin typeface="+mn-lt"/>
              </a:rPr>
              <a:t> makes the </a:t>
            </a:r>
            <a:r>
              <a:rPr lang="en-US" sz="2400" u="sng" dirty="0">
                <a:solidFill>
                  <a:srgbClr val="FF0000"/>
                </a:solidFill>
                <a:latin typeface="+mn-lt"/>
              </a:rPr>
              <a:t>windows</a:t>
            </a:r>
            <a:r>
              <a:rPr lang="en-US" sz="2400" dirty="0">
                <a:latin typeface="+mn-lt"/>
              </a:rPr>
              <a:t> shudder in their </a:t>
            </a:r>
            <a:r>
              <a:rPr lang="en-US" sz="2400" u="sng" dirty="0">
                <a:solidFill>
                  <a:srgbClr val="FF0000"/>
                </a:solidFill>
                <a:latin typeface="+mn-lt"/>
              </a:rPr>
              <a:t>panes</a:t>
            </a:r>
            <a:r>
              <a:rPr lang="en-US" sz="2400" dirty="0">
                <a:latin typeface="+mn-lt"/>
              </a:rPr>
              <a:t>.</a:t>
            </a:r>
          </a:p>
          <a:p>
            <a:pPr marL="457200" fontAlgn="auto">
              <a:lnSpc>
                <a:spcPct val="150000"/>
              </a:lnSpc>
              <a:spcBef>
                <a:spcPts val="0"/>
              </a:spcBef>
              <a:spcAft>
                <a:spcPts val="0"/>
              </a:spcAft>
              <a:tabLst>
                <a:tab pos="457200" algn="l"/>
                <a:tab pos="7772400" algn="r"/>
              </a:tabLst>
              <a:defRPr/>
            </a:pPr>
            <a:r>
              <a:rPr lang="en-US" sz="2400" dirty="0"/>
              <a:t>	</a:t>
            </a:r>
            <a:r>
              <a:rPr lang="en-US" sz="2400" dirty="0" smtClean="0">
                <a:latin typeface="+mn-lt"/>
              </a:rPr>
              <a:t>from </a:t>
            </a:r>
            <a:r>
              <a:rPr lang="en-US" sz="2400" dirty="0">
                <a:latin typeface="+mn-lt"/>
              </a:rPr>
              <a:t>“Thunder Cake,” </a:t>
            </a:r>
            <a:r>
              <a:rPr lang="en-US" sz="2400" i="1" dirty="0">
                <a:latin typeface="+mn-lt"/>
              </a:rPr>
              <a:t>Literacy by Design</a:t>
            </a:r>
            <a:r>
              <a:rPr lang="en-US" sz="2400" dirty="0">
                <a:latin typeface="+mn-lt"/>
              </a:rPr>
              <a:t>, Grade 3</a:t>
            </a:r>
          </a:p>
        </p:txBody>
      </p:sp>
      <p:sp>
        <p:nvSpPr>
          <p:cNvPr id="7" name="TextBox 6"/>
          <p:cNvSpPr txBox="1"/>
          <p:nvPr/>
        </p:nvSpPr>
        <p:spPr>
          <a:xfrm>
            <a:off x="5715000" y="1600200"/>
            <a:ext cx="2133600" cy="461665"/>
          </a:xfrm>
          <a:prstGeom prst="rect">
            <a:avLst/>
          </a:prstGeom>
          <a:noFill/>
          <a:ln w="12700">
            <a:solidFill>
              <a:schemeClr val="tx1"/>
            </a:solidFill>
          </a:ln>
        </p:spPr>
        <p:txBody>
          <a:bodyPr wrap="square" rtlCol="0">
            <a:spAutoFit/>
          </a:bodyPr>
          <a:lstStyle/>
          <a:p>
            <a:pPr algn="ctr"/>
            <a:r>
              <a:rPr lang="en-US" sz="2400" u="sng" dirty="0" smtClean="0">
                <a:solidFill>
                  <a:srgbClr val="FF0000"/>
                </a:solidFill>
              </a:rPr>
              <a:t>concrete nouns</a:t>
            </a:r>
            <a:endParaRPr lang="en-US" sz="2400" u="sng"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8153400" y="4763"/>
            <a:ext cx="1020763" cy="6858000"/>
            <a:chOff x="7891160" y="-176561"/>
            <a:chExt cx="1020335" cy="6858000"/>
          </a:xfrm>
        </p:grpSpPr>
        <p:pic>
          <p:nvPicPr>
            <p:cNvPr id="3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34" name="Rectangle 3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89093" name="TextBox 1"/>
          <p:cNvSpPr txBox="1">
            <a:spLocks noChangeArrowheads="1"/>
          </p:cNvSpPr>
          <p:nvPr/>
        </p:nvSpPr>
        <p:spPr bwMode="auto">
          <a:xfrm>
            <a:off x="457200" y="0"/>
            <a:ext cx="8229600" cy="646113"/>
          </a:xfrm>
          <a:prstGeom prst="rect">
            <a:avLst/>
          </a:prstGeom>
          <a:noFill/>
          <a:ln w="9525">
            <a:noFill/>
            <a:miter lim="800000"/>
            <a:headEnd/>
            <a:tailEnd/>
          </a:ln>
        </p:spPr>
        <p:txBody>
          <a:bodyPr>
            <a:spAutoFit/>
          </a:bodyPr>
          <a:lstStyle/>
          <a:p>
            <a:r>
              <a:rPr lang="en-US" sz="3600">
                <a:latin typeface="Calibri" pitchFamily="34" charset="0"/>
              </a:rPr>
              <a:t>Language Functions and Forms (in school)</a:t>
            </a:r>
          </a:p>
        </p:txBody>
      </p:sp>
      <p:sp>
        <p:nvSpPr>
          <p:cNvPr id="3" name="TextBox 2"/>
          <p:cNvSpPr txBox="1"/>
          <p:nvPr/>
        </p:nvSpPr>
        <p:spPr>
          <a:xfrm>
            <a:off x="457200" y="914400"/>
            <a:ext cx="8001000" cy="5447645"/>
          </a:xfrm>
          <a:prstGeom prst="rect">
            <a:avLst/>
          </a:prstGeom>
          <a:noFill/>
        </p:spPr>
        <p:txBody>
          <a:bodyPr wrap="square">
            <a:spAutoFit/>
          </a:bodyPr>
          <a:lstStyle/>
          <a:p>
            <a:pPr>
              <a:tabLst>
                <a:tab pos="457200" algn="l"/>
              </a:tabLst>
            </a:pPr>
            <a:r>
              <a:rPr lang="en-US" sz="2400" dirty="0">
                <a:latin typeface="Calibri" pitchFamily="34" charset="0"/>
              </a:rPr>
              <a:t>Certain </a:t>
            </a:r>
            <a:r>
              <a:rPr lang="en-US" sz="2400" b="1" dirty="0">
                <a:solidFill>
                  <a:srgbClr val="FF0000"/>
                </a:solidFill>
                <a:latin typeface="Calibri" pitchFamily="34" charset="0"/>
              </a:rPr>
              <a:t>Forms</a:t>
            </a:r>
            <a:r>
              <a:rPr lang="en-US" sz="2400" dirty="0">
                <a:latin typeface="Calibri" pitchFamily="34" charset="0"/>
              </a:rPr>
              <a:t> are likely to occur with a given Function</a:t>
            </a:r>
          </a:p>
          <a:p>
            <a:pPr>
              <a:tabLst>
                <a:tab pos="457200" algn="l"/>
              </a:tabLst>
            </a:pPr>
            <a:endParaRPr lang="en-US" sz="2400" dirty="0">
              <a:latin typeface="Calibri" pitchFamily="34" charset="0"/>
            </a:endParaRPr>
          </a:p>
          <a:p>
            <a:pPr>
              <a:tabLst>
                <a:tab pos="457200" algn="l"/>
              </a:tabLst>
            </a:pPr>
            <a:r>
              <a:rPr lang="en-US" sz="2400" dirty="0">
                <a:latin typeface="Calibri" pitchFamily="34" charset="0"/>
              </a:rPr>
              <a:t>Describing people, places, things</a:t>
            </a:r>
          </a:p>
          <a:p>
            <a:pPr>
              <a:tabLst>
                <a:tab pos="457200" algn="l"/>
              </a:tabLst>
            </a:pPr>
            <a:endParaRPr lang="en-US" sz="2400" dirty="0">
              <a:latin typeface="Calibri" pitchFamily="34" charset="0"/>
            </a:endParaRPr>
          </a:p>
          <a:p>
            <a:pPr marL="233363">
              <a:lnSpc>
                <a:spcPct val="150000"/>
              </a:lnSpc>
            </a:pPr>
            <a:r>
              <a:rPr lang="en-US" sz="2400" dirty="0">
                <a:latin typeface="Calibri" pitchFamily="34" charset="0"/>
              </a:rPr>
              <a:t>On </a:t>
            </a:r>
            <a:r>
              <a:rPr lang="en-US" sz="2400" b="1" u="sng" dirty="0">
                <a:solidFill>
                  <a:srgbClr val="00B050"/>
                </a:solidFill>
                <a:latin typeface="Calibri" pitchFamily="34" charset="0"/>
              </a:rPr>
              <a:t>sultry summer </a:t>
            </a:r>
            <a:r>
              <a:rPr lang="en-US" sz="2400" dirty="0">
                <a:solidFill>
                  <a:srgbClr val="FF0000"/>
                </a:solidFill>
                <a:latin typeface="Calibri" pitchFamily="34" charset="0"/>
              </a:rPr>
              <a:t>days</a:t>
            </a:r>
            <a:r>
              <a:rPr lang="en-US" sz="2400" dirty="0">
                <a:latin typeface="Calibri" pitchFamily="34" charset="0"/>
              </a:rPr>
              <a:t> at my </a:t>
            </a:r>
            <a:r>
              <a:rPr lang="en-US" sz="2400" b="1" u="sng" dirty="0">
                <a:solidFill>
                  <a:srgbClr val="00B050"/>
                </a:solidFill>
                <a:latin typeface="Calibri" pitchFamily="34" charset="0"/>
              </a:rPr>
              <a:t>grandma’s</a:t>
            </a:r>
            <a:r>
              <a:rPr lang="en-US" sz="2400" dirty="0">
                <a:latin typeface="Calibri" pitchFamily="34" charset="0"/>
              </a:rPr>
              <a:t> </a:t>
            </a:r>
            <a:r>
              <a:rPr lang="en-US" sz="2400" dirty="0">
                <a:solidFill>
                  <a:srgbClr val="FF0000"/>
                </a:solidFill>
                <a:latin typeface="Calibri" pitchFamily="34" charset="0"/>
              </a:rPr>
              <a:t>farm</a:t>
            </a:r>
            <a:r>
              <a:rPr lang="en-US" sz="2400" dirty="0">
                <a:solidFill>
                  <a:srgbClr val="C00000"/>
                </a:solidFill>
                <a:latin typeface="Calibri" pitchFamily="34" charset="0"/>
              </a:rPr>
              <a:t> </a:t>
            </a:r>
            <a:r>
              <a:rPr lang="en-US" sz="2400" dirty="0">
                <a:latin typeface="Calibri" pitchFamily="34" charset="0"/>
              </a:rPr>
              <a:t>in Michigan, the </a:t>
            </a:r>
            <a:r>
              <a:rPr lang="en-US" sz="2400" dirty="0">
                <a:solidFill>
                  <a:srgbClr val="FF0000"/>
                </a:solidFill>
                <a:latin typeface="Calibri" pitchFamily="34" charset="0"/>
              </a:rPr>
              <a:t>air</a:t>
            </a:r>
            <a:r>
              <a:rPr lang="en-US" sz="2400" dirty="0">
                <a:latin typeface="Calibri" pitchFamily="34" charset="0"/>
              </a:rPr>
              <a:t> gets damp and heavy. </a:t>
            </a:r>
            <a:r>
              <a:rPr lang="en-US" sz="2400" b="1" u="sng" dirty="0">
                <a:solidFill>
                  <a:srgbClr val="00B050"/>
                </a:solidFill>
                <a:latin typeface="Calibri" pitchFamily="34" charset="0"/>
              </a:rPr>
              <a:t>Storm</a:t>
            </a:r>
            <a:r>
              <a:rPr lang="en-US" sz="2400" dirty="0">
                <a:latin typeface="Calibri" pitchFamily="34" charset="0"/>
              </a:rPr>
              <a:t> </a:t>
            </a:r>
            <a:r>
              <a:rPr lang="en-US" sz="2400" dirty="0">
                <a:solidFill>
                  <a:srgbClr val="FF0000"/>
                </a:solidFill>
                <a:latin typeface="Calibri" pitchFamily="34" charset="0"/>
              </a:rPr>
              <a:t>clouds</a:t>
            </a:r>
            <a:r>
              <a:rPr lang="en-US" sz="2400" dirty="0">
                <a:latin typeface="Calibri" pitchFamily="34" charset="0"/>
              </a:rPr>
              <a:t> drift low over the fields. </a:t>
            </a:r>
            <a:r>
              <a:rPr lang="en-US" sz="2400" dirty="0">
                <a:solidFill>
                  <a:srgbClr val="FF0000"/>
                </a:solidFill>
                <a:latin typeface="Calibri" pitchFamily="34" charset="0"/>
              </a:rPr>
              <a:t>Birds</a:t>
            </a:r>
            <a:r>
              <a:rPr lang="en-US" sz="2400" dirty="0">
                <a:latin typeface="Calibri" pitchFamily="34" charset="0"/>
              </a:rPr>
              <a:t> fly close to the ground. The </a:t>
            </a:r>
            <a:r>
              <a:rPr lang="en-US" sz="2400" dirty="0">
                <a:solidFill>
                  <a:srgbClr val="FF0000"/>
                </a:solidFill>
                <a:latin typeface="Calibri" pitchFamily="34" charset="0"/>
              </a:rPr>
              <a:t>clouds</a:t>
            </a:r>
            <a:r>
              <a:rPr lang="en-US" sz="2400" dirty="0">
                <a:latin typeface="Calibri" pitchFamily="34" charset="0"/>
              </a:rPr>
              <a:t> glow for an instant with a </a:t>
            </a:r>
            <a:r>
              <a:rPr lang="en-US" sz="2400" b="1" u="sng" dirty="0">
                <a:solidFill>
                  <a:srgbClr val="00B050"/>
                </a:solidFill>
                <a:latin typeface="Calibri" pitchFamily="34" charset="0"/>
              </a:rPr>
              <a:t>sharp crackling</a:t>
            </a:r>
            <a:r>
              <a:rPr lang="en-US" sz="2400" u="sng" dirty="0">
                <a:solidFill>
                  <a:srgbClr val="00B050"/>
                </a:solidFill>
                <a:latin typeface="Calibri" pitchFamily="34" charset="0"/>
              </a:rPr>
              <a:t> </a:t>
            </a:r>
            <a:r>
              <a:rPr lang="en-US" sz="2400" dirty="0">
                <a:solidFill>
                  <a:srgbClr val="FF0000"/>
                </a:solidFill>
                <a:latin typeface="Calibri" pitchFamily="34" charset="0"/>
              </a:rPr>
              <a:t>light</a:t>
            </a:r>
            <a:r>
              <a:rPr lang="en-US" sz="2400" dirty="0">
                <a:latin typeface="Calibri" pitchFamily="34" charset="0"/>
              </a:rPr>
              <a:t>, and then a </a:t>
            </a:r>
            <a:r>
              <a:rPr lang="en-US" sz="2400" b="1" u="sng" dirty="0">
                <a:solidFill>
                  <a:srgbClr val="00B050"/>
                </a:solidFill>
                <a:latin typeface="Calibri" pitchFamily="34" charset="0"/>
              </a:rPr>
              <a:t>roaring, low, tumbling</a:t>
            </a:r>
            <a:r>
              <a:rPr lang="en-US" sz="2400" u="sng" dirty="0">
                <a:solidFill>
                  <a:srgbClr val="00B050"/>
                </a:solidFill>
                <a:latin typeface="Calibri" pitchFamily="34" charset="0"/>
              </a:rPr>
              <a:t> </a:t>
            </a:r>
            <a:r>
              <a:rPr lang="en-US" sz="2400" dirty="0">
                <a:solidFill>
                  <a:srgbClr val="FF0000"/>
                </a:solidFill>
                <a:latin typeface="Calibri" pitchFamily="34" charset="0"/>
              </a:rPr>
              <a:t>sound</a:t>
            </a:r>
            <a:r>
              <a:rPr lang="en-US" sz="2400" dirty="0">
                <a:latin typeface="Calibri" pitchFamily="34" charset="0"/>
              </a:rPr>
              <a:t> of thunder makes the </a:t>
            </a:r>
            <a:r>
              <a:rPr lang="en-US" sz="2400" dirty="0">
                <a:solidFill>
                  <a:srgbClr val="FF0000"/>
                </a:solidFill>
                <a:latin typeface="Calibri" pitchFamily="34" charset="0"/>
              </a:rPr>
              <a:t>windows</a:t>
            </a:r>
            <a:r>
              <a:rPr lang="en-US" sz="2400" dirty="0">
                <a:latin typeface="Calibri" pitchFamily="34" charset="0"/>
              </a:rPr>
              <a:t> shudder in their panes.</a:t>
            </a:r>
          </a:p>
          <a:p>
            <a:pPr>
              <a:lnSpc>
                <a:spcPct val="150000"/>
              </a:lnSpc>
              <a:tabLst>
                <a:tab pos="457200" algn="l"/>
                <a:tab pos="7772400" algn="r"/>
              </a:tabLst>
            </a:pPr>
            <a:r>
              <a:rPr lang="en-US" sz="2400" dirty="0">
                <a:latin typeface="Calibri" pitchFamily="34" charset="0"/>
              </a:rPr>
              <a:t>	</a:t>
            </a:r>
            <a:r>
              <a:rPr lang="en-US" sz="2400" dirty="0" smtClean="0">
                <a:latin typeface="Calibri" pitchFamily="34" charset="0"/>
              </a:rPr>
              <a:t>	from </a:t>
            </a:r>
            <a:r>
              <a:rPr lang="en-US" sz="2400" dirty="0">
                <a:latin typeface="Calibri" pitchFamily="34" charset="0"/>
              </a:rPr>
              <a:t>“Thunder Cake,” </a:t>
            </a:r>
            <a:r>
              <a:rPr lang="en-US" sz="2400" i="1" dirty="0">
                <a:latin typeface="Calibri" pitchFamily="34" charset="0"/>
              </a:rPr>
              <a:t>Literacy by Design</a:t>
            </a:r>
            <a:r>
              <a:rPr lang="en-US" sz="2400" dirty="0">
                <a:latin typeface="Calibri" pitchFamily="34" charset="0"/>
              </a:rPr>
              <a:t>, Grade 3</a:t>
            </a:r>
          </a:p>
        </p:txBody>
      </p:sp>
      <p:sp>
        <p:nvSpPr>
          <p:cNvPr id="7" name="TextBox 6"/>
          <p:cNvSpPr txBox="1"/>
          <p:nvPr/>
        </p:nvSpPr>
        <p:spPr>
          <a:xfrm>
            <a:off x="5410200" y="1600200"/>
            <a:ext cx="2667000" cy="461665"/>
          </a:xfrm>
          <a:prstGeom prst="rect">
            <a:avLst/>
          </a:prstGeom>
          <a:noFill/>
          <a:ln w="12700">
            <a:solidFill>
              <a:schemeClr val="tx1"/>
            </a:solidFill>
          </a:ln>
        </p:spPr>
        <p:txBody>
          <a:bodyPr wrap="square" rtlCol="0">
            <a:spAutoFit/>
          </a:bodyPr>
          <a:lstStyle/>
          <a:p>
            <a:pPr algn="ctr"/>
            <a:r>
              <a:rPr lang="en-US" sz="2400" b="1" u="sng" dirty="0" smtClean="0">
                <a:solidFill>
                  <a:srgbClr val="00B050"/>
                </a:solidFill>
              </a:rPr>
              <a:t>pre-noun modifiers</a:t>
            </a:r>
            <a:endParaRPr lang="en-US" sz="2400" b="1" u="sng"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2762</Words>
  <Application>Microsoft Office PowerPoint</Application>
  <PresentationFormat>On-screen Show (4:3)</PresentationFormat>
  <Paragraphs>490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 A Three-Dimensional Grammar Framework and the Learning Process</vt:lpstr>
      <vt:lpstr>Section 2: Form and Meaning</vt:lpstr>
      <vt:lpstr>Section 3: Use and Providing Feedback</vt:lpstr>
      <vt:lpstr>Final Points on Teaching Grammar   (Larsen-Freeman, 2001)</vt:lpstr>
      <vt:lpstr>Three-Dimensional Grammar Framework</vt:lpstr>
      <vt:lpstr>PowerPoint Presentation</vt:lpstr>
      <vt:lpstr>Models for ELD in the Content Classroom</vt:lpstr>
      <vt:lpstr>Models for ELD in the Content Classroom</vt:lpstr>
      <vt:lpstr>PowerPoint Presentation</vt:lpstr>
      <vt:lpstr>Possible class formats…</vt:lpstr>
      <vt:lpstr>ELP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A. Troyer</dc:creator>
  <cp:lastModifiedBy>Maria Dantas-Whitney</cp:lastModifiedBy>
  <cp:revision>38</cp:revision>
  <dcterms:created xsi:type="dcterms:W3CDTF">2013-06-23T16:01:38Z</dcterms:created>
  <dcterms:modified xsi:type="dcterms:W3CDTF">2013-09-16T01:51:48Z</dcterms:modified>
</cp:coreProperties>
</file>