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77" r:id="rId3"/>
    <p:sldId id="378" r:id="rId4"/>
    <p:sldId id="379" r:id="rId5"/>
    <p:sldId id="380" r:id="rId6"/>
    <p:sldId id="381" r:id="rId7"/>
    <p:sldId id="382" r:id="rId8"/>
    <p:sldId id="384" r:id="rId9"/>
    <p:sldId id="374" r:id="rId10"/>
    <p:sldId id="391" r:id="rId11"/>
    <p:sldId id="392" r:id="rId12"/>
    <p:sldId id="33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4" autoAdjust="0"/>
    <p:restoredTop sz="96691" autoAdjust="0"/>
  </p:normalViewPr>
  <p:slideViewPr>
    <p:cSldViewPr>
      <p:cViewPr varScale="1">
        <p:scale>
          <a:sx n="81" d="100"/>
          <a:sy n="81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F4BFF-C2E9-45B2-932E-53BA2A33E29B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EF71D-1F35-45DE-A488-D87838D41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1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8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2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1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1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4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7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30237-A719-47CE-A836-72623EEDB134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00494-EAB8-422A-91DA-F0531C751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7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central.k12.or.us/Portals/0/Skins/CSD%20Main/images/Logo.png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central.k12.or.us/Portals/0/Skins/CSD%20Main/images/Logo.pn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de.state.or.us/teachlearn/real/standards/sbd.aspx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b\AppData\Local\Microsoft\Windows\Temporary Internet Files\Content.IE5\FVXFMXHO\MP900439527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25"/>
          <a:stretch/>
        </p:blipFill>
        <p:spPr bwMode="auto">
          <a:xfrm>
            <a:off x="8153400" y="5576"/>
            <a:ext cx="988740" cy="685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3550"/>
            <a:ext cx="3181350" cy="831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SD LOGO"/>
          <p:cNvPicPr>
            <a:picLocks noChangeAspect="1" noChangeArrowheads="1"/>
          </p:cNvPicPr>
          <p:nvPr/>
        </p:nvPicPr>
        <p:blipFill>
          <a:blip r:embed="rId4" r:link="rId5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81"/>
          <a:stretch>
            <a:fillRect/>
          </a:stretch>
        </p:blipFill>
        <p:spPr bwMode="auto">
          <a:xfrm>
            <a:off x="465621" y="463550"/>
            <a:ext cx="982179" cy="140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76400" y="1524000"/>
            <a:ext cx="6172200" cy="34452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172200" y="1166036"/>
            <a:ext cx="1676400" cy="43416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1485139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Language Understanding to Improve Student Achievement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1123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 LUISA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621" y="2057400"/>
            <a:ext cx="76115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Session 2. Jan 23, 2013</a:t>
            </a:r>
          </a:p>
          <a:p>
            <a:pPr marL="914400" indent="-457200">
              <a:spcBef>
                <a:spcPts val="1200"/>
              </a:spcBef>
            </a:pPr>
            <a:r>
              <a:rPr lang="en-US" sz="2400" dirty="0" smtClean="0"/>
              <a:t>1. Review of last Friday (Form, Function, Fluency)</a:t>
            </a:r>
          </a:p>
          <a:p>
            <a:pPr marL="914400" indent="-457200">
              <a:spcBef>
                <a:spcPts val="1200"/>
              </a:spcBef>
            </a:pPr>
            <a:r>
              <a:rPr lang="en-US" sz="2400" dirty="0" smtClean="0"/>
              <a:t>2. Contextualized ELD Model</a:t>
            </a:r>
          </a:p>
          <a:p>
            <a:pPr marL="914400" indent="-457200">
              <a:spcBef>
                <a:spcPts val="1200"/>
              </a:spcBef>
            </a:pPr>
            <a:r>
              <a:rPr lang="en-US" sz="2400" dirty="0" smtClean="0"/>
              <a:t>3. ODE ELD Standards</a:t>
            </a:r>
          </a:p>
          <a:p>
            <a:pPr marL="914400" indent="-457200">
              <a:spcAft>
                <a:spcPts val="1200"/>
              </a:spcAft>
            </a:pPr>
            <a:r>
              <a:rPr lang="en-US" sz="2400" dirty="0" smtClean="0"/>
              <a:t>	-Differentiating Beginning, Intermediate, Advanced</a:t>
            </a:r>
          </a:p>
          <a:p>
            <a:pPr marL="914400" indent="-457200">
              <a:spcAft>
                <a:spcPts val="1200"/>
              </a:spcAft>
            </a:pPr>
            <a:r>
              <a:rPr lang="en-US" sz="2400" dirty="0" smtClean="0"/>
              <a:t>4. Central SD ELD Curriculum Map for Spring</a:t>
            </a:r>
          </a:p>
          <a:p>
            <a:pPr marL="914400" indent="-457200">
              <a:spcAft>
                <a:spcPts val="1200"/>
              </a:spcAft>
            </a:pPr>
            <a:r>
              <a:rPr lang="en-US" sz="2400" b="1" dirty="0" smtClean="0"/>
              <a:t>5. Work Session: identifying functions and forms in your class literacy materials for spring</a:t>
            </a:r>
          </a:p>
          <a:p>
            <a:pPr marL="914400" indent="-457200"/>
            <a:r>
              <a:rPr lang="en-US" sz="2400" dirty="0" smtClean="0"/>
              <a:t>6. Looking Forward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23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6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7200" y="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Work Session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85800"/>
            <a:ext cx="78486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spcAft>
                <a:spcPts val="1200"/>
              </a:spcAft>
            </a:pPr>
            <a:r>
              <a:rPr lang="en-US" sz="2400" dirty="0" smtClean="0"/>
              <a:t>1. Examine your literacy curriculum materials for Mar/April.</a:t>
            </a:r>
          </a:p>
          <a:p>
            <a:pPr marL="284163" indent="-284163">
              <a:spcAft>
                <a:spcPts val="1200"/>
              </a:spcAft>
            </a:pPr>
            <a:r>
              <a:rPr lang="en-US" sz="2400" dirty="0" smtClean="0"/>
              <a:t>2. Find a reading or a writing assignment that involves one of the two functions: Describe Actions or Compare &amp; Contrast</a:t>
            </a:r>
          </a:p>
          <a:p>
            <a:pPr marL="284163" indent="-284163">
              <a:spcAft>
                <a:spcPts val="1200"/>
              </a:spcAft>
            </a:pPr>
            <a:r>
              <a:rPr lang="en-US" sz="2400" dirty="0" smtClean="0"/>
              <a:t>3. Starting with the Beginning Forms, read the text or an example of student writing and see if the forms listed are present. </a:t>
            </a:r>
          </a:p>
          <a:p>
            <a:pPr marL="284163" indent="-284163">
              <a:spcAft>
                <a:spcPts val="1200"/>
              </a:spcAft>
            </a:pPr>
            <a:r>
              <a:rPr lang="en-US" sz="2400" dirty="0" smtClean="0"/>
              <a:t>4. Do the same for the Intermediate and Advanced Forms.</a:t>
            </a:r>
          </a:p>
          <a:p>
            <a:pPr marL="284163" indent="-284163">
              <a:spcAft>
                <a:spcPts val="1200"/>
              </a:spcAft>
            </a:pPr>
            <a:r>
              <a:rPr lang="en-US" sz="2400" dirty="0" smtClean="0"/>
              <a:t>5. If a Form is not present, don’t worry, you can include it in a different lesson—as long as during the time period, you teach all the forms listed.</a:t>
            </a:r>
          </a:p>
          <a:p>
            <a:pPr marL="284163" indent="-284163"/>
            <a:r>
              <a:rPr lang="en-US" sz="2400" dirty="0" smtClean="0"/>
              <a:t>6. Also keep in mind, a Form does not HAVE to be in the reading. If it is likely to be used in a writing assignment BASED on the reading, you can provide examples and sentence frames to teach its use.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77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6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7200" y="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Work Session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85800"/>
            <a:ext cx="7848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spcAft>
                <a:spcPts val="1200"/>
              </a:spcAft>
            </a:pPr>
            <a:r>
              <a:rPr lang="en-US" sz="2400" dirty="0" smtClean="0"/>
              <a:t>After you have found a lesson or materials that you can use to teach an appropriate Function and some of the Forms at different levels,</a:t>
            </a:r>
          </a:p>
          <a:p>
            <a:pPr marL="284163" indent="-284163">
              <a:spcAft>
                <a:spcPts val="1200"/>
              </a:spcAft>
            </a:pPr>
            <a:r>
              <a:rPr lang="en-US" sz="2400" dirty="0" smtClean="0"/>
              <a:t>		fill out the Function and Form Analysis.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2514600"/>
          <a:ext cx="8153400" cy="1507934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3535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14800" algn="ctr"/>
                          <a:tab pos="8229600" algn="r"/>
                        </a:tabLs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Name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Arial"/>
                        </a:rPr>
                        <a:t>___</a:t>
                      </a:r>
                      <a:r>
                        <a:rPr lang="en-US" sz="1400" u="sng" dirty="0" smtClean="0">
                          <a:latin typeface="+mn-lt"/>
                          <a:ea typeface="Calibri"/>
                          <a:cs typeface="Arial"/>
                        </a:rPr>
                        <a:t>_______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Arial"/>
                        </a:rPr>
                        <a:t>_____________</a:t>
                      </a: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	Date_____________	ED 607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Arial"/>
                        </a:rPr>
                        <a:t>Classification of Language Functions and Forms</a:t>
                      </a:r>
                      <a:endParaRPr lang="en-US" sz="1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0036" marR="50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810">
                <a:tc>
                  <a:txBody>
                    <a:bodyPr/>
                    <a:lstStyle/>
                    <a:p>
                      <a:pPr>
                        <a:tabLst>
                          <a:tab pos="2743200" algn="l"/>
                          <a:tab pos="548640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Grade 	Theme of the 	Language </a:t>
                      </a:r>
                    </a:p>
                    <a:p>
                      <a:pPr>
                        <a:tabLst>
                          <a:tab pos="2743200" algn="l"/>
                          <a:tab pos="548640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level:	literacy unit:	Function:</a:t>
                      </a:r>
                      <a:endParaRPr lang="en-US" sz="1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0036" marR="50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4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Examples of target Form from teaching materials or </a:t>
                      </a:r>
                      <a:endParaRPr lang="en-US" sz="14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Arial"/>
                        </a:rPr>
                        <a:t>from </a:t>
                      </a: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a sample of student writing that can be given to a language learner. </a:t>
                      </a:r>
                    </a:p>
                  </a:txBody>
                  <a:tcPr marL="50036" marR="50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1663" y="115888"/>
            <a:ext cx="962025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5927725" y="120650"/>
            <a:ext cx="15811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09600" y="4038600"/>
          <a:ext cx="8153401" cy="1717548"/>
        </p:xfrm>
        <a:graphic>
          <a:graphicData uri="http://schemas.openxmlformats.org/drawingml/2006/table">
            <a:tbl>
              <a:tblPr/>
              <a:tblGrid>
                <a:gridCol w="2688057"/>
                <a:gridCol w="2732672"/>
                <a:gridCol w="2732672"/>
              </a:tblGrid>
              <a:tr h="167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Beginning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Arial"/>
                        </a:rPr>
                        <a:t>Form:</a:t>
                      </a: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simple sentence with noun specification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(noun) (linking verb) (adjective) (noun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50036" marR="50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Intermediate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Arial"/>
                        </a:rPr>
                        <a:t>Form:</a:t>
                      </a: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simple sentence with conjunctions within a noun phrase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(noun) (conjunction) (noun) before or after a linking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Arial"/>
                        </a:rPr>
                        <a:t>verb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0036" marR="50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Advanced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Arial"/>
                        </a:rPr>
                        <a:t>Form:</a:t>
                      </a: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compound or complex sentence with adverbial modification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adverb in an independent clause or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Arial"/>
                        </a:rPr>
                        <a:t>adverbial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Arial"/>
                        </a:rPr>
                        <a:t>clause</a:t>
                      </a:r>
                    </a:p>
                  </a:txBody>
                  <a:tcPr marL="50036" marR="50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7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b\AppData\Local\Microsoft\Windows\Temporary Internet Files\Content.IE5\FVXFMXHO\MP900439527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25"/>
          <a:stretch/>
        </p:blipFill>
        <p:spPr bwMode="auto">
          <a:xfrm>
            <a:off x="8153400" y="5576"/>
            <a:ext cx="988740" cy="685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3550"/>
            <a:ext cx="3181350" cy="831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SD LOGO"/>
          <p:cNvPicPr>
            <a:picLocks noChangeAspect="1" noChangeArrowheads="1"/>
          </p:cNvPicPr>
          <p:nvPr/>
        </p:nvPicPr>
        <p:blipFill>
          <a:blip r:embed="rId4" r:link="rId5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81"/>
          <a:stretch>
            <a:fillRect/>
          </a:stretch>
        </p:blipFill>
        <p:spPr bwMode="auto">
          <a:xfrm>
            <a:off x="465621" y="463550"/>
            <a:ext cx="982179" cy="140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76400" y="1524000"/>
            <a:ext cx="6172200" cy="34452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172200" y="1166036"/>
            <a:ext cx="1676400" cy="43416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1485139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Language Understanding to Improve Student Achievement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1123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 LUISA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621" y="2057400"/>
            <a:ext cx="76877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Looking Forward</a:t>
            </a:r>
          </a:p>
          <a:p>
            <a:pPr marL="457200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/>
              <a:t>Friday, Feb 1. Session 2: Planning Lessons </a:t>
            </a:r>
          </a:p>
          <a:p>
            <a:pPr marL="692150" indent="-2349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Bring your Functions and Forms analysis from today.</a:t>
            </a:r>
          </a:p>
          <a:p>
            <a:pPr marL="692150" indent="-2349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Bring your </a:t>
            </a:r>
            <a:r>
              <a:rPr lang="en-US" sz="2400" dirty="0" err="1" smtClean="0"/>
              <a:t>Azar</a:t>
            </a:r>
            <a:r>
              <a:rPr lang="en-US" sz="2400" dirty="0"/>
              <a:t> </a:t>
            </a:r>
            <a:r>
              <a:rPr lang="en-US" sz="2400" dirty="0" smtClean="0"/>
              <a:t>grammar </a:t>
            </a:r>
            <a:r>
              <a:rPr lang="en-US" sz="2400" dirty="0" err="1" smtClean="0"/>
              <a:t>chartbook</a:t>
            </a:r>
            <a:r>
              <a:rPr lang="en-US" sz="2400" dirty="0" smtClean="0"/>
              <a:t>.</a:t>
            </a:r>
          </a:p>
          <a:p>
            <a:pPr marL="692150" indent="-2349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Read Mize &amp; </a:t>
            </a:r>
            <a:r>
              <a:rPr lang="en-US" sz="2400" dirty="0" err="1" smtClean="0"/>
              <a:t>Dantas</a:t>
            </a:r>
            <a:r>
              <a:rPr lang="en-US" sz="2400" dirty="0" smtClean="0"/>
              <a:t>-Whitney (2007) and Brown (2007)</a:t>
            </a:r>
          </a:p>
          <a:p>
            <a:pPr marL="692150" indent="-2349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Check out our course website as we add resources.</a:t>
            </a:r>
          </a:p>
        </p:txBody>
      </p:sp>
    </p:spTree>
    <p:extLst>
      <p:ext uri="{BB962C8B-B14F-4D97-AF65-F5344CB8AC3E}">
        <p14:creationId xmlns:p14="http://schemas.microsoft.com/office/powerpoint/2010/main" val="34679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5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To recap…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Forms</a:t>
            </a:r>
            <a:r>
              <a:rPr lang="en-US" dirty="0">
                <a:solidFill>
                  <a:schemeClr val="accent2"/>
                </a:solidFill>
              </a:rPr>
              <a:t>, Functions and Fluency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language task (</a:t>
            </a:r>
            <a:r>
              <a:rPr lang="en-US" b="1" dirty="0">
                <a:solidFill>
                  <a:srgbClr val="CC6600"/>
                </a:solidFill>
              </a:rPr>
              <a:t>function</a:t>
            </a:r>
            <a:r>
              <a:rPr lang="en-US" dirty="0"/>
              <a:t>)</a:t>
            </a:r>
          </a:p>
          <a:p>
            <a:r>
              <a:rPr lang="en-US" dirty="0"/>
              <a:t>The necessary tools (</a:t>
            </a:r>
            <a:r>
              <a:rPr lang="en-US" b="1" dirty="0">
                <a:solidFill>
                  <a:srgbClr val="CC6600"/>
                </a:solidFill>
              </a:rPr>
              <a:t>forms of language</a:t>
            </a:r>
            <a:r>
              <a:rPr lang="en-US" dirty="0"/>
              <a:t>) to carry out the task</a:t>
            </a:r>
          </a:p>
          <a:p>
            <a:r>
              <a:rPr lang="en-US" dirty="0"/>
              <a:t>Ways of providing opportunities for practice and application (</a:t>
            </a:r>
            <a:r>
              <a:rPr lang="en-US" b="1" dirty="0">
                <a:solidFill>
                  <a:srgbClr val="CC6600"/>
                </a:solidFill>
              </a:rPr>
              <a:t>developing fluency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27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5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tasks or purposes of language. The use of language to accomplish things in informal and formal settings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CC6600"/>
                </a:solidFill>
              </a:rPr>
              <a:t>Social purposes</a:t>
            </a:r>
            <a:r>
              <a:rPr lang="en-US" sz="2800" dirty="0"/>
              <a:t> (e.g., expressing needs and wants, greeting, agreeing and disagreeing, complaining)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CC6600"/>
                </a:solidFill>
              </a:rPr>
              <a:t>Academic purposes</a:t>
            </a:r>
            <a:r>
              <a:rPr lang="en-US" sz="2800" dirty="0"/>
              <a:t> (e.g., asking questions, explaining cause and effect, drawing conclusions)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Increasing competence in any language function requires the use of </a:t>
            </a:r>
            <a:r>
              <a:rPr lang="en-US" sz="2800" b="1" dirty="0">
                <a:solidFill>
                  <a:srgbClr val="CC6600"/>
                </a:solidFill>
              </a:rPr>
              <a:t>increasingly complex sentence structures</a:t>
            </a:r>
          </a:p>
          <a:p>
            <a:pPr>
              <a:lnSpc>
                <a:spcPct val="80000"/>
              </a:lnSpc>
            </a:pPr>
            <a:endParaRPr lang="en-US" sz="2800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5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Forms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CC6600"/>
                </a:solidFill>
              </a:rPr>
              <a:t>Grammar: </a:t>
            </a:r>
            <a:r>
              <a:rPr lang="en-US" sz="2400" dirty="0" smtClean="0"/>
              <a:t>prefixes/suffixes, parts </a:t>
            </a:r>
            <a:r>
              <a:rPr lang="en-US" sz="2400" dirty="0"/>
              <a:t>of speech, verb tenses and subject/verb agreement, use of </a:t>
            </a:r>
            <a:r>
              <a:rPr lang="en-US" sz="2400" dirty="0" smtClean="0"/>
              <a:t>pronouns, </a:t>
            </a:r>
            <a:r>
              <a:rPr lang="en-US" sz="2400" dirty="0"/>
              <a:t>and sentence structure (complex and compound sentences and word order)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6600"/>
                </a:solidFill>
              </a:rPr>
              <a:t>Vocabulary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</a:t>
            </a:r>
            <a:r>
              <a:rPr lang="en-US" sz="2000" dirty="0" smtClean="0"/>
              <a:t>eneral utility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Content-specific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C6600"/>
                </a:solidFill>
              </a:rPr>
              <a:t>Linking forms and functions</a:t>
            </a:r>
            <a:r>
              <a:rPr lang="en-US" sz="2400" dirty="0"/>
              <a:t>: Using </a:t>
            </a:r>
            <a:r>
              <a:rPr lang="en-US" sz="2400" dirty="0" smtClean="0"/>
              <a:t>sentence frames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(e.g</a:t>
            </a:r>
            <a:r>
              <a:rPr lang="en-US" sz="2400" dirty="0"/>
              <a:t>., ______ are _________, but are ________.)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Language forms (e.g., verbs, nouns, adjectives) are </a:t>
            </a:r>
            <a:r>
              <a:rPr lang="en-US" sz="2400" b="1" i="1" dirty="0">
                <a:solidFill>
                  <a:srgbClr val="CC3300"/>
                </a:solidFill>
              </a:rPr>
              <a:t>tools</a:t>
            </a:r>
            <a:r>
              <a:rPr lang="en-US" sz="2400" dirty="0"/>
              <a:t> to enact language </a:t>
            </a:r>
            <a:r>
              <a:rPr lang="en-US" sz="2400" dirty="0" smtClean="0"/>
              <a:t>functions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75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Fluency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C6600"/>
                </a:solidFill>
              </a:rPr>
              <a:t>Fluency</a:t>
            </a:r>
            <a:r>
              <a:rPr lang="en-US" dirty="0"/>
              <a:t>: ease of both oral and written comprehension and of the production of speech and writing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C6600"/>
                </a:solidFill>
              </a:rPr>
              <a:t>Accuracy</a:t>
            </a:r>
            <a:r>
              <a:rPr lang="en-US" dirty="0"/>
              <a:t>: precision and correctness with which students speak, write, comprehend language</a:t>
            </a:r>
          </a:p>
          <a:p>
            <a:pPr>
              <a:lnSpc>
                <a:spcPct val="90000"/>
              </a:lnSpc>
            </a:pPr>
            <a:r>
              <a:rPr lang="en-US" dirty="0"/>
              <a:t>It’s important to provide opportunities to develop both</a:t>
            </a:r>
            <a:r>
              <a:rPr lang="en-US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Activities should integrate the four language skills: </a:t>
            </a:r>
            <a:r>
              <a:rPr lang="en-US" dirty="0" smtClean="0">
                <a:solidFill>
                  <a:srgbClr val="CC6600"/>
                </a:solidFill>
              </a:rPr>
              <a:t>listening, speaking, reading, writing</a:t>
            </a:r>
            <a:endParaRPr lang="en-US" dirty="0">
              <a:solidFill>
                <a:srgbClr val="CC66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5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48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10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11" name="Rectangle 10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Contextualized ELD Instruction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35113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ELD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040188" cy="3951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Teach </a:t>
            </a:r>
            <a:r>
              <a:rPr lang="en-US" sz="2000" b="1" dirty="0" smtClean="0">
                <a:solidFill>
                  <a:srgbClr val="CC6600"/>
                </a:solidFill>
              </a:rPr>
              <a:t>new language</a:t>
            </a:r>
          </a:p>
          <a:p>
            <a:r>
              <a:rPr lang="en-US" sz="2000" dirty="0" smtClean="0"/>
              <a:t>Recycle/review/practice </a:t>
            </a:r>
            <a:r>
              <a:rPr lang="en-US" sz="2000" b="1" dirty="0" smtClean="0">
                <a:solidFill>
                  <a:srgbClr val="CC6600"/>
                </a:solidFill>
              </a:rPr>
              <a:t>familiar content</a:t>
            </a:r>
          </a:p>
          <a:p>
            <a:r>
              <a:rPr lang="en-US" sz="2000" dirty="0" smtClean="0"/>
              <a:t>Use </a:t>
            </a:r>
            <a:r>
              <a:rPr lang="en-US" sz="2000" b="1" dirty="0" smtClean="0">
                <a:solidFill>
                  <a:srgbClr val="CC6600"/>
                </a:solidFill>
              </a:rPr>
              <a:t>ELP standards </a:t>
            </a:r>
            <a:r>
              <a:rPr lang="en-US" sz="2000" dirty="0" smtClean="0"/>
              <a:t>to guide instruction</a:t>
            </a:r>
          </a:p>
          <a:p>
            <a:pPr lvl="1"/>
            <a:r>
              <a:rPr lang="en-US" sz="1800" dirty="0" smtClean="0"/>
              <a:t>Forms and Functions</a:t>
            </a:r>
          </a:p>
          <a:p>
            <a:pPr lvl="1"/>
            <a:r>
              <a:rPr lang="en-US" sz="1800" dirty="0" smtClean="0"/>
              <a:t>Differentiated instruction according to proficiency levels of ELL students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1535113"/>
            <a:ext cx="4041775" cy="63976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800" dirty="0" smtClean="0"/>
              <a:t>Content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2174875"/>
            <a:ext cx="4041775" cy="3951288"/>
          </a:xfrm>
        </p:spPr>
        <p:txBody>
          <a:bodyPr/>
          <a:lstStyle/>
          <a:p>
            <a:r>
              <a:rPr lang="en-US" sz="2000" dirty="0" smtClean="0"/>
              <a:t>Teach </a:t>
            </a:r>
            <a:r>
              <a:rPr lang="en-US" sz="2000" b="1" dirty="0" smtClean="0">
                <a:solidFill>
                  <a:srgbClr val="CC6600"/>
                </a:solidFill>
              </a:rPr>
              <a:t>new content</a:t>
            </a:r>
          </a:p>
          <a:p>
            <a:r>
              <a:rPr lang="en-US" sz="2000" dirty="0" smtClean="0"/>
              <a:t>Recycle/review/practice </a:t>
            </a:r>
            <a:r>
              <a:rPr lang="en-US" sz="2000" b="1" dirty="0" smtClean="0">
                <a:solidFill>
                  <a:srgbClr val="CC6600"/>
                </a:solidFill>
              </a:rPr>
              <a:t>familiar language</a:t>
            </a:r>
          </a:p>
          <a:p>
            <a:r>
              <a:rPr lang="en-US" sz="2000" dirty="0" smtClean="0"/>
              <a:t>Use </a:t>
            </a:r>
            <a:r>
              <a:rPr lang="en-US" sz="2000" b="1" dirty="0" smtClean="0">
                <a:solidFill>
                  <a:srgbClr val="CC6600"/>
                </a:solidFill>
              </a:rPr>
              <a:t>content standards </a:t>
            </a:r>
            <a:r>
              <a:rPr lang="en-US" sz="2000" dirty="0" smtClean="0"/>
              <a:t>to guide instruction</a:t>
            </a:r>
          </a:p>
          <a:p>
            <a:pPr lvl="1"/>
            <a:r>
              <a:rPr lang="en-US" sz="1800" dirty="0"/>
              <a:t>L</a:t>
            </a:r>
            <a:r>
              <a:rPr lang="en-US" sz="1800" dirty="0" smtClean="0"/>
              <a:t>iteracy, Science, Social </a:t>
            </a:r>
            <a:r>
              <a:rPr lang="en-US" sz="1800" dirty="0"/>
              <a:t>S</a:t>
            </a:r>
            <a:r>
              <a:rPr lang="en-US" sz="1800" dirty="0" smtClean="0"/>
              <a:t>tudies, Math</a:t>
            </a:r>
          </a:p>
          <a:p>
            <a:pPr lvl="1"/>
            <a:r>
              <a:rPr lang="en-US" sz="1800" dirty="0" smtClean="0"/>
              <a:t>“Sheltered strategies” used to make content accessible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75" y="5257799"/>
            <a:ext cx="2057400" cy="132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799"/>
            <a:ext cx="2286000" cy="1206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9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5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Contextualized ELD Instruction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C6600"/>
                </a:solidFill>
              </a:rPr>
              <a:t>During the ELD block…</a:t>
            </a:r>
          </a:p>
          <a:p>
            <a:pPr lvl="1"/>
            <a:r>
              <a:rPr lang="en-US" dirty="0" smtClean="0"/>
              <a:t>ELL students will stay in their homeroom</a:t>
            </a:r>
          </a:p>
          <a:p>
            <a:pPr lvl="1"/>
            <a:r>
              <a:rPr lang="en-US" dirty="0" smtClean="0"/>
              <a:t>Homeroom teacher will design ELD lessons for ELLs in his/her classroom</a:t>
            </a:r>
          </a:p>
          <a:p>
            <a:pPr lvl="1"/>
            <a:r>
              <a:rPr lang="en-US" dirty="0" smtClean="0"/>
              <a:t>ELD lessons will be developed using the ELP standards &amp; utilizing content from literacy curriculum</a:t>
            </a:r>
          </a:p>
          <a:p>
            <a:pPr lvl="1"/>
            <a:r>
              <a:rPr lang="en-US" dirty="0" smtClean="0"/>
              <a:t>Non-ELL students will be grouped in appropriate ways and work on relevant tasks during this period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5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  ELD Standards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23472" t="32340" r="22341" b="25107"/>
          <a:stretch>
            <a:fillRect/>
          </a:stretch>
        </p:blipFill>
        <p:spPr bwMode="auto">
          <a:xfrm>
            <a:off x="1295400" y="2438400"/>
            <a:ext cx="7068312" cy="34692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5800" y="1295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hlinkClick r:id="rId6"/>
              </a:rPr>
              <a:t>http://www.ode.state.or.us/teachlearn/real/standards/sbd.aspx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standards for the function: Expressing Needs and Likes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8100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Beginning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8006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Intermediate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498068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Advanced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153400" y="5346"/>
            <a:ext cx="1020335" cy="6858000"/>
            <a:chOff x="7891160" y="-176561"/>
            <a:chExt cx="1020335" cy="6858000"/>
          </a:xfrm>
        </p:grpSpPr>
        <p:pic>
          <p:nvPicPr>
            <p:cNvPr id="6" name="Picture 2" descr="C:\Users\Rob\AppData\Local\Microsoft\Windows\Temporary Internet Files\Content.IE5\FVXFMXHO\MP900439527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 contrast="-3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25"/>
            <a:stretch/>
          </p:blipFill>
          <p:spPr bwMode="auto">
            <a:xfrm>
              <a:off x="7891160" y="-176561"/>
              <a:ext cx="988740" cy="685242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effectLst>
              <a:glow>
                <a:schemeClr val="accent1"/>
              </a:glow>
              <a:softEdge rad="0"/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7920895" y="-176561"/>
              <a:ext cx="990600" cy="685800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00507"/>
              </p:ext>
            </p:extLst>
          </p:nvPr>
        </p:nvGraphicFramePr>
        <p:xfrm>
          <a:off x="152402" y="533400"/>
          <a:ext cx="8839197" cy="575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212"/>
                <a:gridCol w="2106386"/>
                <a:gridCol w="2971800"/>
                <a:gridCol w="2971799"/>
              </a:tblGrid>
              <a:tr h="282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Month</a:t>
                      </a:r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Mar./April</a:t>
                      </a:r>
                      <a:endParaRPr lang="en-US" sz="16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April/May</a:t>
                      </a:r>
                      <a:endParaRPr lang="en-US" sz="16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May/June</a:t>
                      </a:r>
                      <a:endParaRPr lang="en-US" sz="16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45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                  Functions</a:t>
                      </a:r>
                      <a:endParaRPr lang="en-US" sz="12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1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Begin</a:t>
                      </a:r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Describe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Actions</a:t>
                      </a:r>
                    </a:p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Compare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&amp; Contrast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Describe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People &amp; Things</a:t>
                      </a:r>
                    </a:p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Describe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Places &amp; Locations</a:t>
                      </a:r>
                    </a:p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3)</a:t>
                      </a:r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Compare </a:t>
                      </a:r>
                      <a:r>
                        <a:rPr lang="it-IT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&amp; Contrast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1)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Express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Time Relationships &amp; Duration </a:t>
                      </a:r>
                    </a:p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Give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&amp; Follow Directions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Interm</a:t>
                      </a:r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same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Predict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Express Cause &amp;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Effect;</a:t>
                      </a:r>
                    </a:p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Explain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Characteristics of People, Things, and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Places;      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3)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</a:t>
                      </a:r>
                      <a:r>
                        <a:rPr lang="it-IT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sify, Compare &amp; Contrast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marR="0" indent="-177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Express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Duration, Sequence &amp; Time Relationships</a:t>
                      </a:r>
                    </a:p>
                    <a:p>
                      <a:pPr marL="233363" marR="0" indent="-177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Summarize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&amp; Generalize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Advanc</a:t>
                      </a:r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same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marR="0" indent="-177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Predict </a:t>
                      </a:r>
                      <a:r>
                        <a:rPr lang="it-IT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Express Cause &amp; Effect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33363" marR="0" indent="-177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Explain </a:t>
                      </a:r>
                      <a:r>
                        <a:rPr lang="it-IT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characteristics of People, Things, and Places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1)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Classify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Compare &amp; Contrast</a:t>
                      </a:r>
                    </a:p>
                    <a:p>
                      <a:pPr marL="55563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Express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Duration, Sequence &amp; Time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Relationships;        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3)</a:t>
                      </a:r>
                      <a:r>
                        <a:rPr lang="en-US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Summarize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&amp; Generalize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33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                     </a:t>
                      </a:r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Forms</a:t>
                      </a:r>
                      <a:endParaRPr lang="en-US" sz="12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1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Begin</a:t>
                      </a:r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563" indent="0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 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present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progressive</a:t>
                      </a:r>
                    </a:p>
                    <a:p>
                      <a:pPr marL="55563" indent="0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Conjunctions: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and, both</a:t>
                      </a:r>
                    </a:p>
                    <a:p>
                      <a:pPr marL="55563" indent="0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Adverbs: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w/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-</a:t>
                      </a:r>
                      <a:r>
                        <a:rPr lang="en-US" sz="1200" b="0" i="1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ly</a:t>
                      </a:r>
                      <a:endParaRPr lang="en-US" sz="1200" b="0" i="1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past </a:t>
                      </a:r>
                      <a:r>
                        <a:rPr lang="en-US" sz="12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prog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statements and ?s: </a:t>
                      </a:r>
                      <a:r>
                        <a:rPr lang="en-US" sz="1200" b="0" i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was, were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Nouns: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irregular plurals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Conjunctions: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and, both, or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Adv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phrases w/ very, superlatives &amp; antonyms</a:t>
                      </a:r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imperatives, aux verbs: </a:t>
                      </a:r>
                      <a:r>
                        <a:rPr lang="en-US" sz="1200" b="0" i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may, might,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must, should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, etc.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Nouns: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collective nouns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Pronouns: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demonstratives, object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Prepositions: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direction and time</a:t>
                      </a:r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Interm</a:t>
                      </a:r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 </a:t>
                      </a:r>
                      <a:r>
                        <a:rPr lang="en-US" sz="12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pres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prog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w/ </a:t>
                      </a:r>
                      <a:r>
                        <a:rPr lang="en-US" sz="1200" b="0" i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-</a:t>
                      </a:r>
                      <a:r>
                        <a:rPr lang="en-US" sz="1200" b="0" i="1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ly</a:t>
                      </a:r>
                      <a:r>
                        <a:rPr lang="en-US" sz="1200" b="0" i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adverbs,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pos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and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neg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statements and questions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Conj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both, but, while, however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Adjectives: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idioms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Adverbs: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w/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–</a:t>
                      </a:r>
                      <a:r>
                        <a:rPr lang="en-US" sz="1200" b="0" i="1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ly</a:t>
                      </a:r>
                      <a:endParaRPr lang="en-US" sz="1200" b="0" i="1" u="none" strike="noStrike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statements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and ?s: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there was/were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, past perfect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Conjunctions: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signal words: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due to, since, so, because, but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Adj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comparatives, multiple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adj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, modifiers</a:t>
                      </a: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imperatives,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aux verbs: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will/shall, prefer to, would rather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Nouns: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collective nouns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Prepositions: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direction and location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Adj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demonstratives: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this, that, these, those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Adv: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too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+ adv, adv clauses</a:t>
                      </a:r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Advanc</a:t>
                      </a:r>
                      <a:endParaRPr lang="en-US" sz="14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pres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prog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&amp;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adv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w/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-</a:t>
                      </a:r>
                      <a:r>
                        <a:rPr lang="en-US" sz="1200" b="0" i="1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ly</a:t>
                      </a:r>
                      <a:endParaRPr lang="en-US" sz="1200" b="0" i="1" u="none" strike="noStrike" baseline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Conj: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not only, does, too, although, does not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Adjectives: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abstract idioms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Adv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Adv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clauses for frequency</a:t>
                      </a:r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12713" algn="l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statements and ?s: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there was/were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, past perfect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Conjunctions: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signal words: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due to, since, so, because, but</a:t>
                      </a:r>
                    </a:p>
                    <a:p>
                      <a:pPr marL="168275" indent="-112713" algn="l" fontAlgn="ctr"/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Adj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comparatives, multiple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adj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, modifiers</a:t>
                      </a:r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marR="0" indent="-1127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Verbs: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imperatives, aux verbs: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will/shall, prefer to, would rather</a:t>
                      </a:r>
                    </a:p>
                    <a:p>
                      <a:pPr marL="168275" marR="0" indent="-1127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Nouns: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collective nouns</a:t>
                      </a:r>
                    </a:p>
                    <a:p>
                      <a:pPr marL="168275" marR="0" indent="-1127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Prepositions: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direction and location</a:t>
                      </a:r>
                    </a:p>
                    <a:p>
                      <a:pPr marL="168275" marR="0" indent="-1127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Adj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demonstratives: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this, that, these, those</a:t>
                      </a:r>
                    </a:p>
                    <a:p>
                      <a:pPr marL="168275" marR="0" indent="-1127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Adv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200" b="0" i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too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+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adv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adv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clauses</a:t>
                      </a:r>
                      <a:endParaRPr lang="en-US" sz="12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626" marR="5626" marT="5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ELD Spring Curriculum Map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1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1783</TotalTime>
  <Words>1173</Words>
  <Application>Microsoft Office PowerPoint</Application>
  <PresentationFormat>On-screen Show (4:3)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To recap… Forms, Functions and Fluency</vt:lpstr>
      <vt:lpstr>Functions</vt:lpstr>
      <vt:lpstr>Forms</vt:lpstr>
      <vt:lpstr>Fluency</vt:lpstr>
      <vt:lpstr>Contextualized ELD Instruction</vt:lpstr>
      <vt:lpstr>Contextualized ELD Instruction</vt:lpstr>
      <vt:lpstr>ODE  ELD Standards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Rob</cp:lastModifiedBy>
  <cp:revision>137</cp:revision>
  <dcterms:created xsi:type="dcterms:W3CDTF">2012-12-14T03:52:19Z</dcterms:created>
  <dcterms:modified xsi:type="dcterms:W3CDTF">2013-01-25T19:03:58Z</dcterms:modified>
</cp:coreProperties>
</file>