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393" r:id="rId2"/>
    <p:sldId id="440" r:id="rId3"/>
    <p:sldId id="392" r:id="rId4"/>
    <p:sldId id="441" r:id="rId5"/>
    <p:sldId id="446" r:id="rId6"/>
    <p:sldId id="447" r:id="rId7"/>
    <p:sldId id="448" r:id="rId8"/>
    <p:sldId id="443" r:id="rId9"/>
    <p:sldId id="444" r:id="rId10"/>
    <p:sldId id="445" r:id="rId11"/>
    <p:sldId id="442" r:id="rId12"/>
    <p:sldId id="394" r:id="rId13"/>
    <p:sldId id="397" r:id="rId14"/>
    <p:sldId id="399" r:id="rId15"/>
    <p:sldId id="403" r:id="rId16"/>
    <p:sldId id="404" r:id="rId17"/>
    <p:sldId id="398" r:id="rId18"/>
    <p:sldId id="405" r:id="rId19"/>
    <p:sldId id="400" r:id="rId20"/>
    <p:sldId id="406" r:id="rId21"/>
    <p:sldId id="407" r:id="rId22"/>
    <p:sldId id="402" r:id="rId23"/>
    <p:sldId id="408" r:id="rId24"/>
    <p:sldId id="410" r:id="rId25"/>
    <p:sldId id="401" r:id="rId26"/>
    <p:sldId id="413" r:id="rId27"/>
    <p:sldId id="395" r:id="rId28"/>
    <p:sldId id="418" r:id="rId29"/>
    <p:sldId id="419" r:id="rId30"/>
    <p:sldId id="416" r:id="rId31"/>
    <p:sldId id="417" r:id="rId32"/>
    <p:sldId id="421" r:id="rId33"/>
    <p:sldId id="420" r:id="rId34"/>
    <p:sldId id="423" r:id="rId35"/>
    <p:sldId id="424" r:id="rId36"/>
    <p:sldId id="425" r:id="rId37"/>
    <p:sldId id="426" r:id="rId38"/>
    <p:sldId id="428" r:id="rId39"/>
    <p:sldId id="429" r:id="rId40"/>
    <p:sldId id="430" r:id="rId41"/>
    <p:sldId id="431" r:id="rId42"/>
    <p:sldId id="435" r:id="rId43"/>
    <p:sldId id="436" r:id="rId44"/>
    <p:sldId id="437" r:id="rId45"/>
    <p:sldId id="438" r:id="rId46"/>
    <p:sldId id="339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FF"/>
    <a:srgbClr val="21FF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61" autoAdjust="0"/>
    <p:restoredTop sz="96691" autoAdjust="0"/>
  </p:normalViewPr>
  <p:slideViewPr>
    <p:cSldViewPr>
      <p:cViewPr varScale="1">
        <p:scale>
          <a:sx n="84" d="100"/>
          <a:sy n="84" d="100"/>
        </p:scale>
        <p:origin x="-114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CFA977-5D28-4ABA-88B1-CF51FAA2AE75}" type="doc">
      <dgm:prSet loTypeId="urn:microsoft.com/office/officeart/2005/8/layout/process5" loCatId="process" qsTypeId="urn:microsoft.com/office/officeart/2005/8/quickstyle/simple3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D9F83416-E631-4897-B12E-E3636E21F481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n-US" dirty="0" smtClean="0"/>
            <a:t>Literacy block</a:t>
          </a:r>
          <a:endParaRPr lang="en-US" dirty="0"/>
        </a:p>
      </dgm:t>
    </dgm:pt>
    <dgm:pt modelId="{D451D225-2FE5-4420-A7D4-0F64509F97F5}" type="parTrans" cxnId="{3ADC39FD-8DAE-4CDD-AD3E-6022101F6C26}">
      <dgm:prSet/>
      <dgm:spPr/>
      <dgm:t>
        <a:bodyPr/>
        <a:lstStyle/>
        <a:p>
          <a:endParaRPr lang="en-US"/>
        </a:p>
      </dgm:t>
    </dgm:pt>
    <dgm:pt modelId="{84B7EA02-197E-469C-8C36-EFE7CCAB5A79}" type="sibTrans" cxnId="{3ADC39FD-8DAE-4CDD-AD3E-6022101F6C26}">
      <dgm:prSet/>
      <dgm:spPr/>
      <dgm:t>
        <a:bodyPr/>
        <a:lstStyle/>
        <a:p>
          <a:endParaRPr lang="en-US"/>
        </a:p>
      </dgm:t>
    </dgm:pt>
    <dgm:pt modelId="{A824C257-69DD-47A3-8672-95596144BB99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ELD block</a:t>
          </a:r>
          <a:endParaRPr lang="en-US" dirty="0"/>
        </a:p>
      </dgm:t>
    </dgm:pt>
    <dgm:pt modelId="{764A8EAA-7A59-4546-9F3C-212AF184C6D2}" type="parTrans" cxnId="{230C937A-2A61-43DC-A4E2-4967C3DC0085}">
      <dgm:prSet/>
      <dgm:spPr/>
      <dgm:t>
        <a:bodyPr/>
        <a:lstStyle/>
        <a:p>
          <a:endParaRPr lang="en-US"/>
        </a:p>
      </dgm:t>
    </dgm:pt>
    <dgm:pt modelId="{0EDE52EE-BF73-4831-A823-2EEC42F64295}" type="sibTrans" cxnId="{230C937A-2A61-43DC-A4E2-4967C3DC0085}">
      <dgm:prSet/>
      <dgm:spPr/>
      <dgm:t>
        <a:bodyPr/>
        <a:lstStyle/>
        <a:p>
          <a:endParaRPr lang="en-US"/>
        </a:p>
      </dgm:t>
    </dgm:pt>
    <dgm:pt modelId="{A00C6F82-90DD-452C-8483-F5BF69EB3B5A}" type="pres">
      <dgm:prSet presAssocID="{49CFA977-5D28-4ABA-88B1-CF51FAA2AE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ED5128-DB93-47BD-8364-FA8C641C3B5E}" type="pres">
      <dgm:prSet presAssocID="{D9F83416-E631-4897-B12E-E3636E21F481}" presName="node" presStyleLbl="node1" presStyleIdx="0" presStyleCnt="2" custLinFactNeighborX="-2270" custLinFactNeighborY="-452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E6D6A0-6BF5-403E-825E-A63A98D27949}" type="pres">
      <dgm:prSet presAssocID="{84B7EA02-197E-469C-8C36-EFE7CCAB5A79}" presName="sibTrans" presStyleLbl="sibTrans2D1" presStyleIdx="0" presStyleCnt="1"/>
      <dgm:spPr/>
      <dgm:t>
        <a:bodyPr/>
        <a:lstStyle/>
        <a:p>
          <a:endParaRPr lang="en-US"/>
        </a:p>
      </dgm:t>
    </dgm:pt>
    <dgm:pt modelId="{9DD463A9-3F99-4F1B-A079-AA3D48D132B5}" type="pres">
      <dgm:prSet presAssocID="{84B7EA02-197E-469C-8C36-EFE7CCAB5A79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40816116-43CD-4F25-8475-26B0D4C733EC}" type="pres">
      <dgm:prSet presAssocID="{A824C257-69DD-47A3-8672-95596144BB99}" presName="node" presStyleLbl="node1" presStyleIdx="1" presStyleCnt="2" custLinFactNeighborX="-15554" custLinFactNeighborY="-489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693E0F-E8B2-40A5-844E-C37417E2C226}" type="presOf" srcId="{A824C257-69DD-47A3-8672-95596144BB99}" destId="{40816116-43CD-4F25-8475-26B0D4C733EC}" srcOrd="0" destOrd="0" presId="urn:microsoft.com/office/officeart/2005/8/layout/process5"/>
    <dgm:cxn modelId="{EE147B5C-71EB-403B-8B2C-2D43F3335535}" type="presOf" srcId="{84B7EA02-197E-469C-8C36-EFE7CCAB5A79}" destId="{F6E6D6A0-6BF5-403E-825E-A63A98D27949}" srcOrd="0" destOrd="0" presId="urn:microsoft.com/office/officeart/2005/8/layout/process5"/>
    <dgm:cxn modelId="{5D1AA906-9D39-441C-A4F5-023D5B520B99}" type="presOf" srcId="{49CFA977-5D28-4ABA-88B1-CF51FAA2AE75}" destId="{A00C6F82-90DD-452C-8483-F5BF69EB3B5A}" srcOrd="0" destOrd="0" presId="urn:microsoft.com/office/officeart/2005/8/layout/process5"/>
    <dgm:cxn modelId="{0C478E8D-CCA7-4E0C-8309-6B8AE788BA88}" type="presOf" srcId="{84B7EA02-197E-469C-8C36-EFE7CCAB5A79}" destId="{9DD463A9-3F99-4F1B-A079-AA3D48D132B5}" srcOrd="1" destOrd="0" presId="urn:microsoft.com/office/officeart/2005/8/layout/process5"/>
    <dgm:cxn modelId="{47045519-9130-4C05-8936-76F1A15927D5}" type="presOf" srcId="{D9F83416-E631-4897-B12E-E3636E21F481}" destId="{1FED5128-DB93-47BD-8364-FA8C641C3B5E}" srcOrd="0" destOrd="0" presId="urn:microsoft.com/office/officeart/2005/8/layout/process5"/>
    <dgm:cxn modelId="{230C937A-2A61-43DC-A4E2-4967C3DC0085}" srcId="{49CFA977-5D28-4ABA-88B1-CF51FAA2AE75}" destId="{A824C257-69DD-47A3-8672-95596144BB99}" srcOrd="1" destOrd="0" parTransId="{764A8EAA-7A59-4546-9F3C-212AF184C6D2}" sibTransId="{0EDE52EE-BF73-4831-A823-2EEC42F64295}"/>
    <dgm:cxn modelId="{3ADC39FD-8DAE-4CDD-AD3E-6022101F6C26}" srcId="{49CFA977-5D28-4ABA-88B1-CF51FAA2AE75}" destId="{D9F83416-E631-4897-B12E-E3636E21F481}" srcOrd="0" destOrd="0" parTransId="{D451D225-2FE5-4420-A7D4-0F64509F97F5}" sibTransId="{84B7EA02-197E-469C-8C36-EFE7CCAB5A79}"/>
    <dgm:cxn modelId="{AA2CF02F-5C47-47CD-B849-DF9079BC8F93}" type="presParOf" srcId="{A00C6F82-90DD-452C-8483-F5BF69EB3B5A}" destId="{1FED5128-DB93-47BD-8364-FA8C641C3B5E}" srcOrd="0" destOrd="0" presId="urn:microsoft.com/office/officeart/2005/8/layout/process5"/>
    <dgm:cxn modelId="{7847D322-6E0F-4C0E-AD8E-2B19D1C0BB9E}" type="presParOf" srcId="{A00C6F82-90DD-452C-8483-F5BF69EB3B5A}" destId="{F6E6D6A0-6BF5-403E-825E-A63A98D27949}" srcOrd="1" destOrd="0" presId="urn:microsoft.com/office/officeart/2005/8/layout/process5"/>
    <dgm:cxn modelId="{169DF1F2-6BAC-4FED-90F4-AFE464528D62}" type="presParOf" srcId="{F6E6D6A0-6BF5-403E-825E-A63A98D27949}" destId="{9DD463A9-3F99-4F1B-A079-AA3D48D132B5}" srcOrd="0" destOrd="0" presId="urn:microsoft.com/office/officeart/2005/8/layout/process5"/>
    <dgm:cxn modelId="{721D8E0F-F450-4692-B08F-04CB9A54B282}" type="presParOf" srcId="{A00C6F82-90DD-452C-8483-F5BF69EB3B5A}" destId="{40816116-43CD-4F25-8475-26B0D4C733EC}" srcOrd="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ED5128-DB93-47BD-8364-FA8C641C3B5E}">
      <dsp:nvSpPr>
        <dsp:cNvPr id="0" name=""/>
        <dsp:cNvSpPr/>
      </dsp:nvSpPr>
      <dsp:spPr>
        <a:xfrm>
          <a:off x="0" y="304793"/>
          <a:ext cx="3427660" cy="2056596"/>
        </a:xfrm>
        <a:prstGeom prst="roundRect">
          <a:avLst>
            <a:gd name="adj" fmla="val 1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Literacy block</a:t>
          </a:r>
          <a:endParaRPr lang="en-US" sz="5400" kern="1200" dirty="0"/>
        </a:p>
      </dsp:txBody>
      <dsp:txXfrm>
        <a:off x="60236" y="365029"/>
        <a:ext cx="3307188" cy="1936124"/>
      </dsp:txXfrm>
    </dsp:sp>
    <dsp:sp modelId="{F6E6D6A0-6BF5-403E-825E-A63A98D27949}">
      <dsp:nvSpPr>
        <dsp:cNvPr id="0" name=""/>
        <dsp:cNvSpPr/>
      </dsp:nvSpPr>
      <dsp:spPr>
        <a:xfrm rot="21538621">
          <a:off x="3612322" y="870187"/>
          <a:ext cx="445023" cy="85005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3612333" y="1041391"/>
        <a:ext cx="311516" cy="510035"/>
      </dsp:txXfrm>
    </dsp:sp>
    <dsp:sp modelId="{40816116-43CD-4F25-8475-26B0D4C733EC}">
      <dsp:nvSpPr>
        <dsp:cNvPr id="0" name=""/>
        <dsp:cNvSpPr/>
      </dsp:nvSpPr>
      <dsp:spPr>
        <a:xfrm>
          <a:off x="4267193" y="228596"/>
          <a:ext cx="3427660" cy="2056596"/>
        </a:xfrm>
        <a:prstGeom prst="roundRect">
          <a:avLst>
            <a:gd name="adj" fmla="val 1000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ELD block</a:t>
          </a:r>
          <a:endParaRPr lang="en-US" sz="5400" kern="1200" dirty="0"/>
        </a:p>
      </dsp:txBody>
      <dsp:txXfrm>
        <a:off x="4327429" y="288832"/>
        <a:ext cx="3307188" cy="1936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6C8CE1B-4813-4F4A-BCAE-BEA3B440BEA4}" type="datetimeFigureOut">
              <a:rPr lang="en-US"/>
              <a:pPr>
                <a:defRPr/>
              </a:pPr>
              <a:t>2/3/2013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E9B0B50-3EEA-49FE-9193-F2D252A1C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371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B34FD-AE91-4851-B76C-925ED836223A}" type="datetimeFigureOut">
              <a:rPr lang="en-US"/>
              <a:pPr>
                <a:defRPr/>
              </a:pPr>
              <a:t>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3EE66-1F2A-4BE5-AD17-F93FA93F9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F5582-FE5B-4D37-9305-CEAD6476BFEC}" type="datetimeFigureOut">
              <a:rPr lang="en-US"/>
              <a:pPr>
                <a:defRPr/>
              </a:pPr>
              <a:t>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904E6-8BE7-4059-85E8-4C2B976B3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4CFA0-3B91-4074-A951-970D5087D347}" type="datetimeFigureOut">
              <a:rPr lang="en-US"/>
              <a:pPr>
                <a:defRPr/>
              </a:pPr>
              <a:t>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6866D-5B42-4922-8892-E0559C943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DC955-508A-4157-A009-919689E0D18A}" type="datetimeFigureOut">
              <a:rPr lang="en-US"/>
              <a:pPr>
                <a:defRPr/>
              </a:pPr>
              <a:t>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ED9DB-EA50-4967-90B4-3651C55C8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493D7-D0A3-4F64-B857-C7D08D5A0C8B}" type="datetimeFigureOut">
              <a:rPr lang="en-US"/>
              <a:pPr>
                <a:defRPr/>
              </a:pPr>
              <a:t>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C7DD1-35A9-4A52-94F5-67ACBF0C20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1B691-55CE-4D55-AA84-96AED36E6486}" type="datetimeFigureOut">
              <a:rPr lang="en-US"/>
              <a:pPr>
                <a:defRPr/>
              </a:pPr>
              <a:t>2/3/2013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59FB3-DBF8-4B1C-854D-157E51E305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E167C-6759-4949-8A83-8490CD7D45C2}" type="datetimeFigureOut">
              <a:rPr lang="en-US"/>
              <a:pPr>
                <a:defRPr/>
              </a:pPr>
              <a:t>2/3/2013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35D7B-4B30-4D66-958E-37E8986B0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8B526-3B7C-4DAE-AA5B-416FC0EA82E8}" type="datetimeFigureOut">
              <a:rPr lang="en-US"/>
              <a:pPr>
                <a:defRPr/>
              </a:pPr>
              <a:t>2/3/2013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612FA-1A5A-4084-AE44-FD506DA2B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BEFA4-C52D-4A2A-A3A6-11F47EA51EC0}" type="datetimeFigureOut">
              <a:rPr lang="en-US"/>
              <a:pPr>
                <a:defRPr/>
              </a:pPr>
              <a:t>2/3/2013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45062-0D20-4753-AE20-A96CBA477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EDB6D-BA18-42D2-8BCC-55960FDF428C}" type="datetimeFigureOut">
              <a:rPr lang="en-US"/>
              <a:pPr>
                <a:defRPr/>
              </a:pPr>
              <a:t>2/3/2013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B0DA8-B704-4723-BF7D-CAC9AEF53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BA2AD-905F-4F26-951B-6095D5CF6291}" type="datetimeFigureOut">
              <a:rPr lang="en-US"/>
              <a:pPr>
                <a:defRPr/>
              </a:pPr>
              <a:t>2/3/2013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E8A69-2DCF-4901-A790-8FFA3A379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77FE02-3499-481D-9A1B-EC2CE77E781F}" type="datetimeFigureOut">
              <a:rPr lang="en-US"/>
              <a:pPr>
                <a:defRPr/>
              </a:pPr>
              <a:t>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773FEC-9ADC-4970-B4AA-BD6579152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http://www.central.k12.or.us/Portals/0/Skins/CSD%20Main/images/Logo.png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http://www.central.k12.or.us/Portals/0/Skins/CSD%20Main/images/Logo.png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Rob\AppData\Local\Microsoft\Windows\Temporary Internet Files\Content.IE5\FVXFMXHO\MP900439527[1].jpg"/>
          <p:cNvPicPr>
            <a:picLocks noChangeAspect="1" noChangeArrowheads="1"/>
          </p:cNvPicPr>
          <p:nvPr/>
        </p:nvPicPr>
        <p:blipFill>
          <a:blip r:embed="rId2"/>
          <a:srcRect l="44325"/>
          <a:stretch>
            <a:fillRect/>
          </a:stretch>
        </p:blipFill>
        <p:spPr bwMode="auto">
          <a:xfrm>
            <a:off x="8153400" y="0"/>
            <a:ext cx="989013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463550"/>
            <a:ext cx="3181350" cy="8318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5363" name="Picture 4" descr="CSD LOGO"/>
          <p:cNvPicPr>
            <a:picLocks noChangeAspect="1" noChangeArrowheads="1"/>
          </p:cNvPicPr>
          <p:nvPr/>
        </p:nvPicPr>
        <p:blipFill>
          <a:blip r:embed="rId4" r:link="rId5">
            <a:lum bright="-20000" contrast="20000"/>
          </a:blip>
          <a:srcRect r="72581"/>
          <a:stretch>
            <a:fillRect/>
          </a:stretch>
        </p:blipFill>
        <p:spPr bwMode="auto">
          <a:xfrm>
            <a:off x="465138" y="463550"/>
            <a:ext cx="982662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1676400" y="1524000"/>
            <a:ext cx="6172200" cy="344488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172200" y="1166813"/>
            <a:ext cx="1676400" cy="43338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66" name="TextBox 3"/>
          <p:cNvSpPr txBox="1">
            <a:spLocks noChangeArrowheads="1"/>
          </p:cNvSpPr>
          <p:nvPr/>
        </p:nvSpPr>
        <p:spPr bwMode="auto">
          <a:xfrm>
            <a:off x="1676400" y="1485900"/>
            <a:ext cx="6172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Language Understanding to Improve Student Achievement</a:t>
            </a:r>
          </a:p>
        </p:txBody>
      </p:sp>
      <p:sp>
        <p:nvSpPr>
          <p:cNvPr id="15367" name="TextBox 4"/>
          <p:cNvSpPr txBox="1">
            <a:spLocks noChangeArrowheads="1"/>
          </p:cNvSpPr>
          <p:nvPr/>
        </p:nvSpPr>
        <p:spPr bwMode="auto">
          <a:xfrm>
            <a:off x="6172200" y="1123950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Project LUISA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5138" y="2171700"/>
            <a:ext cx="7612062" cy="3600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b="1" dirty="0">
                <a:latin typeface="+mn-lt"/>
              </a:rPr>
              <a:t>Session 3. Feb 1, 2013</a:t>
            </a:r>
          </a:p>
          <a:p>
            <a:pPr marL="914400" indent="-457200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dirty="0">
                <a:latin typeface="+mn-lt"/>
              </a:rPr>
              <a:t>1. Welcome</a:t>
            </a:r>
          </a:p>
          <a:p>
            <a:pPr marL="914400" indent="-457200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dirty="0">
                <a:latin typeface="+mn-lt"/>
              </a:rPr>
              <a:t>2. Review of Functions and Forms</a:t>
            </a:r>
          </a:p>
          <a:p>
            <a:pPr marL="914400" indent="-457200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dirty="0">
                <a:latin typeface="+mn-lt"/>
              </a:rPr>
              <a:t>3. This week’s readings </a:t>
            </a:r>
          </a:p>
          <a:p>
            <a:pPr marL="914400" indent="-457200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dirty="0">
                <a:latin typeface="+mn-lt"/>
              </a:rPr>
              <a:t>4. Lesson structure for contextualized ELD </a:t>
            </a:r>
          </a:p>
          <a:p>
            <a:pPr marL="914400" indent="-457200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dirty="0">
                <a:latin typeface="+mn-lt"/>
              </a:rPr>
              <a:t>5. Designing ELD Lessons </a:t>
            </a:r>
          </a:p>
          <a:p>
            <a:pPr marL="914400" indent="-457200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dirty="0">
                <a:latin typeface="+mn-lt"/>
              </a:rPr>
              <a:t>6. Looking Forward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4"/>
          <p:cNvGrpSpPr>
            <a:grpSpLocks/>
          </p:cNvGrpSpPr>
          <p:nvPr/>
        </p:nvGrpSpPr>
        <p:grpSpPr bwMode="auto">
          <a:xfrm>
            <a:off x="8153400" y="4763"/>
            <a:ext cx="1020763" cy="6858000"/>
            <a:chOff x="7891160" y="-176561"/>
            <a:chExt cx="1020335" cy="6858000"/>
          </a:xfrm>
        </p:grpSpPr>
        <p:pic>
          <p:nvPicPr>
            <p:cNvPr id="9" name="Picture 2" descr="C:\Users\Rob\AppData\Local\Microsoft\Windows\Temporary Internet Files\Content.IE5\FVXFMXHO\MP900439527[1]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/>
            </a:blip>
            <a:srcRect l="44325"/>
            <a:stretch/>
          </p:blipFill>
          <p:spPr bwMode="auto">
            <a:xfrm>
              <a:off x="7891160" y="-176561"/>
              <a:ext cx="988740" cy="6852424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effectLst>
              <a:glow>
                <a:schemeClr val="accent1"/>
              </a:glow>
              <a:softEdge rad="0"/>
            </a:effectLst>
          </p:spPr>
        </p:pic>
        <p:sp>
          <p:nvSpPr>
            <p:cNvPr id="10" name="Rectangle 9"/>
            <p:cNvSpPr/>
            <p:nvPr/>
          </p:nvSpPr>
          <p:spPr>
            <a:xfrm>
              <a:off x="7921310" y="-176561"/>
              <a:ext cx="990185" cy="68580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/>
          <a:lstStyle/>
          <a:p>
            <a:r>
              <a:rPr lang="en-US" smtClean="0"/>
              <a:t>Possible class formats…</a:t>
            </a: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Rectangle 13"/>
          <p:cNvSpPr/>
          <p:nvPr/>
        </p:nvSpPr>
        <p:spPr>
          <a:xfrm>
            <a:off x="5181600" y="3962400"/>
            <a:ext cx="2438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ELLs receive ELD instruction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90600" y="3998913"/>
            <a:ext cx="2462213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5181600" y="5257800"/>
            <a:ext cx="2438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All other students continue literacy rotations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13" grpId="0">
        <p:bldAsOne/>
      </p:bldGraphic>
      <p:bldP spid="14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Users\Rob\AppData\Local\Microsoft\Windows\Temporary Internet Files\Content.IE5\FVXFMXHO\MP900439527[1].jpg"/>
          <p:cNvPicPr>
            <a:picLocks noChangeAspect="1" noChangeArrowheads="1"/>
          </p:cNvPicPr>
          <p:nvPr/>
        </p:nvPicPr>
        <p:blipFill>
          <a:blip r:embed="rId2"/>
          <a:srcRect l="44325"/>
          <a:stretch>
            <a:fillRect/>
          </a:stretch>
        </p:blipFill>
        <p:spPr bwMode="auto">
          <a:xfrm>
            <a:off x="8153400" y="6350"/>
            <a:ext cx="989013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Group 4"/>
          <p:cNvGrpSpPr>
            <a:grpSpLocks/>
          </p:cNvGrpSpPr>
          <p:nvPr/>
        </p:nvGrpSpPr>
        <p:grpSpPr bwMode="auto">
          <a:xfrm>
            <a:off x="8153400" y="4763"/>
            <a:ext cx="1020763" cy="6858000"/>
            <a:chOff x="7891160" y="-176561"/>
            <a:chExt cx="1020335" cy="6858000"/>
          </a:xfrm>
        </p:grpSpPr>
        <p:pic>
          <p:nvPicPr>
            <p:cNvPr id="6" name="Picture 2" descr="C:\Users\Rob\AppData\Local\Microsoft\Windows\Temporary Internet Files\Content.IE5\FVXFMXHO\MP900439527[1]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/>
            </a:blip>
            <a:srcRect l="44325"/>
            <a:stretch/>
          </p:blipFill>
          <p:spPr bwMode="auto">
            <a:xfrm>
              <a:off x="7891160" y="-176561"/>
              <a:ext cx="988740" cy="6852424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effectLst>
              <a:glow>
                <a:schemeClr val="accent1"/>
              </a:glow>
              <a:softEdge rad="0"/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7921310" y="-176561"/>
              <a:ext cx="990185" cy="68580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457200" y="0"/>
            <a:ext cx="77263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Lesson planning for contextualized ELD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09600"/>
            <a:ext cx="7772400" cy="5868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260475" algn="l"/>
                <a:tab pos="1828800" algn="l"/>
              </a:tabLst>
              <a:defRPr/>
            </a:pPr>
            <a:r>
              <a:rPr lang="en-US" sz="2400" b="1" dirty="0">
                <a:latin typeface="+mn-lt"/>
              </a:rPr>
              <a:t>My class:</a:t>
            </a:r>
            <a:r>
              <a:rPr lang="en-US" sz="2400" dirty="0">
                <a:latin typeface="+mn-lt"/>
              </a:rPr>
              <a:t> Grade 1-2, 22 Students total, with 7 ELLs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tabLst>
                <a:tab pos="1260475" algn="l"/>
                <a:tab pos="1828800" algn="l"/>
              </a:tabLst>
              <a:defRPr/>
            </a:pPr>
            <a:r>
              <a:rPr lang="en-US" sz="2400" dirty="0">
                <a:latin typeface="+mn-lt"/>
              </a:rPr>
              <a:t>				ELLs: 3 </a:t>
            </a:r>
            <a:r>
              <a:rPr lang="en-US" sz="2400" dirty="0" err="1">
                <a:latin typeface="+mn-lt"/>
              </a:rPr>
              <a:t>Adv</a:t>
            </a:r>
            <a:r>
              <a:rPr lang="en-US" sz="2400" dirty="0">
                <a:latin typeface="+mn-lt"/>
              </a:rPr>
              <a:t>, 3 Inter, 2 Begin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tabLst>
                <a:tab pos="1260475" algn="l"/>
                <a:tab pos="1828800" algn="l"/>
              </a:tabLst>
              <a:defRPr/>
            </a:pPr>
            <a:r>
              <a:rPr lang="en-US" sz="2400" b="1" dirty="0">
                <a:latin typeface="+mn-lt"/>
              </a:rPr>
              <a:t>My Content Theme</a:t>
            </a:r>
            <a:r>
              <a:rPr lang="en-US" sz="2400" dirty="0">
                <a:latin typeface="+mn-lt"/>
              </a:rPr>
              <a:t>: Neighborhoods</a:t>
            </a:r>
          </a:p>
          <a:p>
            <a:pPr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  <a:tab pos="1828800" algn="l"/>
              </a:tabLst>
              <a:defRPr/>
            </a:pPr>
            <a:r>
              <a:rPr lang="en-US" sz="2400" b="1" dirty="0">
                <a:latin typeface="+mn-lt"/>
              </a:rPr>
              <a:t>My literacy block lesson plan </a:t>
            </a:r>
            <a:r>
              <a:rPr lang="en-US" sz="2400" dirty="0">
                <a:latin typeface="+mn-lt"/>
              </a:rPr>
              <a:t>For Tuesday, April 16:</a:t>
            </a:r>
          </a:p>
          <a:p>
            <a:pPr marL="1033463" indent="-1033463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tabLst>
                <a:tab pos="463550" algn="l"/>
                <a:tab pos="914400" algn="l"/>
              </a:tabLst>
              <a:defRPr/>
            </a:pPr>
            <a:r>
              <a:rPr lang="en-US" sz="2400" dirty="0">
                <a:latin typeface="+mn-lt"/>
              </a:rPr>
              <a:t>	8:40   Class discussion based on prior reading topic</a:t>
            </a:r>
          </a:p>
          <a:p>
            <a:pPr marL="1033463" indent="-1033463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tabLst>
                <a:tab pos="463550" algn="l"/>
                <a:tab pos="914400" algn="l"/>
              </a:tabLst>
              <a:defRPr/>
            </a:pPr>
            <a:r>
              <a:rPr lang="en-US" sz="2400" dirty="0">
                <a:latin typeface="+mn-lt"/>
              </a:rPr>
              <a:t>	</a:t>
            </a:r>
            <a:r>
              <a:rPr lang="en-US" sz="2400" b="1" dirty="0">
                <a:solidFill>
                  <a:srgbClr val="00B050"/>
                </a:solidFill>
                <a:latin typeface="+mn-lt"/>
              </a:rPr>
              <a:t>8:50   Choice of Word Work or Read to Self</a:t>
            </a:r>
          </a:p>
          <a:p>
            <a:pPr marL="1033463" indent="-1033463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tabLst>
                <a:tab pos="463550" algn="l"/>
                <a:tab pos="914400" algn="l"/>
              </a:tabLst>
              <a:defRPr/>
            </a:pPr>
            <a:r>
              <a:rPr lang="en-US" sz="2400" dirty="0">
                <a:latin typeface="+mn-lt"/>
              </a:rPr>
              <a:t>	9:10   Focus lesson on sound/spelling/reading</a:t>
            </a:r>
          </a:p>
          <a:p>
            <a:pPr marL="1033463" indent="-1033463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tabLst>
                <a:tab pos="463550" algn="l"/>
                <a:tab pos="914400" algn="l"/>
              </a:tabLst>
              <a:defRPr/>
            </a:pPr>
            <a:r>
              <a:rPr lang="en-US" sz="2400" dirty="0">
                <a:latin typeface="+mn-lt"/>
              </a:rPr>
              <a:t>	</a:t>
            </a:r>
            <a:r>
              <a:rPr lang="en-US" sz="2400" b="1" dirty="0">
                <a:solidFill>
                  <a:srgbClr val="00B050"/>
                </a:solidFill>
                <a:latin typeface="+mn-lt"/>
              </a:rPr>
              <a:t>9:20   Partner Read (practice reading strategy)</a:t>
            </a:r>
          </a:p>
          <a:p>
            <a:pPr marL="1033463" indent="-1033463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tabLst>
                <a:tab pos="463550" algn="l"/>
                <a:tab pos="914400" algn="l"/>
              </a:tabLst>
              <a:defRPr/>
            </a:pPr>
            <a:r>
              <a:rPr lang="en-US" sz="2400" dirty="0">
                <a:latin typeface="+mn-lt"/>
              </a:rPr>
              <a:t>	9:40   Group sharing about reading strategy </a:t>
            </a:r>
          </a:p>
          <a:p>
            <a:pPr marL="1033463" indent="-1033463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tabLst>
                <a:tab pos="463550" algn="l"/>
                <a:tab pos="914400" algn="l"/>
              </a:tabLst>
              <a:defRPr/>
            </a:pPr>
            <a:r>
              <a:rPr lang="en-US" sz="2400" dirty="0">
                <a:latin typeface="+mn-lt"/>
              </a:rPr>
              <a:t>	9:45   Focus lesson on punctuation </a:t>
            </a:r>
          </a:p>
          <a:p>
            <a:pPr marL="1033463" indent="-1033463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tabLst>
                <a:tab pos="463550" algn="l"/>
                <a:tab pos="914400" algn="l"/>
              </a:tabLst>
              <a:defRPr/>
            </a:pPr>
            <a:r>
              <a:rPr lang="en-US" sz="2400" dirty="0">
                <a:latin typeface="+mn-lt"/>
              </a:rPr>
              <a:t>	</a:t>
            </a:r>
            <a:r>
              <a:rPr lang="en-US" sz="2400" b="1" dirty="0">
                <a:solidFill>
                  <a:srgbClr val="00B050"/>
                </a:solidFill>
                <a:latin typeface="+mn-lt"/>
              </a:rPr>
              <a:t>10:00 Writing (journal based on yesterday’s reading)</a:t>
            </a:r>
          </a:p>
          <a:p>
            <a:pPr marL="1033463" indent="-1033463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tabLst>
                <a:tab pos="463550" algn="l"/>
                <a:tab pos="914400" algn="l"/>
              </a:tabLst>
              <a:defRPr/>
            </a:pPr>
            <a:r>
              <a:rPr lang="en-US" sz="2400" dirty="0">
                <a:latin typeface="+mn-lt"/>
              </a:rPr>
              <a:t>	10:30 Content lesson </a:t>
            </a:r>
          </a:p>
          <a:p>
            <a:pPr marL="1033463" indent="-1033463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tabLst>
                <a:tab pos="463550" algn="l"/>
                <a:tab pos="914400" algn="l"/>
              </a:tabLst>
              <a:defRPr/>
            </a:pPr>
            <a:r>
              <a:rPr lang="en-US" sz="2400" dirty="0">
                <a:latin typeface="+mn-lt"/>
              </a:rPr>
              <a:t>	11:00 Lunch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9" name="Group 4"/>
          <p:cNvGrpSpPr>
            <a:grpSpLocks/>
          </p:cNvGrpSpPr>
          <p:nvPr/>
        </p:nvGrpSpPr>
        <p:grpSpPr bwMode="auto">
          <a:xfrm>
            <a:off x="8153400" y="4763"/>
            <a:ext cx="1020763" cy="6858000"/>
            <a:chOff x="7891160" y="-176561"/>
            <a:chExt cx="1020335" cy="6858000"/>
          </a:xfrm>
        </p:grpSpPr>
        <p:pic>
          <p:nvPicPr>
            <p:cNvPr id="6" name="Picture 2" descr="C:\Users\Rob\AppData\Local\Microsoft\Windows\Temporary Internet Files\Content.IE5\FVXFMXHO\MP900439527[1]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/>
            </a:blip>
            <a:srcRect l="44325"/>
            <a:stretch/>
          </p:blipFill>
          <p:spPr bwMode="auto">
            <a:xfrm>
              <a:off x="7891160" y="-176561"/>
              <a:ext cx="988740" cy="6852424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effectLst>
              <a:glow>
                <a:schemeClr val="accent1"/>
              </a:glow>
              <a:softEdge rad="0"/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7921310" y="-176561"/>
              <a:ext cx="990185" cy="68580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457200" y="0"/>
            <a:ext cx="77263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Lesson planning for contextualized ELD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7200" y="609600"/>
            <a:ext cx="77724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1260475" algn="l"/>
                <a:tab pos="1828800" algn="l"/>
              </a:tabLst>
            </a:pPr>
            <a:r>
              <a:rPr lang="en-US" sz="2400" b="1">
                <a:latin typeface="Calibri" pitchFamily="34" charset="0"/>
              </a:rPr>
              <a:t>My class:</a:t>
            </a:r>
            <a:r>
              <a:rPr lang="en-US" sz="2400">
                <a:latin typeface="Calibri" pitchFamily="34" charset="0"/>
              </a:rPr>
              <a:t> Grade 1-2, 22 Students total, with 7 ELLs</a:t>
            </a:r>
          </a:p>
          <a:p>
            <a:pPr>
              <a:spcAft>
                <a:spcPts val="1200"/>
              </a:spcAft>
              <a:tabLst>
                <a:tab pos="1260475" algn="l"/>
                <a:tab pos="1828800" algn="l"/>
              </a:tabLst>
            </a:pPr>
            <a:r>
              <a:rPr lang="en-US" sz="2400">
                <a:latin typeface="Calibri" pitchFamily="34" charset="0"/>
              </a:rPr>
              <a:t>				ELLs: 3 Adv, 3 Inter, 2 Begin</a:t>
            </a:r>
          </a:p>
          <a:p>
            <a:pPr>
              <a:spcAft>
                <a:spcPts val="1200"/>
              </a:spcAft>
              <a:tabLst>
                <a:tab pos="1260475" algn="l"/>
                <a:tab pos="1828800" algn="l"/>
              </a:tabLst>
            </a:pPr>
            <a:r>
              <a:rPr lang="en-US" sz="2400" b="1">
                <a:latin typeface="Calibri" pitchFamily="34" charset="0"/>
              </a:rPr>
              <a:t>My Content Theme</a:t>
            </a:r>
            <a:r>
              <a:rPr lang="en-US" sz="2400">
                <a:latin typeface="Calibri" pitchFamily="34" charset="0"/>
              </a:rPr>
              <a:t>: Neighborhoods</a:t>
            </a:r>
          </a:p>
          <a:p>
            <a:pPr>
              <a:lnSpc>
                <a:spcPts val="3400"/>
              </a:lnSpc>
              <a:tabLst>
                <a:tab pos="1260475" algn="l"/>
                <a:tab pos="1828800" algn="l"/>
              </a:tabLst>
            </a:pPr>
            <a:r>
              <a:rPr lang="en-US" sz="2400" b="1">
                <a:latin typeface="Calibri" pitchFamily="34" charset="0"/>
              </a:rPr>
              <a:t>My literacy block lesson plan </a:t>
            </a:r>
            <a:r>
              <a:rPr lang="en-US" sz="2400">
                <a:latin typeface="Calibri" pitchFamily="34" charset="0"/>
              </a:rPr>
              <a:t>For Tuesday, April 16:</a:t>
            </a:r>
          </a:p>
          <a:p>
            <a:pPr>
              <a:tabLst>
                <a:tab pos="1260475" algn="l"/>
                <a:tab pos="1828800" algn="l"/>
              </a:tabLst>
            </a:pPr>
            <a:endParaRPr lang="en-US" sz="2400">
              <a:latin typeface="Calibri" pitchFamily="34" charset="0"/>
            </a:endParaRPr>
          </a:p>
          <a:p>
            <a:pPr>
              <a:tabLst>
                <a:tab pos="1260475" algn="l"/>
                <a:tab pos="1828800" algn="l"/>
              </a:tabLst>
            </a:pPr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How I will incorporate ELD</a:t>
            </a:r>
            <a:r>
              <a:rPr lang="en-US" sz="2400">
                <a:solidFill>
                  <a:srgbClr val="FF0000"/>
                </a:solidFill>
                <a:latin typeface="Calibri" pitchFamily="34" charset="0"/>
              </a:rPr>
              <a:t>:</a:t>
            </a:r>
          </a:p>
          <a:p>
            <a:pPr>
              <a:tabLst>
                <a:tab pos="1260475" algn="l"/>
                <a:tab pos="1828800" algn="l"/>
              </a:tabLst>
            </a:pPr>
            <a:r>
              <a:rPr lang="en-US" sz="2400">
                <a:latin typeface="Calibri" pitchFamily="34" charset="0"/>
              </a:rPr>
              <a:t>	1. Review my materials and tasks </a:t>
            </a:r>
          </a:p>
          <a:p>
            <a:pPr>
              <a:tabLst>
                <a:tab pos="1260475" algn="l"/>
                <a:tab pos="1828800" algn="l"/>
              </a:tabLst>
            </a:pPr>
            <a:r>
              <a:rPr lang="en-US" sz="2400">
                <a:latin typeface="Calibri" pitchFamily="34" charset="0"/>
              </a:rPr>
              <a:t>	2. Consult ELD curriculum map </a:t>
            </a:r>
          </a:p>
          <a:p>
            <a:pPr>
              <a:tabLst>
                <a:tab pos="1260475" algn="l"/>
                <a:tab pos="1828800" algn="l"/>
              </a:tabLst>
            </a:pPr>
            <a:r>
              <a:rPr lang="en-US" sz="2400">
                <a:latin typeface="Calibri" pitchFamily="34" charset="0"/>
              </a:rPr>
              <a:t>	3. Identify a suitable Function</a:t>
            </a:r>
          </a:p>
          <a:p>
            <a:pPr>
              <a:tabLst>
                <a:tab pos="1260475" algn="l"/>
                <a:tab pos="1828800" algn="l"/>
              </a:tabLst>
            </a:pPr>
            <a:r>
              <a:rPr lang="en-US" sz="2400">
                <a:latin typeface="Calibri" pitchFamily="34" charset="0"/>
              </a:rPr>
              <a:t>	4. Begin filling out Function/Form chart	</a:t>
            </a:r>
          </a:p>
          <a:p>
            <a:pPr>
              <a:tabLst>
                <a:tab pos="1260475" algn="l"/>
                <a:tab pos="1828800" algn="l"/>
              </a:tabLst>
            </a:pPr>
            <a:r>
              <a:rPr lang="en-US" sz="2400">
                <a:latin typeface="Calibri" pitchFamily="34" charset="0"/>
              </a:rPr>
              <a:t>	5. Review materials and tasks for specific Forms </a:t>
            </a:r>
          </a:p>
          <a:p>
            <a:pPr>
              <a:tabLst>
                <a:tab pos="1260475" algn="l"/>
                <a:tab pos="1828800" algn="l"/>
              </a:tabLst>
            </a:pPr>
            <a:r>
              <a:rPr lang="en-US" sz="2400">
                <a:latin typeface="Calibri" pitchFamily="34" charset="0"/>
              </a:rPr>
              <a:t>	6. Create ELL materials and/or tasks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Group 4"/>
          <p:cNvGrpSpPr>
            <a:grpSpLocks/>
          </p:cNvGrpSpPr>
          <p:nvPr/>
        </p:nvGrpSpPr>
        <p:grpSpPr bwMode="auto">
          <a:xfrm>
            <a:off x="8153400" y="4763"/>
            <a:ext cx="1020763" cy="6858000"/>
            <a:chOff x="7891160" y="-176561"/>
            <a:chExt cx="1020335" cy="6858000"/>
          </a:xfrm>
        </p:grpSpPr>
        <p:pic>
          <p:nvPicPr>
            <p:cNvPr id="6" name="Picture 2" descr="C:\Users\Rob\AppData\Local\Microsoft\Windows\Temporary Internet Files\Content.IE5\FVXFMXHO\MP900439527[1]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/>
            </a:blip>
            <a:srcRect l="44325"/>
            <a:stretch/>
          </p:blipFill>
          <p:spPr bwMode="auto">
            <a:xfrm>
              <a:off x="7891160" y="-176561"/>
              <a:ext cx="988740" cy="6852424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effectLst>
              <a:glow>
                <a:schemeClr val="accent1"/>
              </a:glow>
              <a:softEdge rad="0"/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7921310" y="-176561"/>
              <a:ext cx="990185" cy="68580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457200" y="0"/>
            <a:ext cx="77263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Lesson planning for contextualized ELD </a:t>
            </a:r>
          </a:p>
        </p:txBody>
      </p:sp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457200" y="609600"/>
            <a:ext cx="77724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1260475" algn="l"/>
                <a:tab pos="1828800" algn="l"/>
              </a:tabLst>
            </a:pPr>
            <a:r>
              <a:rPr lang="en-US" sz="2400" b="1">
                <a:latin typeface="Calibri" pitchFamily="34" charset="0"/>
              </a:rPr>
              <a:t>My class:</a:t>
            </a:r>
            <a:r>
              <a:rPr lang="en-US" sz="2400">
                <a:latin typeface="Calibri" pitchFamily="34" charset="0"/>
              </a:rPr>
              <a:t> Grade 1-2, 22 Students total, with 7 ELLs</a:t>
            </a:r>
          </a:p>
          <a:p>
            <a:pPr>
              <a:spcAft>
                <a:spcPts val="1200"/>
              </a:spcAft>
              <a:tabLst>
                <a:tab pos="1260475" algn="l"/>
                <a:tab pos="1828800" algn="l"/>
              </a:tabLst>
            </a:pPr>
            <a:r>
              <a:rPr lang="en-US" sz="2400">
                <a:latin typeface="Calibri" pitchFamily="34" charset="0"/>
              </a:rPr>
              <a:t>				ELLs: 3 Adv, 3 Inter, 2 Begin</a:t>
            </a:r>
          </a:p>
          <a:p>
            <a:pPr>
              <a:spcAft>
                <a:spcPts val="1200"/>
              </a:spcAft>
              <a:tabLst>
                <a:tab pos="1260475" algn="l"/>
                <a:tab pos="1828800" algn="l"/>
              </a:tabLst>
            </a:pPr>
            <a:r>
              <a:rPr lang="en-US" sz="2400" b="1">
                <a:latin typeface="Calibri" pitchFamily="34" charset="0"/>
              </a:rPr>
              <a:t>My Content Theme</a:t>
            </a:r>
            <a:r>
              <a:rPr lang="en-US" sz="2400">
                <a:latin typeface="Calibri" pitchFamily="34" charset="0"/>
              </a:rPr>
              <a:t>: Neighborhoods</a:t>
            </a:r>
          </a:p>
          <a:p>
            <a:pPr>
              <a:lnSpc>
                <a:spcPts val="3400"/>
              </a:lnSpc>
              <a:tabLst>
                <a:tab pos="1260475" algn="l"/>
                <a:tab pos="1828800" algn="l"/>
              </a:tabLst>
            </a:pPr>
            <a:r>
              <a:rPr lang="en-US" sz="2400" b="1">
                <a:latin typeface="Calibri" pitchFamily="34" charset="0"/>
              </a:rPr>
              <a:t>My literacy block lesson plan </a:t>
            </a:r>
            <a:r>
              <a:rPr lang="en-US" sz="2400">
                <a:latin typeface="Calibri" pitchFamily="34" charset="0"/>
              </a:rPr>
              <a:t>For Tuesday, April 16:</a:t>
            </a:r>
          </a:p>
          <a:p>
            <a:pPr>
              <a:tabLst>
                <a:tab pos="1260475" algn="l"/>
                <a:tab pos="1828800" algn="l"/>
              </a:tabLst>
            </a:pPr>
            <a:endParaRPr lang="en-US" sz="2400">
              <a:latin typeface="Calibri" pitchFamily="34" charset="0"/>
            </a:endParaRPr>
          </a:p>
          <a:p>
            <a:pPr>
              <a:tabLst>
                <a:tab pos="1260475" algn="l"/>
                <a:tab pos="1828800" algn="l"/>
              </a:tabLst>
            </a:pPr>
            <a:r>
              <a:rPr lang="en-US" sz="2400" b="1">
                <a:latin typeface="Calibri" pitchFamily="34" charset="0"/>
              </a:rPr>
              <a:t>How I will incorporate ELD</a:t>
            </a:r>
            <a:r>
              <a:rPr lang="en-US" sz="2400">
                <a:latin typeface="Calibri" pitchFamily="34" charset="0"/>
              </a:rPr>
              <a:t>:</a:t>
            </a:r>
          </a:p>
          <a:p>
            <a:pPr>
              <a:tabLst>
                <a:tab pos="1260475" algn="l"/>
                <a:tab pos="1828800" algn="l"/>
              </a:tabLst>
            </a:pPr>
            <a:r>
              <a:rPr lang="en-US" sz="2400">
                <a:latin typeface="Calibri" pitchFamily="34" charset="0"/>
              </a:rPr>
              <a:t>	</a:t>
            </a:r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1. Review my materials and tasks </a:t>
            </a:r>
          </a:p>
          <a:p>
            <a:pPr>
              <a:tabLst>
                <a:tab pos="1260475" algn="l"/>
                <a:tab pos="1828800" algn="l"/>
              </a:tabLst>
            </a:pPr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	</a:t>
            </a:r>
            <a:r>
              <a:rPr lang="en-US" sz="2400">
                <a:latin typeface="Calibri" pitchFamily="34" charset="0"/>
              </a:rPr>
              <a:t>2. Consult ELD curriculum map </a:t>
            </a:r>
          </a:p>
          <a:p>
            <a:pPr>
              <a:tabLst>
                <a:tab pos="1260475" algn="l"/>
                <a:tab pos="1828800" algn="l"/>
              </a:tabLst>
            </a:pPr>
            <a:r>
              <a:rPr lang="en-US" sz="2400">
                <a:latin typeface="Calibri" pitchFamily="34" charset="0"/>
              </a:rPr>
              <a:t>	3. Identify a suitable Function</a:t>
            </a:r>
          </a:p>
          <a:p>
            <a:pPr>
              <a:tabLst>
                <a:tab pos="1260475" algn="l"/>
                <a:tab pos="1828800" algn="l"/>
              </a:tabLst>
            </a:pPr>
            <a:r>
              <a:rPr lang="en-US" sz="2400">
                <a:latin typeface="Calibri" pitchFamily="34" charset="0"/>
              </a:rPr>
              <a:t>	4. Begin filling out Function/Form chart	</a:t>
            </a:r>
          </a:p>
          <a:p>
            <a:pPr>
              <a:tabLst>
                <a:tab pos="1260475" algn="l"/>
                <a:tab pos="1828800" algn="l"/>
              </a:tabLst>
            </a:pPr>
            <a:r>
              <a:rPr lang="en-US" sz="2400">
                <a:latin typeface="Calibri" pitchFamily="34" charset="0"/>
              </a:rPr>
              <a:t>	5. Review materials and tasks for specific Forms </a:t>
            </a:r>
          </a:p>
          <a:p>
            <a:pPr>
              <a:tabLst>
                <a:tab pos="1260475" algn="l"/>
                <a:tab pos="1828800" algn="l"/>
              </a:tabLst>
            </a:pPr>
            <a:r>
              <a:rPr lang="en-US" sz="2400">
                <a:latin typeface="Calibri" pitchFamily="34" charset="0"/>
              </a:rPr>
              <a:t>	6. Create ELL materials and/or tasks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7" name="Group 4"/>
          <p:cNvGrpSpPr>
            <a:grpSpLocks/>
          </p:cNvGrpSpPr>
          <p:nvPr/>
        </p:nvGrpSpPr>
        <p:grpSpPr bwMode="auto">
          <a:xfrm>
            <a:off x="8153400" y="4763"/>
            <a:ext cx="1020763" cy="6858000"/>
            <a:chOff x="7891160" y="-176561"/>
            <a:chExt cx="1020335" cy="6858000"/>
          </a:xfrm>
        </p:grpSpPr>
        <p:pic>
          <p:nvPicPr>
            <p:cNvPr id="6" name="Picture 2" descr="C:\Users\Rob\AppData\Local\Microsoft\Windows\Temporary Internet Files\Content.IE5\FVXFMXHO\MP900439527[1]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/>
            </a:blip>
            <a:srcRect l="44325"/>
            <a:stretch/>
          </p:blipFill>
          <p:spPr bwMode="auto">
            <a:xfrm>
              <a:off x="7891160" y="-176561"/>
              <a:ext cx="988740" cy="6852424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effectLst>
              <a:glow>
                <a:schemeClr val="accent1"/>
              </a:glow>
              <a:softEdge rad="0"/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7921310" y="-176561"/>
              <a:ext cx="990185" cy="68580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457200" y="0"/>
            <a:ext cx="77263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Yesterday we read…</a:t>
            </a:r>
          </a:p>
        </p:txBody>
      </p:sp>
      <p:sp>
        <p:nvSpPr>
          <p:cNvPr id="29699" name="TextBox 7"/>
          <p:cNvSpPr txBox="1">
            <a:spLocks noChangeArrowheads="1"/>
          </p:cNvSpPr>
          <p:nvPr/>
        </p:nvSpPr>
        <p:spPr bwMode="auto">
          <a:xfrm>
            <a:off x="457200" y="609600"/>
            <a:ext cx="7772400" cy="529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400"/>
              </a:lnSpc>
              <a:tabLst>
                <a:tab pos="1260475" algn="l"/>
                <a:tab pos="1828800" algn="l"/>
              </a:tabLst>
            </a:pPr>
            <a:r>
              <a:rPr lang="en-US" sz="2400">
                <a:latin typeface="Calibri" pitchFamily="34" charset="0"/>
              </a:rPr>
              <a:t>A neighborhood is where you live, learn, grow up, play, and work. In your neighborhood you are surrounded by your family and friends. Each and every neighborhood is a special place. Yours might be in the mountains, along a coast, or somewhere in between. It may be part of a village, town, or big city. Neighborhoods around the world can look very different. Some neighborhoods have lots and lots of people in them, while others have only a small population. A neighborhood on a small island or high up on a mountain might only have a few people in it. Some neighborhoods are made up of a few buildings in a town or village, while others stretch for miles and miles and are part of a big city.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1" name="Group 4"/>
          <p:cNvGrpSpPr>
            <a:grpSpLocks/>
          </p:cNvGrpSpPr>
          <p:nvPr/>
        </p:nvGrpSpPr>
        <p:grpSpPr bwMode="auto">
          <a:xfrm>
            <a:off x="8153400" y="4763"/>
            <a:ext cx="1020763" cy="6858000"/>
            <a:chOff x="7891160" y="-176561"/>
            <a:chExt cx="1020335" cy="6858000"/>
          </a:xfrm>
        </p:grpSpPr>
        <p:pic>
          <p:nvPicPr>
            <p:cNvPr id="6" name="Picture 2" descr="C:\Users\Rob\AppData\Local\Microsoft\Windows\Temporary Internet Files\Content.IE5\FVXFMXHO\MP900439527[1]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/>
            </a:blip>
            <a:srcRect l="44325"/>
            <a:stretch/>
          </p:blipFill>
          <p:spPr bwMode="auto">
            <a:xfrm>
              <a:off x="7891160" y="-176561"/>
              <a:ext cx="988740" cy="6852424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effectLst>
              <a:glow>
                <a:schemeClr val="accent1"/>
              </a:glow>
              <a:softEdge rad="0"/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7921310" y="-176561"/>
              <a:ext cx="990185" cy="68580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457200" y="0"/>
            <a:ext cx="77263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Lesson planning for contextualized ELD </a:t>
            </a:r>
          </a:p>
        </p:txBody>
      </p:sp>
      <p:sp>
        <p:nvSpPr>
          <p:cNvPr id="30723" name="TextBox 3"/>
          <p:cNvSpPr txBox="1">
            <a:spLocks noChangeArrowheads="1"/>
          </p:cNvSpPr>
          <p:nvPr/>
        </p:nvSpPr>
        <p:spPr bwMode="auto">
          <a:xfrm>
            <a:off x="457200" y="609600"/>
            <a:ext cx="77724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1260475" algn="l"/>
                <a:tab pos="1828800" algn="l"/>
              </a:tabLst>
            </a:pPr>
            <a:r>
              <a:rPr lang="en-US" sz="2400" b="1">
                <a:latin typeface="Calibri" pitchFamily="34" charset="0"/>
              </a:rPr>
              <a:t>My class:</a:t>
            </a:r>
            <a:r>
              <a:rPr lang="en-US" sz="2400">
                <a:latin typeface="Calibri" pitchFamily="34" charset="0"/>
              </a:rPr>
              <a:t> Grade 1-2, 22 Students total, with 7 ELLs</a:t>
            </a:r>
          </a:p>
          <a:p>
            <a:pPr>
              <a:spcAft>
                <a:spcPts val="1200"/>
              </a:spcAft>
              <a:tabLst>
                <a:tab pos="1260475" algn="l"/>
                <a:tab pos="1828800" algn="l"/>
              </a:tabLst>
            </a:pPr>
            <a:r>
              <a:rPr lang="en-US" sz="2400">
                <a:latin typeface="Calibri" pitchFamily="34" charset="0"/>
              </a:rPr>
              <a:t>				ELLs: 3 Adv, 3 Inter, 2 Begin</a:t>
            </a:r>
          </a:p>
          <a:p>
            <a:pPr>
              <a:spcAft>
                <a:spcPts val="1200"/>
              </a:spcAft>
              <a:tabLst>
                <a:tab pos="1260475" algn="l"/>
                <a:tab pos="1828800" algn="l"/>
              </a:tabLst>
            </a:pPr>
            <a:r>
              <a:rPr lang="en-US" sz="2400" b="1">
                <a:latin typeface="Calibri" pitchFamily="34" charset="0"/>
              </a:rPr>
              <a:t>My Content Theme</a:t>
            </a:r>
            <a:r>
              <a:rPr lang="en-US" sz="2400">
                <a:latin typeface="Calibri" pitchFamily="34" charset="0"/>
              </a:rPr>
              <a:t>: Neighborhoods</a:t>
            </a:r>
          </a:p>
          <a:p>
            <a:pPr>
              <a:lnSpc>
                <a:spcPts val="3400"/>
              </a:lnSpc>
              <a:tabLst>
                <a:tab pos="1260475" algn="l"/>
                <a:tab pos="1828800" algn="l"/>
              </a:tabLst>
            </a:pPr>
            <a:r>
              <a:rPr lang="en-US" sz="2400" b="1">
                <a:latin typeface="Calibri" pitchFamily="34" charset="0"/>
              </a:rPr>
              <a:t>My literacy block lesson plan </a:t>
            </a:r>
            <a:r>
              <a:rPr lang="en-US" sz="2400">
                <a:latin typeface="Calibri" pitchFamily="34" charset="0"/>
              </a:rPr>
              <a:t>For Tuesday, April 16 :</a:t>
            </a:r>
          </a:p>
          <a:p>
            <a:pPr>
              <a:tabLst>
                <a:tab pos="1260475" algn="l"/>
                <a:tab pos="1828800" algn="l"/>
              </a:tabLst>
            </a:pPr>
            <a:endParaRPr lang="en-US" sz="2400">
              <a:latin typeface="Calibri" pitchFamily="34" charset="0"/>
            </a:endParaRPr>
          </a:p>
          <a:p>
            <a:pPr>
              <a:tabLst>
                <a:tab pos="1260475" algn="l"/>
                <a:tab pos="1828800" algn="l"/>
              </a:tabLst>
            </a:pPr>
            <a:r>
              <a:rPr lang="en-US" sz="2400" b="1">
                <a:latin typeface="Calibri" pitchFamily="34" charset="0"/>
              </a:rPr>
              <a:t>How I will incorporate ELD</a:t>
            </a:r>
            <a:r>
              <a:rPr lang="en-US" sz="2400">
                <a:latin typeface="Calibri" pitchFamily="34" charset="0"/>
              </a:rPr>
              <a:t>:</a:t>
            </a:r>
          </a:p>
          <a:p>
            <a:pPr>
              <a:tabLst>
                <a:tab pos="1260475" algn="l"/>
                <a:tab pos="1828800" algn="l"/>
              </a:tabLst>
            </a:pPr>
            <a:r>
              <a:rPr lang="en-US" sz="2400">
                <a:latin typeface="Calibri" pitchFamily="34" charset="0"/>
              </a:rPr>
              <a:t>	1. Review my materials and tasks </a:t>
            </a:r>
          </a:p>
          <a:p>
            <a:pPr>
              <a:tabLst>
                <a:tab pos="1260475" algn="l"/>
                <a:tab pos="1828800" algn="l"/>
              </a:tabLst>
            </a:pPr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	2. Consult ELD curriculum map </a:t>
            </a:r>
          </a:p>
          <a:p>
            <a:pPr>
              <a:tabLst>
                <a:tab pos="1260475" algn="l"/>
                <a:tab pos="1828800" algn="l"/>
              </a:tabLst>
            </a:pPr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	3. Identify a suitable Function</a:t>
            </a:r>
          </a:p>
          <a:p>
            <a:pPr>
              <a:tabLst>
                <a:tab pos="1260475" algn="l"/>
                <a:tab pos="1828800" algn="l"/>
              </a:tabLst>
            </a:pPr>
            <a:r>
              <a:rPr lang="en-US" sz="2400">
                <a:latin typeface="Calibri" pitchFamily="34" charset="0"/>
              </a:rPr>
              <a:t>	4. Begin filling out Function/Form chart	</a:t>
            </a:r>
          </a:p>
          <a:p>
            <a:pPr>
              <a:tabLst>
                <a:tab pos="1260475" algn="l"/>
                <a:tab pos="1828800" algn="l"/>
              </a:tabLst>
            </a:pPr>
            <a:r>
              <a:rPr lang="en-US" sz="2400">
                <a:latin typeface="Calibri" pitchFamily="34" charset="0"/>
              </a:rPr>
              <a:t>	5. Review materials and tasks for specific Forms </a:t>
            </a:r>
          </a:p>
          <a:p>
            <a:pPr>
              <a:tabLst>
                <a:tab pos="1260475" algn="l"/>
                <a:tab pos="1828800" algn="l"/>
              </a:tabLst>
            </a:pPr>
            <a:r>
              <a:rPr lang="en-US" sz="2400">
                <a:latin typeface="Calibri" pitchFamily="34" charset="0"/>
              </a:rPr>
              <a:t>	6. Create ELL materials and/or tasks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5" name="Group 4"/>
          <p:cNvGrpSpPr>
            <a:grpSpLocks/>
          </p:cNvGrpSpPr>
          <p:nvPr/>
        </p:nvGrpSpPr>
        <p:grpSpPr bwMode="auto">
          <a:xfrm>
            <a:off x="8153400" y="4763"/>
            <a:ext cx="1020763" cy="6858000"/>
            <a:chOff x="7891160" y="-176561"/>
            <a:chExt cx="1020335" cy="6858000"/>
          </a:xfrm>
        </p:grpSpPr>
        <p:pic>
          <p:nvPicPr>
            <p:cNvPr id="6" name="Picture 2" descr="C:\Users\Rob\AppData\Local\Microsoft\Windows\Temporary Internet Files\Content.IE5\FVXFMXHO\MP900439527[1]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/>
            </a:blip>
            <a:srcRect l="44325"/>
            <a:stretch/>
          </p:blipFill>
          <p:spPr bwMode="auto">
            <a:xfrm>
              <a:off x="7891160" y="-176561"/>
              <a:ext cx="988740" cy="6852424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effectLst>
              <a:glow>
                <a:schemeClr val="accent1"/>
              </a:glow>
              <a:softEdge rad="0"/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7921310" y="-176561"/>
              <a:ext cx="990185" cy="68580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" y="533400"/>
          <a:ext cx="8839197" cy="57565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9212"/>
                <a:gridCol w="2106386"/>
                <a:gridCol w="2971800"/>
                <a:gridCol w="2971799"/>
              </a:tblGrid>
              <a:tr h="2827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Month</a:t>
                      </a:r>
                      <a:endParaRPr lang="en-US" sz="1400" b="1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Mar./April</a:t>
                      </a:r>
                      <a:endParaRPr lang="en-US" sz="1600" b="1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April/May</a:t>
                      </a:r>
                      <a:endParaRPr lang="en-US" sz="1600" b="1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May/June</a:t>
                      </a:r>
                      <a:endParaRPr lang="en-US" sz="1600" b="1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545"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                   Functions</a:t>
                      </a:r>
                      <a:endParaRPr lang="en-US" sz="1200" b="1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811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Begin</a:t>
                      </a:r>
                      <a:endParaRPr lang="en-US" sz="1400" b="1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563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1)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Describe </a:t>
                      </a:r>
                      <a: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Actions</a:t>
                      </a:r>
                    </a:p>
                    <a:p>
                      <a:pPr marL="55563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2)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Compare </a:t>
                      </a:r>
                      <a: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&amp; Contrast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563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1)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Describe </a:t>
                      </a:r>
                      <a: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People &amp; Things</a:t>
                      </a:r>
                    </a:p>
                    <a:p>
                      <a:pPr marL="55563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2)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Describe </a:t>
                      </a:r>
                      <a: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Places &amp; Locations</a:t>
                      </a:r>
                    </a:p>
                    <a:p>
                      <a:pPr marL="55563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3)</a:t>
                      </a:r>
                      <a:r>
                        <a:rPr lang="it-IT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Compare </a:t>
                      </a:r>
                      <a:r>
                        <a:rPr lang="it-IT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&amp; Contrast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563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1) 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Express </a:t>
                      </a:r>
                      <a: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Time Relationships &amp; Duration </a:t>
                      </a:r>
                    </a:p>
                    <a:p>
                      <a:pPr marL="55563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2) 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Give </a:t>
                      </a:r>
                      <a: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&amp; Follow Directions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1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 smtClean="0">
                          <a:effectLst/>
                          <a:latin typeface="+mn-lt"/>
                          <a:cs typeface="Arial" pitchFamily="34" charset="0"/>
                        </a:rPr>
                        <a:t>Interm</a:t>
                      </a:r>
                      <a:endParaRPr lang="en-US" sz="1400" b="1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563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same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563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1)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Predict </a:t>
                      </a:r>
                      <a: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and Express Cause &amp; 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Effect;</a:t>
                      </a:r>
                    </a:p>
                    <a:p>
                      <a:pPr marL="55563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2)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Explain </a:t>
                      </a:r>
                      <a: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Characteristics of People, Things, and 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Places;      </a:t>
                      </a:r>
                      <a:r>
                        <a:rPr lang="en-US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3)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Clas</a:t>
                      </a:r>
                      <a:r>
                        <a:rPr lang="it-IT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sify, Compare &amp; Contrast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3363" marR="0" indent="-1778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1)</a:t>
                      </a:r>
                      <a:r>
                        <a:rPr lang="en-US" sz="12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Express </a:t>
                      </a:r>
                      <a: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Duration, Sequence &amp; Time Relationships</a:t>
                      </a:r>
                    </a:p>
                    <a:p>
                      <a:pPr marL="233363" marR="0" indent="-1778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2) 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Summarize </a:t>
                      </a:r>
                      <a: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&amp; Generalize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1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 smtClean="0">
                          <a:effectLst/>
                          <a:latin typeface="+mn-lt"/>
                          <a:cs typeface="Arial" pitchFamily="34" charset="0"/>
                        </a:rPr>
                        <a:t>Advanc</a:t>
                      </a:r>
                      <a:endParaRPr lang="en-US" sz="1400" b="1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563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same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3363" marR="0" indent="-1778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1)</a:t>
                      </a:r>
                      <a:r>
                        <a:rPr lang="it-IT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Predict </a:t>
                      </a:r>
                      <a:r>
                        <a:rPr lang="it-IT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and Express Cause &amp; Effect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233363" marR="0" indent="-1778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2)</a:t>
                      </a:r>
                      <a:r>
                        <a:rPr lang="it-IT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Explain </a:t>
                      </a:r>
                      <a:r>
                        <a:rPr lang="it-IT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characteristics of People, Things, and Places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563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1) 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Classify</a:t>
                      </a:r>
                      <a: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Compare &amp; Contrast</a:t>
                      </a:r>
                    </a:p>
                    <a:p>
                      <a:pPr marL="55563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2) 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Express </a:t>
                      </a:r>
                      <a: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Duration, Sequence &amp; Time 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Relationships;        </a:t>
                      </a:r>
                      <a:r>
                        <a:rPr lang="en-US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3)</a:t>
                      </a:r>
                      <a:r>
                        <a:rPr lang="en-US" sz="12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Summarize </a:t>
                      </a:r>
                      <a: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&amp; Generalize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733"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                      </a:t>
                      </a:r>
                      <a:r>
                        <a:rPr lang="en-US" sz="1200" b="1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Forms</a:t>
                      </a:r>
                      <a:endParaRPr lang="en-US" sz="1200" b="1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811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Begin</a:t>
                      </a:r>
                      <a:endParaRPr lang="en-US" sz="1400" b="1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563" indent="0" algn="l" fontAlgn="ctr"/>
                      <a:r>
                        <a:rPr lang="en-US" sz="1200" b="1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Verbs: </a:t>
                      </a:r>
                      <a:r>
                        <a:rPr lang="en-US" sz="1200" b="0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present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progressive</a:t>
                      </a:r>
                    </a:p>
                    <a:p>
                      <a:pPr marL="55563" indent="0" algn="l" fontAlgn="ctr"/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Conjunctions: 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and, both</a:t>
                      </a:r>
                    </a:p>
                    <a:p>
                      <a:pPr marL="55563" indent="0" algn="l" fontAlgn="ctr"/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Adverbs: 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w/ </a:t>
                      </a:r>
                      <a:r>
                        <a:rPr lang="en-US" sz="1200" b="0" i="1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-</a:t>
                      </a:r>
                      <a:r>
                        <a:rPr lang="en-US" sz="1200" b="0" i="1" u="none" strike="noStrike" baseline="0" dirty="0" err="1" smtClean="0">
                          <a:effectLst/>
                          <a:latin typeface="+mn-lt"/>
                          <a:cs typeface="Arial" pitchFamily="34" charset="0"/>
                        </a:rPr>
                        <a:t>ly</a:t>
                      </a:r>
                      <a:endParaRPr lang="en-US" sz="1200" b="0" i="1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indent="-112713" algn="l" fontAlgn="ctr"/>
                      <a:r>
                        <a:rPr lang="en-US" sz="1200" b="1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Verbs:</a:t>
                      </a:r>
                      <a:r>
                        <a:rPr lang="en-US" sz="1200" b="0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 past </a:t>
                      </a:r>
                      <a:r>
                        <a:rPr lang="en-US" sz="1200" b="0" i="0" u="none" strike="noStrike" dirty="0" err="1" smtClean="0">
                          <a:effectLst/>
                          <a:latin typeface="+mn-lt"/>
                          <a:cs typeface="Arial" pitchFamily="34" charset="0"/>
                        </a:rPr>
                        <a:t>prog</a:t>
                      </a:r>
                      <a:r>
                        <a:rPr lang="en-US" sz="1200" b="0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 statements and ?s: </a:t>
                      </a:r>
                      <a:r>
                        <a:rPr lang="en-US" sz="1200" b="0" i="1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was, were</a:t>
                      </a:r>
                    </a:p>
                    <a:p>
                      <a:pPr marL="168275" indent="-112713" algn="l" fontAlgn="ctr"/>
                      <a:r>
                        <a:rPr lang="en-US" sz="1200" b="1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Nouns: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irregular plurals</a:t>
                      </a:r>
                    </a:p>
                    <a:p>
                      <a:pPr marL="168275" indent="-112713" algn="l" fontAlgn="ctr"/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Conjunctions: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and, both, or</a:t>
                      </a:r>
                    </a:p>
                    <a:p>
                      <a:pPr marL="168275" indent="-112713" algn="l" fontAlgn="ctr"/>
                      <a:r>
                        <a:rPr lang="en-US" sz="1200" b="1" i="0" u="none" strike="noStrike" baseline="0" dirty="0" err="1" smtClean="0">
                          <a:effectLst/>
                          <a:latin typeface="+mn-lt"/>
                          <a:cs typeface="Arial" pitchFamily="34" charset="0"/>
                        </a:rPr>
                        <a:t>Adv</a:t>
                      </a:r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: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phrases w/ very, superlatives &amp; antonyms</a:t>
                      </a:r>
                      <a:endParaRPr lang="en-US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indent="-112713" algn="l" fontAlgn="ctr"/>
                      <a:r>
                        <a:rPr lang="en-US" sz="1200" b="1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Verbs:</a:t>
                      </a:r>
                      <a:r>
                        <a:rPr lang="en-US" sz="1200" b="0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 imperatives, aux verbs: </a:t>
                      </a:r>
                      <a:r>
                        <a:rPr lang="en-US" sz="1200" b="0" i="1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may, might,</a:t>
                      </a:r>
                      <a:r>
                        <a:rPr lang="en-US" sz="1200" b="0" i="1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must, should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, etc.</a:t>
                      </a:r>
                    </a:p>
                    <a:p>
                      <a:pPr marL="168275" indent="-112713" algn="l" fontAlgn="ctr"/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Nouns: 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collective nouns</a:t>
                      </a:r>
                    </a:p>
                    <a:p>
                      <a:pPr marL="168275" indent="-112713" algn="l" fontAlgn="ctr"/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Pronouns: 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demonstratives, object</a:t>
                      </a:r>
                    </a:p>
                    <a:p>
                      <a:pPr marL="168275" indent="-112713" algn="l" fontAlgn="ctr"/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Prepositions: 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direction and time</a:t>
                      </a:r>
                      <a:endParaRPr lang="en-US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1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 smtClean="0">
                          <a:effectLst/>
                          <a:latin typeface="+mn-lt"/>
                          <a:cs typeface="Arial" pitchFamily="34" charset="0"/>
                        </a:rPr>
                        <a:t>Interm</a:t>
                      </a:r>
                      <a:endParaRPr lang="en-US" sz="1400" b="1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indent="-112713" algn="l" fontAlgn="ctr"/>
                      <a:r>
                        <a:rPr lang="en-US" sz="1200" b="1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Verbs: </a:t>
                      </a:r>
                      <a:r>
                        <a:rPr lang="en-US" sz="1200" b="0" i="0" u="none" strike="noStrike" dirty="0" err="1" smtClean="0">
                          <a:effectLst/>
                          <a:latin typeface="+mn-lt"/>
                          <a:cs typeface="Arial" pitchFamily="34" charset="0"/>
                        </a:rPr>
                        <a:t>pres</a:t>
                      </a:r>
                      <a:r>
                        <a:rPr lang="en-US" sz="1200" b="0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effectLst/>
                          <a:latin typeface="+mn-lt"/>
                          <a:cs typeface="Arial" pitchFamily="34" charset="0"/>
                        </a:rPr>
                        <a:t>prog</a:t>
                      </a:r>
                      <a:r>
                        <a:rPr lang="en-US" sz="1200" b="0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 w/ </a:t>
                      </a:r>
                      <a:r>
                        <a:rPr lang="en-US" sz="1200" b="0" i="1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-</a:t>
                      </a:r>
                      <a:r>
                        <a:rPr lang="en-US" sz="1200" b="0" i="1" u="none" strike="noStrike" dirty="0" err="1" smtClean="0">
                          <a:effectLst/>
                          <a:latin typeface="+mn-lt"/>
                          <a:cs typeface="Arial" pitchFamily="34" charset="0"/>
                        </a:rPr>
                        <a:t>ly</a:t>
                      </a:r>
                      <a:r>
                        <a:rPr lang="en-US" sz="1200" b="0" i="1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adverbs,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effectLst/>
                          <a:latin typeface="+mn-lt"/>
                          <a:cs typeface="Arial" pitchFamily="34" charset="0"/>
                        </a:rPr>
                        <a:t>pos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and </a:t>
                      </a:r>
                      <a:r>
                        <a:rPr lang="en-US" sz="1200" b="0" i="0" u="none" strike="noStrike" baseline="0" dirty="0" err="1" smtClean="0">
                          <a:effectLst/>
                          <a:latin typeface="+mn-lt"/>
                          <a:cs typeface="Arial" pitchFamily="34" charset="0"/>
                        </a:rPr>
                        <a:t>neg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statements and questions</a:t>
                      </a:r>
                    </a:p>
                    <a:p>
                      <a:pPr marL="168275" indent="-112713" algn="l" fontAlgn="ctr"/>
                      <a:r>
                        <a:rPr lang="en-US" sz="1200" b="1" i="0" u="none" strike="noStrike" baseline="0" dirty="0" err="1" smtClean="0">
                          <a:effectLst/>
                          <a:latin typeface="+mn-lt"/>
                          <a:cs typeface="Arial" pitchFamily="34" charset="0"/>
                        </a:rPr>
                        <a:t>Conj</a:t>
                      </a:r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: </a:t>
                      </a:r>
                      <a:r>
                        <a:rPr lang="en-US" sz="1200" b="0" i="1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both, but, while, however</a:t>
                      </a:r>
                    </a:p>
                    <a:p>
                      <a:pPr marL="168275" indent="-112713" algn="l" fontAlgn="ctr"/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Adjectives: 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idioms</a:t>
                      </a:r>
                    </a:p>
                    <a:p>
                      <a:pPr marL="168275" indent="-112713" algn="l" fontAlgn="ctr"/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Adverbs: 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w/ </a:t>
                      </a:r>
                      <a:r>
                        <a:rPr lang="en-US" sz="1200" b="0" i="1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–</a:t>
                      </a:r>
                      <a:r>
                        <a:rPr lang="en-US" sz="1200" b="0" i="1" u="none" strike="noStrike" baseline="0" dirty="0" err="1" smtClean="0">
                          <a:effectLst/>
                          <a:latin typeface="+mn-lt"/>
                          <a:cs typeface="Arial" pitchFamily="34" charset="0"/>
                        </a:rPr>
                        <a:t>ly</a:t>
                      </a:r>
                      <a:endParaRPr lang="en-US" sz="1200" b="0" i="1" u="none" strike="noStrike" dirty="0" smtClean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indent="-112713" algn="l" fontAlgn="ctr"/>
                      <a:r>
                        <a:rPr lang="en-US" sz="1200" b="1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Verbs:</a:t>
                      </a:r>
                      <a:r>
                        <a:rPr lang="en-US" sz="1200" b="0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 statements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and ?s: </a:t>
                      </a:r>
                      <a:r>
                        <a:rPr lang="en-US" sz="1200" b="0" i="1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there was/were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, past perfect</a:t>
                      </a:r>
                    </a:p>
                    <a:p>
                      <a:pPr marL="168275" indent="-112713" algn="l" fontAlgn="ctr"/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Conjunctions: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signal words: </a:t>
                      </a:r>
                      <a:r>
                        <a:rPr lang="en-US" sz="1200" b="0" i="1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due to, since, so, because, but</a:t>
                      </a:r>
                    </a:p>
                    <a:p>
                      <a:pPr marL="168275" indent="-112713" algn="l" fontAlgn="ctr"/>
                      <a:r>
                        <a:rPr lang="en-US" sz="1200" b="1" i="0" u="none" strike="noStrike" baseline="0" dirty="0" err="1" smtClean="0">
                          <a:effectLst/>
                          <a:latin typeface="+mn-lt"/>
                          <a:cs typeface="Arial" pitchFamily="34" charset="0"/>
                        </a:rPr>
                        <a:t>Adj</a:t>
                      </a:r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: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comparatives, multiple </a:t>
                      </a:r>
                      <a:r>
                        <a:rPr lang="en-US" sz="1200" b="0" i="0" u="none" strike="noStrike" baseline="0" dirty="0" err="1" smtClean="0">
                          <a:effectLst/>
                          <a:latin typeface="+mn-lt"/>
                          <a:cs typeface="Arial" pitchFamily="34" charset="0"/>
                        </a:rPr>
                        <a:t>adj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, modifiers</a:t>
                      </a: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indent="-112713" algn="l" fontAlgn="ctr"/>
                      <a:r>
                        <a:rPr lang="en-US" sz="1200" b="1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Verbs:</a:t>
                      </a:r>
                      <a:r>
                        <a:rPr lang="en-US" sz="1200" b="0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 imperatives,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aux verbs: </a:t>
                      </a:r>
                      <a:r>
                        <a:rPr lang="en-US" sz="1200" b="0" i="1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will/shall, prefer to, would rather</a:t>
                      </a:r>
                    </a:p>
                    <a:p>
                      <a:pPr marL="168275" indent="-112713" algn="l" fontAlgn="ctr"/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Nouns: 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collective nouns</a:t>
                      </a:r>
                    </a:p>
                    <a:p>
                      <a:pPr marL="168275" indent="-112713" algn="l" fontAlgn="ctr"/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Prepositions: 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direction and location</a:t>
                      </a:r>
                    </a:p>
                    <a:p>
                      <a:pPr marL="168275" indent="-112713" algn="l" fontAlgn="ctr"/>
                      <a:r>
                        <a:rPr lang="en-US" sz="1200" b="1" i="0" u="none" strike="noStrike" baseline="0" dirty="0" err="1" smtClean="0">
                          <a:effectLst/>
                          <a:latin typeface="+mn-lt"/>
                          <a:cs typeface="Arial" pitchFamily="34" charset="0"/>
                        </a:rPr>
                        <a:t>Adj</a:t>
                      </a:r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: 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demonstratives: </a:t>
                      </a:r>
                      <a:r>
                        <a:rPr lang="en-US" sz="1200" b="0" i="1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this, that, these, those</a:t>
                      </a:r>
                    </a:p>
                    <a:p>
                      <a:pPr marL="168275" indent="-112713" algn="l" fontAlgn="ctr"/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Adv: </a:t>
                      </a:r>
                      <a:r>
                        <a:rPr lang="en-US" sz="1200" b="0" i="1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too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+ adv, adv clauses</a:t>
                      </a:r>
                      <a:endParaRPr lang="en-US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1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 smtClean="0">
                          <a:effectLst/>
                          <a:latin typeface="+mn-lt"/>
                          <a:cs typeface="Arial" pitchFamily="34" charset="0"/>
                        </a:rPr>
                        <a:t>Advanc</a:t>
                      </a:r>
                      <a:endParaRPr lang="en-US" sz="1400" b="1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indent="-112713" algn="l" fontAlgn="ctr"/>
                      <a:r>
                        <a:rPr lang="en-US" sz="1200" b="1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Verbs:</a:t>
                      </a:r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effectLst/>
                          <a:latin typeface="+mn-lt"/>
                          <a:cs typeface="Arial" pitchFamily="34" charset="0"/>
                        </a:rPr>
                        <a:t>pres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effectLst/>
                          <a:latin typeface="+mn-lt"/>
                          <a:cs typeface="Arial" pitchFamily="34" charset="0"/>
                        </a:rPr>
                        <a:t>prog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&amp; </a:t>
                      </a:r>
                      <a:r>
                        <a:rPr lang="en-US" sz="1200" b="0" i="0" u="none" strike="noStrike" baseline="0" dirty="0" err="1" smtClean="0">
                          <a:effectLst/>
                          <a:latin typeface="+mn-lt"/>
                          <a:cs typeface="Arial" pitchFamily="34" charset="0"/>
                        </a:rPr>
                        <a:t>adv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w/ </a:t>
                      </a:r>
                      <a:r>
                        <a:rPr lang="en-US" sz="1200" b="0" i="1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-</a:t>
                      </a:r>
                      <a:r>
                        <a:rPr lang="en-US" sz="1200" b="0" i="1" u="none" strike="noStrike" baseline="0" dirty="0" err="1" smtClean="0">
                          <a:effectLst/>
                          <a:latin typeface="+mn-lt"/>
                          <a:cs typeface="Arial" pitchFamily="34" charset="0"/>
                        </a:rPr>
                        <a:t>ly</a:t>
                      </a:r>
                      <a:endParaRPr lang="en-US" sz="1200" b="0" i="1" u="none" strike="noStrike" baseline="0" dirty="0" smtClean="0"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168275" indent="-112713" algn="l" fontAlgn="ctr"/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Conj: </a:t>
                      </a:r>
                      <a:r>
                        <a:rPr lang="en-US" sz="1200" b="0" i="1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not only, does, too, although, does not</a:t>
                      </a:r>
                    </a:p>
                    <a:p>
                      <a:pPr marL="168275" indent="-112713" algn="l" fontAlgn="ctr"/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Adjectives: 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abstract idioms</a:t>
                      </a:r>
                    </a:p>
                    <a:p>
                      <a:pPr marL="168275" indent="-112713" algn="l" fontAlgn="ctr"/>
                      <a:r>
                        <a:rPr lang="en-US" sz="1200" b="1" i="0" u="none" strike="noStrike" baseline="0" dirty="0" err="1" smtClean="0">
                          <a:effectLst/>
                          <a:latin typeface="+mn-lt"/>
                          <a:cs typeface="Arial" pitchFamily="34" charset="0"/>
                        </a:rPr>
                        <a:t>Adv</a:t>
                      </a:r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: </a:t>
                      </a:r>
                      <a:r>
                        <a:rPr lang="en-US" sz="1200" b="0" i="0" u="none" strike="noStrike" baseline="0" dirty="0" err="1" smtClean="0">
                          <a:effectLst/>
                          <a:latin typeface="+mn-lt"/>
                          <a:cs typeface="Arial" pitchFamily="34" charset="0"/>
                        </a:rPr>
                        <a:t>Adv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clauses for frequency</a:t>
                      </a:r>
                      <a:endParaRPr lang="en-US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indent="-112713" algn="l" fontAlgn="ctr"/>
                      <a:r>
                        <a:rPr lang="en-US" sz="1200" b="1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Verbs: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statements and ?s: </a:t>
                      </a:r>
                      <a:r>
                        <a:rPr lang="en-US" sz="1200" b="0" i="1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there was/were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, past perfect</a:t>
                      </a:r>
                    </a:p>
                    <a:p>
                      <a:pPr marL="168275" indent="-112713" algn="l" fontAlgn="ctr"/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Conjunctions: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signal words: </a:t>
                      </a:r>
                      <a:r>
                        <a:rPr lang="en-US" sz="1200" b="0" i="1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due to, since, so, because, but</a:t>
                      </a:r>
                    </a:p>
                    <a:p>
                      <a:pPr marL="168275" indent="-112713" algn="l" fontAlgn="ctr"/>
                      <a:r>
                        <a:rPr lang="en-US" sz="1200" b="1" i="0" u="none" strike="noStrike" baseline="0" dirty="0" err="1" smtClean="0">
                          <a:effectLst/>
                          <a:latin typeface="+mn-lt"/>
                          <a:cs typeface="Arial" pitchFamily="34" charset="0"/>
                        </a:rPr>
                        <a:t>Adj</a:t>
                      </a:r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: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comparatives, multiple </a:t>
                      </a:r>
                      <a:r>
                        <a:rPr lang="en-US" sz="1200" b="0" i="0" u="none" strike="noStrike" baseline="0" dirty="0" err="1" smtClean="0">
                          <a:effectLst/>
                          <a:latin typeface="+mn-lt"/>
                          <a:cs typeface="Arial" pitchFamily="34" charset="0"/>
                        </a:rPr>
                        <a:t>adj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, modifiers</a:t>
                      </a:r>
                      <a:endParaRPr lang="en-US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marR="0" indent="-112713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Verbs: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imperatives, aux verbs: </a:t>
                      </a:r>
                      <a:r>
                        <a:rPr lang="en-US" sz="1200" b="0" i="1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will/shall, prefer to, would rather</a:t>
                      </a:r>
                    </a:p>
                    <a:p>
                      <a:pPr marL="168275" marR="0" indent="-112713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Nouns: 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collective nouns</a:t>
                      </a:r>
                    </a:p>
                    <a:p>
                      <a:pPr marL="168275" marR="0" indent="-112713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Prepositions: 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direction and location</a:t>
                      </a:r>
                    </a:p>
                    <a:p>
                      <a:pPr marL="168275" marR="0" indent="-112713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baseline="0" dirty="0" err="1" smtClean="0">
                          <a:effectLst/>
                          <a:latin typeface="+mn-lt"/>
                          <a:cs typeface="Arial" pitchFamily="34" charset="0"/>
                        </a:rPr>
                        <a:t>Adj</a:t>
                      </a:r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: 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demonstratives: </a:t>
                      </a:r>
                      <a:r>
                        <a:rPr lang="en-US" sz="1200" b="0" i="1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this, that, these, those</a:t>
                      </a:r>
                    </a:p>
                    <a:p>
                      <a:pPr marL="168275" marR="0" indent="-112713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baseline="0" dirty="0" err="1" smtClean="0">
                          <a:effectLst/>
                          <a:latin typeface="+mn-lt"/>
                          <a:cs typeface="Arial" pitchFamily="34" charset="0"/>
                        </a:rPr>
                        <a:t>Adv</a:t>
                      </a:r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: </a:t>
                      </a:r>
                      <a:r>
                        <a:rPr lang="en-US" sz="1200" b="0" i="1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too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+ </a:t>
                      </a:r>
                      <a:r>
                        <a:rPr lang="en-US" sz="1200" b="0" i="0" u="none" strike="noStrike" baseline="0" dirty="0" err="1" smtClean="0">
                          <a:effectLst/>
                          <a:latin typeface="+mn-lt"/>
                          <a:cs typeface="Arial" pitchFamily="34" charset="0"/>
                        </a:rPr>
                        <a:t>adv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, </a:t>
                      </a:r>
                      <a:r>
                        <a:rPr lang="en-US" sz="1200" b="0" i="0" u="none" strike="noStrike" baseline="0" dirty="0" err="1" smtClean="0">
                          <a:effectLst/>
                          <a:latin typeface="+mn-lt"/>
                          <a:cs typeface="Arial" pitchFamily="34" charset="0"/>
                        </a:rPr>
                        <a:t>adv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clauses</a:t>
                      </a:r>
                      <a:endParaRPr lang="en-US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810" name="TextBox 3"/>
          <p:cNvSpPr txBox="1">
            <a:spLocks noChangeArrowheads="1"/>
          </p:cNvSpPr>
          <p:nvPr/>
        </p:nvSpPr>
        <p:spPr bwMode="auto">
          <a:xfrm>
            <a:off x="457200" y="0"/>
            <a:ext cx="822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ELD Spring Curriculum Map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Group 4"/>
          <p:cNvGrpSpPr>
            <a:grpSpLocks/>
          </p:cNvGrpSpPr>
          <p:nvPr/>
        </p:nvGrpSpPr>
        <p:grpSpPr bwMode="auto">
          <a:xfrm>
            <a:off x="8153400" y="4763"/>
            <a:ext cx="1020763" cy="6858000"/>
            <a:chOff x="7891160" y="-176561"/>
            <a:chExt cx="1020335" cy="6858000"/>
          </a:xfrm>
        </p:grpSpPr>
        <p:pic>
          <p:nvPicPr>
            <p:cNvPr id="6" name="Picture 2" descr="C:\Users\Rob\AppData\Local\Microsoft\Windows\Temporary Internet Files\Content.IE5\FVXFMXHO\MP900439527[1]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/>
            </a:blip>
            <a:srcRect l="44325"/>
            <a:stretch/>
          </p:blipFill>
          <p:spPr bwMode="auto">
            <a:xfrm>
              <a:off x="7891160" y="-176561"/>
              <a:ext cx="988740" cy="6852424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effectLst>
              <a:glow>
                <a:schemeClr val="accent1"/>
              </a:glow>
              <a:softEdge rad="0"/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7921310" y="-176561"/>
              <a:ext cx="990185" cy="68580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2770" name="TextBox 2"/>
          <p:cNvSpPr txBox="1">
            <a:spLocks noChangeArrowheads="1"/>
          </p:cNvSpPr>
          <p:nvPr/>
        </p:nvSpPr>
        <p:spPr bwMode="auto">
          <a:xfrm>
            <a:off x="457200" y="0"/>
            <a:ext cx="77263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Lesson planning for contextualized ELD </a:t>
            </a:r>
          </a:p>
        </p:txBody>
      </p:sp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457200" y="609600"/>
            <a:ext cx="77724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1260475" algn="l"/>
                <a:tab pos="1828800" algn="l"/>
              </a:tabLst>
            </a:pPr>
            <a:r>
              <a:rPr lang="en-US" sz="2400" b="1">
                <a:latin typeface="Calibri" pitchFamily="34" charset="0"/>
              </a:rPr>
              <a:t>My class:</a:t>
            </a:r>
            <a:r>
              <a:rPr lang="en-US" sz="2400">
                <a:latin typeface="Calibri" pitchFamily="34" charset="0"/>
              </a:rPr>
              <a:t> Grade 1-2, 22 Students total, with 7 ELLs</a:t>
            </a:r>
          </a:p>
          <a:p>
            <a:pPr>
              <a:spcAft>
                <a:spcPts val="1200"/>
              </a:spcAft>
              <a:tabLst>
                <a:tab pos="1260475" algn="l"/>
                <a:tab pos="1828800" algn="l"/>
              </a:tabLst>
            </a:pPr>
            <a:r>
              <a:rPr lang="en-US" sz="2400">
                <a:latin typeface="Calibri" pitchFamily="34" charset="0"/>
              </a:rPr>
              <a:t>				ELLs: 3 Adv, 3 Inter, 2 Begin</a:t>
            </a:r>
          </a:p>
          <a:p>
            <a:pPr>
              <a:spcAft>
                <a:spcPts val="1200"/>
              </a:spcAft>
              <a:tabLst>
                <a:tab pos="1260475" algn="l"/>
                <a:tab pos="1828800" algn="l"/>
              </a:tabLst>
            </a:pPr>
            <a:r>
              <a:rPr lang="en-US" sz="2400" b="1">
                <a:latin typeface="Calibri" pitchFamily="34" charset="0"/>
              </a:rPr>
              <a:t>My Content Theme</a:t>
            </a:r>
            <a:r>
              <a:rPr lang="en-US" sz="2400">
                <a:latin typeface="Calibri" pitchFamily="34" charset="0"/>
              </a:rPr>
              <a:t>: Neighborhoods</a:t>
            </a:r>
          </a:p>
          <a:p>
            <a:pPr>
              <a:lnSpc>
                <a:spcPts val="3400"/>
              </a:lnSpc>
              <a:tabLst>
                <a:tab pos="1260475" algn="l"/>
                <a:tab pos="1828800" algn="l"/>
              </a:tabLst>
            </a:pPr>
            <a:r>
              <a:rPr lang="en-US" sz="2400" b="1">
                <a:latin typeface="Calibri" pitchFamily="34" charset="0"/>
              </a:rPr>
              <a:t>My literacy block lesson plan </a:t>
            </a:r>
            <a:r>
              <a:rPr lang="en-US" sz="2400">
                <a:latin typeface="Calibri" pitchFamily="34" charset="0"/>
              </a:rPr>
              <a:t>For Tuesday, April 16 :</a:t>
            </a:r>
          </a:p>
          <a:p>
            <a:pPr>
              <a:tabLst>
                <a:tab pos="1260475" algn="l"/>
                <a:tab pos="1828800" algn="l"/>
              </a:tabLst>
            </a:pPr>
            <a:endParaRPr lang="en-US" sz="2400">
              <a:latin typeface="Calibri" pitchFamily="34" charset="0"/>
            </a:endParaRPr>
          </a:p>
          <a:p>
            <a:pPr>
              <a:tabLst>
                <a:tab pos="1260475" algn="l"/>
                <a:tab pos="1828800" algn="l"/>
              </a:tabLst>
            </a:pPr>
            <a:r>
              <a:rPr lang="en-US" sz="2400" b="1">
                <a:latin typeface="Calibri" pitchFamily="34" charset="0"/>
              </a:rPr>
              <a:t>How I will incorporate ELD</a:t>
            </a:r>
            <a:r>
              <a:rPr lang="en-US" sz="2400">
                <a:latin typeface="Calibri" pitchFamily="34" charset="0"/>
              </a:rPr>
              <a:t>:</a:t>
            </a:r>
          </a:p>
          <a:p>
            <a:pPr>
              <a:tabLst>
                <a:tab pos="1260475" algn="l"/>
                <a:tab pos="1828800" algn="l"/>
              </a:tabLst>
            </a:pPr>
            <a:r>
              <a:rPr lang="en-US" sz="2400">
                <a:latin typeface="Calibri" pitchFamily="34" charset="0"/>
              </a:rPr>
              <a:t>	1. Review my materials and tasks </a:t>
            </a:r>
          </a:p>
          <a:p>
            <a:pPr>
              <a:tabLst>
                <a:tab pos="1260475" algn="l"/>
                <a:tab pos="1828800" algn="l"/>
              </a:tabLst>
            </a:pPr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	</a:t>
            </a:r>
            <a:r>
              <a:rPr lang="en-US" sz="2400">
                <a:latin typeface="Calibri" pitchFamily="34" charset="0"/>
              </a:rPr>
              <a:t>2. Consult ELD curriculum map </a:t>
            </a:r>
          </a:p>
          <a:p>
            <a:pPr>
              <a:tabLst>
                <a:tab pos="1260475" algn="l"/>
                <a:tab pos="1828800" algn="l"/>
              </a:tabLst>
            </a:pPr>
            <a:r>
              <a:rPr lang="en-US" sz="2400">
                <a:latin typeface="Calibri" pitchFamily="34" charset="0"/>
              </a:rPr>
              <a:t>	3. Identify a suitable Function</a:t>
            </a:r>
          </a:p>
          <a:p>
            <a:pPr>
              <a:tabLst>
                <a:tab pos="1260475" algn="l"/>
                <a:tab pos="1828800" algn="l"/>
              </a:tabLst>
            </a:pPr>
            <a:r>
              <a:rPr lang="en-US" sz="2400">
                <a:latin typeface="Calibri" pitchFamily="34" charset="0"/>
              </a:rPr>
              <a:t>	</a:t>
            </a:r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4. Begin filling out Function/Form chart</a:t>
            </a:r>
            <a:r>
              <a:rPr lang="en-US" sz="2400">
                <a:latin typeface="Calibri" pitchFamily="34" charset="0"/>
              </a:rPr>
              <a:t>	</a:t>
            </a:r>
          </a:p>
          <a:p>
            <a:pPr>
              <a:tabLst>
                <a:tab pos="1260475" algn="l"/>
                <a:tab pos="1828800" algn="l"/>
              </a:tabLst>
            </a:pPr>
            <a:r>
              <a:rPr lang="en-US" sz="2400">
                <a:latin typeface="Calibri" pitchFamily="34" charset="0"/>
              </a:rPr>
              <a:t>	5. Review materials and tasks for specific Forms </a:t>
            </a:r>
          </a:p>
          <a:p>
            <a:pPr>
              <a:tabLst>
                <a:tab pos="1260475" algn="l"/>
                <a:tab pos="1828800" algn="l"/>
              </a:tabLst>
            </a:pPr>
            <a:r>
              <a:rPr lang="en-US" sz="2400">
                <a:latin typeface="Calibri" pitchFamily="34" charset="0"/>
              </a:rPr>
              <a:t>	6. Create ELL materials and/or tasks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Group 4"/>
          <p:cNvGrpSpPr>
            <a:grpSpLocks/>
          </p:cNvGrpSpPr>
          <p:nvPr/>
        </p:nvGrpSpPr>
        <p:grpSpPr bwMode="auto">
          <a:xfrm>
            <a:off x="8153400" y="4763"/>
            <a:ext cx="1020763" cy="6858000"/>
            <a:chOff x="7891160" y="-176561"/>
            <a:chExt cx="1020335" cy="6858000"/>
          </a:xfrm>
        </p:grpSpPr>
        <p:pic>
          <p:nvPicPr>
            <p:cNvPr id="5" name="Picture 2" descr="C:\Users\Rob\AppData\Local\Microsoft\Windows\Temporary Internet Files\Content.IE5\FVXFMXHO\MP900439527[1]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/>
            </a:blip>
            <a:srcRect l="44325"/>
            <a:stretch/>
          </p:blipFill>
          <p:spPr bwMode="auto">
            <a:xfrm>
              <a:off x="7891160" y="-176561"/>
              <a:ext cx="988740" cy="6852424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effectLst>
              <a:glow>
                <a:schemeClr val="accent1"/>
              </a:glow>
              <a:softEdge rad="0"/>
            </a:effectLst>
          </p:spPr>
        </p:pic>
        <p:sp>
          <p:nvSpPr>
            <p:cNvPr id="6" name="Rectangle 5"/>
            <p:cNvSpPr/>
            <p:nvPr/>
          </p:nvSpPr>
          <p:spPr>
            <a:xfrm>
              <a:off x="7921310" y="-176561"/>
              <a:ext cx="990185" cy="68580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1625" y="838200"/>
          <a:ext cx="7924800" cy="583120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{D7AC3CCA-C797-4891-BE02-D94E43425B78}</a:tableStyleId>
              </a:tblPr>
              <a:tblGrid>
                <a:gridCol w="2612690"/>
                <a:gridCol w="2656055"/>
                <a:gridCol w="2656055"/>
              </a:tblGrid>
              <a:tr h="380821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38325" algn="l"/>
                          <a:tab pos="5029200" algn="l"/>
                        </a:tabLst>
                      </a:pPr>
                      <a:r>
                        <a:rPr lang="en-US" sz="1800" dirty="0">
                          <a:effectLst/>
                        </a:rPr>
                        <a:t>Grade 	Theme of the 	Language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38325" algn="l"/>
                          <a:tab pos="5029200" algn="l"/>
                        </a:tabLst>
                      </a:pPr>
                      <a:r>
                        <a:rPr lang="en-US" sz="1800" dirty="0">
                          <a:effectLst/>
                        </a:rPr>
                        <a:t>level:	literacy unit:	Function: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0892" marR="5089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411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Examples of target Form from teaching materials or from a sample of student writing that can be given to a language learner. </a:t>
                      </a:r>
                      <a:endParaRPr lang="en-US" sz="18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0892" marR="5089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693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Beginning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Form: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 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Examples: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Example sentence frame: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Intermediate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Form: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Examples: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Example sentence frame: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Advanced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Form: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Examples: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Example sentence frame: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</a:txBody>
                  <a:tcPr marL="50892" marR="50892" marT="0" marB="0"/>
                </a:tc>
              </a:tr>
            </a:tbl>
          </a:graphicData>
        </a:graphic>
      </p:graphicFrame>
      <p:sp>
        <p:nvSpPr>
          <p:cNvPr id="33808" name="Rectangle 2"/>
          <p:cNvSpPr>
            <a:spLocks noChangeArrowheads="1"/>
          </p:cNvSpPr>
          <p:nvPr/>
        </p:nvSpPr>
        <p:spPr bwMode="auto">
          <a:xfrm>
            <a:off x="34925" y="273050"/>
            <a:ext cx="8458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Times New Roman" pitchFamily="18" charset="0"/>
                <a:ea typeface="Calibri" pitchFamily="34" charset="0"/>
                <a:cs typeface="Arial" charset="0"/>
              </a:rPr>
              <a:t>Classification of Language Functions and Forms</a:t>
            </a:r>
            <a:endParaRPr lang="en-US">
              <a:latin typeface="Times New Roman" pitchFamily="18" charset="0"/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4"/>
          <p:cNvGrpSpPr>
            <a:grpSpLocks/>
          </p:cNvGrpSpPr>
          <p:nvPr/>
        </p:nvGrpSpPr>
        <p:grpSpPr bwMode="auto">
          <a:xfrm>
            <a:off x="8153400" y="4763"/>
            <a:ext cx="1020763" cy="6858000"/>
            <a:chOff x="7891160" y="-176561"/>
            <a:chExt cx="1020335" cy="6858000"/>
          </a:xfrm>
        </p:grpSpPr>
        <p:pic>
          <p:nvPicPr>
            <p:cNvPr id="6" name="Picture 2" descr="C:\Users\Rob\AppData\Local\Microsoft\Windows\Temporary Internet Files\Content.IE5\FVXFMXHO\MP900439527[1]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/>
            </a:blip>
            <a:srcRect l="44325"/>
            <a:stretch/>
          </p:blipFill>
          <p:spPr bwMode="auto">
            <a:xfrm>
              <a:off x="7891160" y="-176561"/>
              <a:ext cx="988740" cy="6852424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effectLst>
              <a:glow>
                <a:schemeClr val="accent1"/>
              </a:glow>
              <a:softEdge rad="0"/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7921310" y="-176561"/>
              <a:ext cx="990185" cy="68580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457200" y="0"/>
            <a:ext cx="77263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Review of Functions and Forms</a:t>
            </a:r>
          </a:p>
        </p:txBody>
      </p:sp>
      <p:sp>
        <p:nvSpPr>
          <p:cNvPr id="8" name="Rectangle 7"/>
          <p:cNvSpPr/>
          <p:nvPr/>
        </p:nvSpPr>
        <p:spPr>
          <a:xfrm>
            <a:off x="599626" y="990600"/>
            <a:ext cx="7441082" cy="39087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8975" indent="-688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Task: Look at the following functions. Then read the examples provided to match them with the corresponding function/s. Use the color-coding label/s to do the matching activity.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latin typeface="+mn-lt"/>
              </a:rPr>
              <a:t>Describe actions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00FF"/>
                </a:solidFill>
                <a:latin typeface="+mn-lt"/>
              </a:rPr>
              <a:t>Compare and contrast</a:t>
            </a:r>
            <a:endParaRPr lang="en-US" sz="3200" dirty="0">
              <a:solidFill>
                <a:srgbClr val="0000FF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8000"/>
                </a:solidFill>
                <a:latin typeface="+mn-lt"/>
              </a:rPr>
              <a:t>Describe people and things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+mn-lt"/>
              </a:rPr>
              <a:t>Predict and express cause and effect</a:t>
            </a:r>
            <a:endParaRPr lang="en-US" sz="3200" dirty="0">
              <a:effectLst>
                <a:glow rad="101600">
                  <a:srgbClr val="FFFF00">
                    <a:alpha val="75000"/>
                  </a:srgbClr>
                </a:glo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Group 4"/>
          <p:cNvGrpSpPr>
            <a:grpSpLocks/>
          </p:cNvGrpSpPr>
          <p:nvPr/>
        </p:nvGrpSpPr>
        <p:grpSpPr bwMode="auto">
          <a:xfrm>
            <a:off x="8153400" y="4763"/>
            <a:ext cx="1020763" cy="6858000"/>
            <a:chOff x="7891160" y="-176561"/>
            <a:chExt cx="1020335" cy="6858000"/>
          </a:xfrm>
        </p:grpSpPr>
        <p:pic>
          <p:nvPicPr>
            <p:cNvPr id="5" name="Picture 2" descr="C:\Users\Rob\AppData\Local\Microsoft\Windows\Temporary Internet Files\Content.IE5\FVXFMXHO\MP900439527[1]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/>
            </a:blip>
            <a:srcRect l="44325"/>
            <a:stretch/>
          </p:blipFill>
          <p:spPr bwMode="auto">
            <a:xfrm>
              <a:off x="7891160" y="-176561"/>
              <a:ext cx="988740" cy="6852424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effectLst>
              <a:glow>
                <a:schemeClr val="accent1"/>
              </a:glow>
              <a:softEdge rad="0"/>
            </a:effectLst>
          </p:spPr>
        </p:pic>
        <p:sp>
          <p:nvSpPr>
            <p:cNvPr id="6" name="Rectangle 5"/>
            <p:cNvSpPr/>
            <p:nvPr/>
          </p:nvSpPr>
          <p:spPr>
            <a:xfrm>
              <a:off x="7921310" y="-176561"/>
              <a:ext cx="990185" cy="68580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1625" y="838200"/>
          <a:ext cx="7924800" cy="583120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{D7AC3CCA-C797-4891-BE02-D94E43425B78}</a:tableStyleId>
              </a:tblPr>
              <a:tblGrid>
                <a:gridCol w="2612690"/>
                <a:gridCol w="2656055"/>
                <a:gridCol w="2656055"/>
              </a:tblGrid>
              <a:tr h="380821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38325" algn="l"/>
                          <a:tab pos="5029200" algn="l"/>
                        </a:tabLst>
                      </a:pPr>
                      <a:r>
                        <a:rPr lang="en-US" sz="1800" dirty="0">
                          <a:effectLst/>
                        </a:rPr>
                        <a:t>Grade 	Theme of the 	Language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38325" algn="l"/>
                          <a:tab pos="5029200" algn="l"/>
                        </a:tabLst>
                      </a:pPr>
                      <a:r>
                        <a:rPr lang="en-US" sz="1800" dirty="0">
                          <a:effectLst/>
                        </a:rPr>
                        <a:t>level:	literacy unit:	Function: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0892" marR="5089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411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Examples of target Form from teaching materials or from a sample of student writing that can be given to a language learner. </a:t>
                      </a:r>
                      <a:endParaRPr lang="en-US" sz="18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0892" marR="5089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693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Beginning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Form: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 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Examples: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Example sentence frame: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Intermediate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Form: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Examples: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Example sentence frame: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Advanced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Form: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Examples: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Example sentence frame: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</a:txBody>
                  <a:tcPr marL="50892" marR="50892" marT="0" marB="0"/>
                </a:tc>
              </a:tr>
            </a:tbl>
          </a:graphicData>
        </a:graphic>
      </p:graphicFrame>
      <p:sp>
        <p:nvSpPr>
          <p:cNvPr id="34832" name="Rectangle 2"/>
          <p:cNvSpPr>
            <a:spLocks noChangeArrowheads="1"/>
          </p:cNvSpPr>
          <p:nvPr/>
        </p:nvSpPr>
        <p:spPr bwMode="auto">
          <a:xfrm>
            <a:off x="34925" y="273050"/>
            <a:ext cx="8458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Times New Roman" pitchFamily="18" charset="0"/>
                <a:ea typeface="Calibri" pitchFamily="34" charset="0"/>
                <a:cs typeface="Arial" charset="0"/>
              </a:rPr>
              <a:t>Classification of Language Functions and Forms</a:t>
            </a:r>
            <a:endParaRPr lang="en-US">
              <a:latin typeface="Times New Roman" pitchFamily="18" charset="0"/>
              <a:ea typeface="Calibri" pitchFamily="34" charset="0"/>
              <a:cs typeface="Arial" charset="0"/>
            </a:endParaRPr>
          </a:p>
        </p:txBody>
      </p:sp>
      <p:grpSp>
        <p:nvGrpSpPr>
          <p:cNvPr id="34833" name="Group 6"/>
          <p:cNvGrpSpPr>
            <a:grpSpLocks/>
          </p:cNvGrpSpPr>
          <p:nvPr/>
        </p:nvGrpSpPr>
        <p:grpSpPr bwMode="auto">
          <a:xfrm>
            <a:off x="1066800" y="809625"/>
            <a:ext cx="7239000" cy="714375"/>
            <a:chOff x="1066800" y="4258878"/>
            <a:chExt cx="7239000" cy="714720"/>
          </a:xfrm>
        </p:grpSpPr>
        <p:sp>
          <p:nvSpPr>
            <p:cNvPr id="34834" name="TextBox 7"/>
            <p:cNvSpPr txBox="1">
              <a:spLocks noChangeArrowheads="1"/>
            </p:cNvSpPr>
            <p:nvPr/>
          </p:nvSpPr>
          <p:spPr bwMode="auto">
            <a:xfrm>
              <a:off x="1066800" y="4419600"/>
              <a:ext cx="83541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Calibri" pitchFamily="34" charset="0"/>
                </a:rPr>
                <a:t>1</a:t>
              </a:r>
              <a:r>
                <a:rPr lang="en-US" sz="2000" b="1" baseline="30000">
                  <a:solidFill>
                    <a:srgbClr val="FF0000"/>
                  </a:solidFill>
                  <a:latin typeface="Calibri" pitchFamily="34" charset="0"/>
                </a:rPr>
                <a:t>st</a:t>
              </a:r>
              <a:r>
                <a:rPr lang="en-US" sz="2000" b="1">
                  <a:solidFill>
                    <a:srgbClr val="FF0000"/>
                  </a:solidFill>
                  <a:latin typeface="Calibri" pitchFamily="34" charset="0"/>
                </a:rPr>
                <a:t>-2</a:t>
              </a:r>
              <a:r>
                <a:rPr lang="en-US" sz="2000" b="1" baseline="30000">
                  <a:solidFill>
                    <a:srgbClr val="FF0000"/>
                  </a:solidFill>
                  <a:latin typeface="Calibri" pitchFamily="34" charset="0"/>
                </a:rPr>
                <a:t>nd</a:t>
              </a:r>
              <a:r>
                <a:rPr lang="en-US" sz="2000" b="1">
                  <a:solidFill>
                    <a:srgbClr val="FF0000"/>
                  </a:solidFill>
                  <a:latin typeface="Calibri" pitchFamily="34" charset="0"/>
                </a:rPr>
                <a:t> </a:t>
              </a:r>
            </a:p>
          </p:txBody>
        </p:sp>
        <p:sp>
          <p:nvSpPr>
            <p:cNvPr id="34835" name="TextBox 8"/>
            <p:cNvSpPr txBox="1">
              <a:spLocks noChangeArrowheads="1"/>
            </p:cNvSpPr>
            <p:nvPr/>
          </p:nvSpPr>
          <p:spPr bwMode="auto">
            <a:xfrm>
              <a:off x="3543300" y="4265712"/>
              <a:ext cx="16764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Calibri" pitchFamily="34" charset="0"/>
                </a:rPr>
                <a:t>“Neighbor-hoods” </a:t>
              </a:r>
            </a:p>
          </p:txBody>
        </p:sp>
        <p:sp>
          <p:nvSpPr>
            <p:cNvPr id="34836" name="TextBox 9"/>
            <p:cNvSpPr txBox="1">
              <a:spLocks noChangeArrowheads="1"/>
            </p:cNvSpPr>
            <p:nvPr/>
          </p:nvSpPr>
          <p:spPr bwMode="auto">
            <a:xfrm>
              <a:off x="6400800" y="4258878"/>
              <a:ext cx="19050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Calibri" pitchFamily="34" charset="0"/>
                </a:rPr>
                <a:t>Compare and Contrast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5" name="Group 4"/>
          <p:cNvGrpSpPr>
            <a:grpSpLocks/>
          </p:cNvGrpSpPr>
          <p:nvPr/>
        </p:nvGrpSpPr>
        <p:grpSpPr bwMode="auto">
          <a:xfrm>
            <a:off x="8153400" y="4763"/>
            <a:ext cx="1020763" cy="6858000"/>
            <a:chOff x="7891160" y="-176561"/>
            <a:chExt cx="1020335" cy="6858000"/>
          </a:xfrm>
        </p:grpSpPr>
        <p:pic>
          <p:nvPicPr>
            <p:cNvPr id="6" name="Picture 2" descr="C:\Users\Rob\AppData\Local\Microsoft\Windows\Temporary Internet Files\Content.IE5\FVXFMXHO\MP900439527[1]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/>
            </a:blip>
            <a:srcRect l="44325"/>
            <a:stretch/>
          </p:blipFill>
          <p:spPr bwMode="auto">
            <a:xfrm>
              <a:off x="7891160" y="-176561"/>
              <a:ext cx="988740" cy="6852424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effectLst>
              <a:glow>
                <a:schemeClr val="accent1"/>
              </a:glow>
              <a:softEdge rad="0"/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7921310" y="-176561"/>
              <a:ext cx="990185" cy="68580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6866" name="TextBox 2"/>
          <p:cNvSpPr txBox="1">
            <a:spLocks noChangeArrowheads="1"/>
          </p:cNvSpPr>
          <p:nvPr/>
        </p:nvSpPr>
        <p:spPr bwMode="auto">
          <a:xfrm>
            <a:off x="457200" y="0"/>
            <a:ext cx="77263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Lesson planning for contextualized ELD </a:t>
            </a:r>
          </a:p>
        </p:txBody>
      </p:sp>
      <p:sp>
        <p:nvSpPr>
          <p:cNvPr id="36867" name="TextBox 3"/>
          <p:cNvSpPr txBox="1">
            <a:spLocks noChangeArrowheads="1"/>
          </p:cNvSpPr>
          <p:nvPr/>
        </p:nvSpPr>
        <p:spPr bwMode="auto">
          <a:xfrm>
            <a:off x="457200" y="609600"/>
            <a:ext cx="77724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1260475" algn="l"/>
                <a:tab pos="1828800" algn="l"/>
              </a:tabLst>
            </a:pPr>
            <a:r>
              <a:rPr lang="en-US" sz="2400" b="1">
                <a:latin typeface="Calibri" pitchFamily="34" charset="0"/>
              </a:rPr>
              <a:t>My class:</a:t>
            </a:r>
            <a:r>
              <a:rPr lang="en-US" sz="2400">
                <a:latin typeface="Calibri" pitchFamily="34" charset="0"/>
              </a:rPr>
              <a:t> Grade 1-2, 22 Students total, with 7 ELLs</a:t>
            </a:r>
          </a:p>
          <a:p>
            <a:pPr>
              <a:spcAft>
                <a:spcPts val="1200"/>
              </a:spcAft>
              <a:tabLst>
                <a:tab pos="1260475" algn="l"/>
                <a:tab pos="1828800" algn="l"/>
              </a:tabLst>
            </a:pPr>
            <a:r>
              <a:rPr lang="en-US" sz="2400">
                <a:latin typeface="Calibri" pitchFamily="34" charset="0"/>
              </a:rPr>
              <a:t>				ELLs: 3 Adv, 3 Inter, 2 Begin</a:t>
            </a:r>
          </a:p>
          <a:p>
            <a:pPr>
              <a:spcAft>
                <a:spcPts val="1200"/>
              </a:spcAft>
              <a:tabLst>
                <a:tab pos="1260475" algn="l"/>
                <a:tab pos="1828800" algn="l"/>
              </a:tabLst>
            </a:pPr>
            <a:r>
              <a:rPr lang="en-US" sz="2400" b="1">
                <a:latin typeface="Calibri" pitchFamily="34" charset="0"/>
              </a:rPr>
              <a:t>My Content Theme</a:t>
            </a:r>
            <a:r>
              <a:rPr lang="en-US" sz="2400">
                <a:latin typeface="Calibri" pitchFamily="34" charset="0"/>
              </a:rPr>
              <a:t>: Neighborhoods</a:t>
            </a:r>
          </a:p>
          <a:p>
            <a:pPr>
              <a:lnSpc>
                <a:spcPts val="3400"/>
              </a:lnSpc>
              <a:tabLst>
                <a:tab pos="1260475" algn="l"/>
                <a:tab pos="1828800" algn="l"/>
              </a:tabLst>
            </a:pPr>
            <a:r>
              <a:rPr lang="en-US" sz="2400" b="1">
                <a:latin typeface="Calibri" pitchFamily="34" charset="0"/>
              </a:rPr>
              <a:t>My literacy block lesson plan </a:t>
            </a:r>
            <a:r>
              <a:rPr lang="en-US" sz="2400">
                <a:latin typeface="Calibri" pitchFamily="34" charset="0"/>
              </a:rPr>
              <a:t>For Tuesday, April 16 :</a:t>
            </a:r>
          </a:p>
          <a:p>
            <a:pPr>
              <a:tabLst>
                <a:tab pos="1260475" algn="l"/>
                <a:tab pos="1828800" algn="l"/>
              </a:tabLst>
            </a:pPr>
            <a:endParaRPr lang="en-US" sz="2400">
              <a:latin typeface="Calibri" pitchFamily="34" charset="0"/>
            </a:endParaRPr>
          </a:p>
          <a:p>
            <a:pPr>
              <a:tabLst>
                <a:tab pos="1260475" algn="l"/>
                <a:tab pos="1828800" algn="l"/>
              </a:tabLst>
            </a:pPr>
            <a:r>
              <a:rPr lang="en-US" sz="2400" b="1">
                <a:latin typeface="Calibri" pitchFamily="34" charset="0"/>
              </a:rPr>
              <a:t>How I will incorporate ELD</a:t>
            </a:r>
            <a:r>
              <a:rPr lang="en-US" sz="2400">
                <a:latin typeface="Calibri" pitchFamily="34" charset="0"/>
              </a:rPr>
              <a:t>:</a:t>
            </a:r>
          </a:p>
          <a:p>
            <a:pPr>
              <a:tabLst>
                <a:tab pos="1260475" algn="l"/>
                <a:tab pos="1828800" algn="l"/>
              </a:tabLst>
            </a:pPr>
            <a:r>
              <a:rPr lang="en-US" sz="2400">
                <a:latin typeface="Calibri" pitchFamily="34" charset="0"/>
              </a:rPr>
              <a:t>	1. Review my materials and tasks </a:t>
            </a:r>
          </a:p>
          <a:p>
            <a:pPr>
              <a:tabLst>
                <a:tab pos="1260475" algn="l"/>
                <a:tab pos="1828800" algn="l"/>
              </a:tabLst>
            </a:pPr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	</a:t>
            </a:r>
            <a:r>
              <a:rPr lang="en-US" sz="2400">
                <a:latin typeface="Calibri" pitchFamily="34" charset="0"/>
              </a:rPr>
              <a:t>2. Consult ELD curriculum map </a:t>
            </a:r>
          </a:p>
          <a:p>
            <a:pPr>
              <a:tabLst>
                <a:tab pos="1260475" algn="l"/>
                <a:tab pos="1828800" algn="l"/>
              </a:tabLst>
            </a:pPr>
            <a:r>
              <a:rPr lang="en-US" sz="2400">
                <a:latin typeface="Calibri" pitchFamily="34" charset="0"/>
              </a:rPr>
              <a:t>	3. Identify a suitable Function</a:t>
            </a:r>
          </a:p>
          <a:p>
            <a:pPr>
              <a:tabLst>
                <a:tab pos="1260475" algn="l"/>
                <a:tab pos="1828800" algn="l"/>
              </a:tabLst>
            </a:pPr>
            <a:r>
              <a:rPr lang="en-US" sz="2400">
                <a:latin typeface="Calibri" pitchFamily="34" charset="0"/>
              </a:rPr>
              <a:t>	4. Begin filling out Function/Form chart	</a:t>
            </a:r>
          </a:p>
          <a:p>
            <a:pPr>
              <a:tabLst>
                <a:tab pos="1260475" algn="l"/>
                <a:tab pos="1828800" algn="l"/>
              </a:tabLst>
            </a:pPr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	5. Review materials and tasks for specific Forms </a:t>
            </a:r>
          </a:p>
          <a:p>
            <a:pPr>
              <a:tabLst>
                <a:tab pos="1260475" algn="l"/>
                <a:tab pos="1828800" algn="l"/>
              </a:tabLst>
            </a:pPr>
            <a:r>
              <a:rPr lang="en-US" sz="2400">
                <a:latin typeface="Calibri" pitchFamily="34" charset="0"/>
              </a:rPr>
              <a:t>	6. Create ELL materials and/or tasks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89" name="Group 4"/>
          <p:cNvGrpSpPr>
            <a:grpSpLocks/>
          </p:cNvGrpSpPr>
          <p:nvPr/>
        </p:nvGrpSpPr>
        <p:grpSpPr bwMode="auto">
          <a:xfrm>
            <a:off x="8153400" y="4763"/>
            <a:ext cx="1020763" cy="6858000"/>
            <a:chOff x="7891160" y="-176561"/>
            <a:chExt cx="1020335" cy="6858000"/>
          </a:xfrm>
        </p:grpSpPr>
        <p:pic>
          <p:nvPicPr>
            <p:cNvPr id="6" name="Picture 2" descr="C:\Users\Rob\AppData\Local\Microsoft\Windows\Temporary Internet Files\Content.IE5\FVXFMXHO\MP900439527[1]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/>
            </a:blip>
            <a:srcRect l="44325"/>
            <a:stretch/>
          </p:blipFill>
          <p:spPr bwMode="auto">
            <a:xfrm>
              <a:off x="7891160" y="-176561"/>
              <a:ext cx="988740" cy="6852424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effectLst>
              <a:glow>
                <a:schemeClr val="accent1"/>
              </a:glow>
              <a:softEdge rad="0"/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7921310" y="-176561"/>
              <a:ext cx="990185" cy="68580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" y="533400"/>
          <a:ext cx="8839197" cy="57565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9212"/>
                <a:gridCol w="2106386"/>
                <a:gridCol w="2971800"/>
                <a:gridCol w="2971799"/>
              </a:tblGrid>
              <a:tr h="2827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Month</a:t>
                      </a:r>
                      <a:endParaRPr lang="en-US" sz="1400" b="1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Mar./April</a:t>
                      </a:r>
                      <a:endParaRPr lang="en-US" sz="1600" b="1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April/May</a:t>
                      </a:r>
                      <a:endParaRPr lang="en-US" sz="1600" b="1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May/June</a:t>
                      </a:r>
                      <a:endParaRPr lang="en-US" sz="1600" b="1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545"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                   Functions</a:t>
                      </a:r>
                      <a:endParaRPr lang="en-US" sz="1200" b="1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811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Begin</a:t>
                      </a:r>
                      <a:endParaRPr lang="en-US" sz="1400" b="1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563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1)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Describe </a:t>
                      </a:r>
                      <a: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Actions</a:t>
                      </a:r>
                    </a:p>
                    <a:p>
                      <a:pPr marL="55563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2)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Compare </a:t>
                      </a:r>
                      <a: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&amp; Contrast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563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1)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Describe </a:t>
                      </a:r>
                      <a: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People &amp; Things</a:t>
                      </a:r>
                    </a:p>
                    <a:p>
                      <a:pPr marL="55563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2)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Describe </a:t>
                      </a:r>
                      <a: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Places &amp; Locations</a:t>
                      </a:r>
                    </a:p>
                    <a:p>
                      <a:pPr marL="55563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3)</a:t>
                      </a:r>
                      <a:r>
                        <a:rPr lang="it-IT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Compare </a:t>
                      </a:r>
                      <a:r>
                        <a:rPr lang="it-IT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&amp; Contrast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563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1) 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Express </a:t>
                      </a:r>
                      <a: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Time Relationships &amp; Duration </a:t>
                      </a:r>
                    </a:p>
                    <a:p>
                      <a:pPr marL="55563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2) 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Give </a:t>
                      </a:r>
                      <a: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&amp; Follow Directions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1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 smtClean="0">
                          <a:effectLst/>
                          <a:latin typeface="+mn-lt"/>
                          <a:cs typeface="Arial" pitchFamily="34" charset="0"/>
                        </a:rPr>
                        <a:t>Interm</a:t>
                      </a:r>
                      <a:endParaRPr lang="en-US" sz="1400" b="1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563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same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563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1)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Predict </a:t>
                      </a:r>
                      <a: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and Express Cause &amp; 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Effect;</a:t>
                      </a:r>
                    </a:p>
                    <a:p>
                      <a:pPr marL="55563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2)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Explain </a:t>
                      </a:r>
                      <a: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Characteristics of People, Things, and 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Places;      </a:t>
                      </a:r>
                      <a:r>
                        <a:rPr lang="en-US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3)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Clas</a:t>
                      </a:r>
                      <a:r>
                        <a:rPr lang="it-IT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sify, Compare &amp; Contrast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3363" marR="0" indent="-1778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1)</a:t>
                      </a:r>
                      <a:r>
                        <a:rPr lang="en-US" sz="12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Express </a:t>
                      </a:r>
                      <a: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Duration, Sequence &amp; Time Relationships</a:t>
                      </a:r>
                    </a:p>
                    <a:p>
                      <a:pPr marL="233363" marR="0" indent="-1778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2) 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Summarize </a:t>
                      </a:r>
                      <a: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&amp; Generalize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1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 smtClean="0">
                          <a:effectLst/>
                          <a:latin typeface="+mn-lt"/>
                          <a:cs typeface="Arial" pitchFamily="34" charset="0"/>
                        </a:rPr>
                        <a:t>Advanc</a:t>
                      </a:r>
                      <a:endParaRPr lang="en-US" sz="1400" b="1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563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same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3363" marR="0" indent="-1778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1)</a:t>
                      </a:r>
                      <a:r>
                        <a:rPr lang="it-IT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Predict </a:t>
                      </a:r>
                      <a:r>
                        <a:rPr lang="it-IT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and Express Cause &amp; Effect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233363" marR="0" indent="-1778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2)</a:t>
                      </a:r>
                      <a:r>
                        <a:rPr lang="it-IT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Explain </a:t>
                      </a:r>
                      <a:r>
                        <a:rPr lang="it-IT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characteristics of People, Things, and Places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563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1) 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Classify</a:t>
                      </a:r>
                      <a: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Compare &amp; Contrast</a:t>
                      </a:r>
                    </a:p>
                    <a:p>
                      <a:pPr marL="55563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2) 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Express </a:t>
                      </a:r>
                      <a: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Duration, Sequence &amp; Time 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Relationships;        </a:t>
                      </a:r>
                      <a:r>
                        <a:rPr lang="en-US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3)</a:t>
                      </a:r>
                      <a:r>
                        <a:rPr lang="en-US" sz="12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Summarize </a:t>
                      </a:r>
                      <a: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&amp; Generalize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733"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                      </a:t>
                      </a:r>
                      <a:r>
                        <a:rPr lang="en-US" sz="1200" b="1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Forms</a:t>
                      </a:r>
                      <a:endParaRPr lang="en-US" sz="1200" b="1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811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Begin</a:t>
                      </a:r>
                      <a:endParaRPr lang="en-US" sz="1400" b="1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563" indent="0" algn="l" fontAlgn="ctr"/>
                      <a:r>
                        <a:rPr lang="en-US" sz="1400" b="1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Verbs: </a:t>
                      </a:r>
                      <a:r>
                        <a:rPr lang="en-US" sz="1400" b="0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present</a:t>
                      </a:r>
                      <a:r>
                        <a:rPr lang="en-US" sz="14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progressive</a:t>
                      </a:r>
                    </a:p>
                    <a:p>
                      <a:pPr marL="55563" indent="0" algn="l" fontAlgn="ctr"/>
                      <a:r>
                        <a:rPr lang="en-US" sz="14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Conjunctions: </a:t>
                      </a:r>
                      <a:r>
                        <a:rPr lang="en-US" sz="14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and, both</a:t>
                      </a:r>
                    </a:p>
                    <a:p>
                      <a:pPr marL="55563" indent="0" algn="l" fontAlgn="ctr"/>
                      <a:r>
                        <a:rPr lang="en-US" sz="14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Adverbs: </a:t>
                      </a:r>
                      <a:r>
                        <a:rPr lang="en-US" sz="14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w/ </a:t>
                      </a:r>
                      <a:r>
                        <a:rPr lang="en-US" sz="1400" b="0" i="1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-</a:t>
                      </a:r>
                      <a:r>
                        <a:rPr lang="en-US" sz="1400" b="0" i="1" u="none" strike="noStrike" baseline="0" dirty="0" err="1" smtClean="0">
                          <a:effectLst/>
                          <a:latin typeface="+mn-lt"/>
                          <a:cs typeface="Arial" pitchFamily="34" charset="0"/>
                        </a:rPr>
                        <a:t>ly</a:t>
                      </a:r>
                      <a:endParaRPr lang="en-US" sz="1400" b="0" i="1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68275" indent="-112713" algn="l" fontAlgn="ctr"/>
                      <a:r>
                        <a:rPr lang="en-US" sz="1200" b="1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Verbs:</a:t>
                      </a:r>
                      <a:r>
                        <a:rPr lang="en-US" sz="1200" b="0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 past </a:t>
                      </a:r>
                      <a:r>
                        <a:rPr lang="en-US" sz="1200" b="0" i="0" u="none" strike="noStrike" dirty="0" err="1" smtClean="0">
                          <a:effectLst/>
                          <a:latin typeface="+mn-lt"/>
                          <a:cs typeface="Arial" pitchFamily="34" charset="0"/>
                        </a:rPr>
                        <a:t>prog</a:t>
                      </a:r>
                      <a:r>
                        <a:rPr lang="en-US" sz="1200" b="0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 statements and ?s: </a:t>
                      </a:r>
                      <a:r>
                        <a:rPr lang="en-US" sz="1200" b="0" i="1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was, were</a:t>
                      </a:r>
                    </a:p>
                    <a:p>
                      <a:pPr marL="168275" indent="-112713" algn="l" fontAlgn="ctr"/>
                      <a:r>
                        <a:rPr lang="en-US" sz="1200" b="1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Nouns: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irregular plurals</a:t>
                      </a:r>
                    </a:p>
                    <a:p>
                      <a:pPr marL="168275" indent="-112713" algn="l" fontAlgn="ctr"/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Conjunctions: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and, both, or</a:t>
                      </a:r>
                    </a:p>
                    <a:p>
                      <a:pPr marL="168275" indent="-112713" algn="l" fontAlgn="ctr"/>
                      <a:r>
                        <a:rPr lang="en-US" sz="1200" b="1" i="0" u="none" strike="noStrike" baseline="0" dirty="0" err="1" smtClean="0">
                          <a:effectLst/>
                          <a:latin typeface="+mn-lt"/>
                          <a:cs typeface="Arial" pitchFamily="34" charset="0"/>
                        </a:rPr>
                        <a:t>Adv</a:t>
                      </a:r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: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phrases w/ very, superlatives &amp; antonyms</a:t>
                      </a:r>
                      <a:endParaRPr lang="en-US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indent="-112713" algn="l" fontAlgn="ctr"/>
                      <a:r>
                        <a:rPr lang="en-US" sz="1200" b="1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Verbs:</a:t>
                      </a:r>
                      <a:r>
                        <a:rPr lang="en-US" sz="1200" b="0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 imperatives, aux verbs: </a:t>
                      </a:r>
                      <a:r>
                        <a:rPr lang="en-US" sz="1200" b="0" i="1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may, might,</a:t>
                      </a:r>
                      <a:r>
                        <a:rPr lang="en-US" sz="1200" b="0" i="1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must, should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, etc.</a:t>
                      </a:r>
                    </a:p>
                    <a:p>
                      <a:pPr marL="168275" indent="-112713" algn="l" fontAlgn="ctr"/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Nouns: 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collective nouns</a:t>
                      </a:r>
                    </a:p>
                    <a:p>
                      <a:pPr marL="168275" indent="-112713" algn="l" fontAlgn="ctr"/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Pronouns: 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demonstratives, object</a:t>
                      </a:r>
                    </a:p>
                    <a:p>
                      <a:pPr marL="168275" indent="-112713" algn="l" fontAlgn="ctr"/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Prepositions: 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direction and time</a:t>
                      </a:r>
                      <a:endParaRPr lang="en-US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1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 smtClean="0">
                          <a:effectLst/>
                          <a:latin typeface="+mn-lt"/>
                          <a:cs typeface="Arial" pitchFamily="34" charset="0"/>
                        </a:rPr>
                        <a:t>Interm</a:t>
                      </a:r>
                      <a:endParaRPr lang="en-US" sz="1400" b="1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indent="-112713" algn="l" fontAlgn="ctr"/>
                      <a:r>
                        <a:rPr lang="en-US" sz="1200" b="1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Verbs: </a:t>
                      </a:r>
                      <a:r>
                        <a:rPr lang="en-US" sz="1200" b="0" i="0" u="none" strike="noStrike" dirty="0" err="1" smtClean="0">
                          <a:effectLst/>
                          <a:latin typeface="+mn-lt"/>
                          <a:cs typeface="Arial" pitchFamily="34" charset="0"/>
                        </a:rPr>
                        <a:t>pres</a:t>
                      </a:r>
                      <a:r>
                        <a:rPr lang="en-US" sz="1200" b="0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effectLst/>
                          <a:latin typeface="+mn-lt"/>
                          <a:cs typeface="Arial" pitchFamily="34" charset="0"/>
                        </a:rPr>
                        <a:t>prog</a:t>
                      </a:r>
                      <a:r>
                        <a:rPr lang="en-US" sz="1200" b="0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 w/ </a:t>
                      </a:r>
                      <a:r>
                        <a:rPr lang="en-US" sz="1200" b="0" i="1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-</a:t>
                      </a:r>
                      <a:r>
                        <a:rPr lang="en-US" sz="1200" b="0" i="1" u="none" strike="noStrike" dirty="0" err="1" smtClean="0">
                          <a:effectLst/>
                          <a:latin typeface="+mn-lt"/>
                          <a:cs typeface="Arial" pitchFamily="34" charset="0"/>
                        </a:rPr>
                        <a:t>ly</a:t>
                      </a:r>
                      <a:r>
                        <a:rPr lang="en-US" sz="1200" b="0" i="1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adverbs,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effectLst/>
                          <a:latin typeface="+mn-lt"/>
                          <a:cs typeface="Arial" pitchFamily="34" charset="0"/>
                        </a:rPr>
                        <a:t>pos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and </a:t>
                      </a:r>
                      <a:r>
                        <a:rPr lang="en-US" sz="1200" b="0" i="0" u="none" strike="noStrike" baseline="0" dirty="0" err="1" smtClean="0">
                          <a:effectLst/>
                          <a:latin typeface="+mn-lt"/>
                          <a:cs typeface="Arial" pitchFamily="34" charset="0"/>
                        </a:rPr>
                        <a:t>neg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statements and questions</a:t>
                      </a:r>
                    </a:p>
                    <a:p>
                      <a:pPr marL="168275" indent="-112713" algn="l" fontAlgn="ctr"/>
                      <a:r>
                        <a:rPr lang="en-US" sz="1200" b="1" i="0" u="none" strike="noStrike" baseline="0" dirty="0" err="1" smtClean="0">
                          <a:effectLst/>
                          <a:latin typeface="+mn-lt"/>
                          <a:cs typeface="Arial" pitchFamily="34" charset="0"/>
                        </a:rPr>
                        <a:t>Conj</a:t>
                      </a:r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: </a:t>
                      </a:r>
                      <a:r>
                        <a:rPr lang="en-US" sz="1200" b="0" i="1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both, but, while, however</a:t>
                      </a:r>
                    </a:p>
                    <a:p>
                      <a:pPr marL="168275" indent="-112713" algn="l" fontAlgn="ctr"/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Adjectives: 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idioms</a:t>
                      </a:r>
                    </a:p>
                    <a:p>
                      <a:pPr marL="168275" indent="-112713" algn="l" fontAlgn="ctr"/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Adverbs: 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w/ </a:t>
                      </a:r>
                      <a:r>
                        <a:rPr lang="en-US" sz="1200" b="0" i="1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–</a:t>
                      </a:r>
                      <a:r>
                        <a:rPr lang="en-US" sz="1200" b="0" i="1" u="none" strike="noStrike" baseline="0" dirty="0" err="1" smtClean="0">
                          <a:effectLst/>
                          <a:latin typeface="+mn-lt"/>
                          <a:cs typeface="Arial" pitchFamily="34" charset="0"/>
                        </a:rPr>
                        <a:t>ly</a:t>
                      </a:r>
                      <a:endParaRPr lang="en-US" sz="1200" b="0" i="1" u="none" strike="noStrike" dirty="0" smtClean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indent="-112713" algn="l" fontAlgn="ctr"/>
                      <a:r>
                        <a:rPr lang="en-US" sz="1200" b="1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Verbs:</a:t>
                      </a:r>
                      <a:r>
                        <a:rPr lang="en-US" sz="1200" b="0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 statements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and ?s: </a:t>
                      </a:r>
                      <a:r>
                        <a:rPr lang="en-US" sz="1200" b="0" i="1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there was/were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, past perfect</a:t>
                      </a:r>
                    </a:p>
                    <a:p>
                      <a:pPr marL="168275" indent="-112713" algn="l" fontAlgn="ctr"/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Conjunctions: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signal words: </a:t>
                      </a:r>
                      <a:r>
                        <a:rPr lang="en-US" sz="1200" b="0" i="1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due to, since, so, because, but</a:t>
                      </a:r>
                    </a:p>
                    <a:p>
                      <a:pPr marL="168275" indent="-112713" algn="l" fontAlgn="ctr"/>
                      <a:r>
                        <a:rPr lang="en-US" sz="1200" b="1" i="0" u="none" strike="noStrike" baseline="0" dirty="0" err="1" smtClean="0">
                          <a:effectLst/>
                          <a:latin typeface="+mn-lt"/>
                          <a:cs typeface="Arial" pitchFamily="34" charset="0"/>
                        </a:rPr>
                        <a:t>Adj</a:t>
                      </a:r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: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comparatives, multiple </a:t>
                      </a:r>
                      <a:r>
                        <a:rPr lang="en-US" sz="1200" b="0" i="0" u="none" strike="noStrike" baseline="0" dirty="0" err="1" smtClean="0">
                          <a:effectLst/>
                          <a:latin typeface="+mn-lt"/>
                          <a:cs typeface="Arial" pitchFamily="34" charset="0"/>
                        </a:rPr>
                        <a:t>adj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, modifiers</a:t>
                      </a: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indent="-112713" algn="l" fontAlgn="ctr"/>
                      <a:r>
                        <a:rPr lang="en-US" sz="1200" b="1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Verbs:</a:t>
                      </a:r>
                      <a:r>
                        <a:rPr lang="en-US" sz="1200" b="0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 imperatives,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aux verbs: </a:t>
                      </a:r>
                      <a:r>
                        <a:rPr lang="en-US" sz="1200" b="0" i="1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will/shall, prefer to, would rather</a:t>
                      </a:r>
                    </a:p>
                    <a:p>
                      <a:pPr marL="168275" indent="-112713" algn="l" fontAlgn="ctr"/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Nouns: 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collective nouns</a:t>
                      </a:r>
                    </a:p>
                    <a:p>
                      <a:pPr marL="168275" indent="-112713" algn="l" fontAlgn="ctr"/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Prepositions: 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direction and location</a:t>
                      </a:r>
                    </a:p>
                    <a:p>
                      <a:pPr marL="168275" indent="-112713" algn="l" fontAlgn="ctr"/>
                      <a:r>
                        <a:rPr lang="en-US" sz="1200" b="1" i="0" u="none" strike="noStrike" baseline="0" dirty="0" err="1" smtClean="0">
                          <a:effectLst/>
                          <a:latin typeface="+mn-lt"/>
                          <a:cs typeface="Arial" pitchFamily="34" charset="0"/>
                        </a:rPr>
                        <a:t>Adj</a:t>
                      </a:r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: 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demonstratives: </a:t>
                      </a:r>
                      <a:r>
                        <a:rPr lang="en-US" sz="1200" b="0" i="1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this, that, these, those</a:t>
                      </a:r>
                    </a:p>
                    <a:p>
                      <a:pPr marL="168275" indent="-112713" algn="l" fontAlgn="ctr"/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Adv: </a:t>
                      </a:r>
                      <a:r>
                        <a:rPr lang="en-US" sz="1200" b="0" i="1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too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+ adv, adv clauses</a:t>
                      </a:r>
                      <a:endParaRPr lang="en-US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1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 smtClean="0">
                          <a:effectLst/>
                          <a:latin typeface="+mn-lt"/>
                          <a:cs typeface="Arial" pitchFamily="34" charset="0"/>
                        </a:rPr>
                        <a:t>Advanc</a:t>
                      </a:r>
                      <a:endParaRPr lang="en-US" sz="1400" b="1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indent="-112713" algn="l" fontAlgn="ctr"/>
                      <a:r>
                        <a:rPr lang="en-US" sz="1200" b="1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Verbs:</a:t>
                      </a:r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effectLst/>
                          <a:latin typeface="+mn-lt"/>
                          <a:cs typeface="Arial" pitchFamily="34" charset="0"/>
                        </a:rPr>
                        <a:t>pres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effectLst/>
                          <a:latin typeface="+mn-lt"/>
                          <a:cs typeface="Arial" pitchFamily="34" charset="0"/>
                        </a:rPr>
                        <a:t>prog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&amp; </a:t>
                      </a:r>
                      <a:r>
                        <a:rPr lang="en-US" sz="1200" b="0" i="0" u="none" strike="noStrike" baseline="0" dirty="0" err="1" smtClean="0">
                          <a:effectLst/>
                          <a:latin typeface="+mn-lt"/>
                          <a:cs typeface="Arial" pitchFamily="34" charset="0"/>
                        </a:rPr>
                        <a:t>adv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w/ </a:t>
                      </a:r>
                      <a:r>
                        <a:rPr lang="en-US" sz="1200" b="0" i="1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-</a:t>
                      </a:r>
                      <a:r>
                        <a:rPr lang="en-US" sz="1200" b="0" i="1" u="none" strike="noStrike" baseline="0" dirty="0" err="1" smtClean="0">
                          <a:effectLst/>
                          <a:latin typeface="+mn-lt"/>
                          <a:cs typeface="Arial" pitchFamily="34" charset="0"/>
                        </a:rPr>
                        <a:t>ly</a:t>
                      </a:r>
                      <a:endParaRPr lang="en-US" sz="1200" b="0" i="1" u="none" strike="noStrike" baseline="0" dirty="0" smtClean="0"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168275" indent="-112713" algn="l" fontAlgn="ctr"/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Conj: </a:t>
                      </a:r>
                      <a:r>
                        <a:rPr lang="en-US" sz="1200" b="0" i="1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not only, does, too, although, does not</a:t>
                      </a:r>
                    </a:p>
                    <a:p>
                      <a:pPr marL="168275" indent="-112713" algn="l" fontAlgn="ctr"/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Adjectives: 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abstract idioms</a:t>
                      </a:r>
                    </a:p>
                    <a:p>
                      <a:pPr marL="168275" indent="-112713" algn="l" fontAlgn="ctr"/>
                      <a:r>
                        <a:rPr lang="en-US" sz="1200" b="1" i="0" u="none" strike="noStrike" baseline="0" dirty="0" err="1" smtClean="0">
                          <a:effectLst/>
                          <a:latin typeface="+mn-lt"/>
                          <a:cs typeface="Arial" pitchFamily="34" charset="0"/>
                        </a:rPr>
                        <a:t>Adv</a:t>
                      </a:r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: </a:t>
                      </a:r>
                      <a:r>
                        <a:rPr lang="en-US" sz="1200" b="0" i="0" u="none" strike="noStrike" baseline="0" dirty="0" err="1" smtClean="0">
                          <a:effectLst/>
                          <a:latin typeface="+mn-lt"/>
                          <a:cs typeface="Arial" pitchFamily="34" charset="0"/>
                        </a:rPr>
                        <a:t>Adv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clauses for frequency</a:t>
                      </a:r>
                      <a:endParaRPr lang="en-US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indent="-112713" algn="l" fontAlgn="ctr"/>
                      <a:r>
                        <a:rPr lang="en-US" sz="1200" b="1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Verbs: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statements and ?s: </a:t>
                      </a:r>
                      <a:r>
                        <a:rPr lang="en-US" sz="1200" b="0" i="1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there was/were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, past perfect</a:t>
                      </a:r>
                    </a:p>
                    <a:p>
                      <a:pPr marL="168275" indent="-112713" algn="l" fontAlgn="ctr"/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Conjunctions: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signal words: </a:t>
                      </a:r>
                      <a:r>
                        <a:rPr lang="en-US" sz="1200" b="0" i="1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due to, since, so, because, but</a:t>
                      </a:r>
                    </a:p>
                    <a:p>
                      <a:pPr marL="168275" indent="-112713" algn="l" fontAlgn="ctr"/>
                      <a:r>
                        <a:rPr lang="en-US" sz="1200" b="1" i="0" u="none" strike="noStrike" baseline="0" dirty="0" err="1" smtClean="0">
                          <a:effectLst/>
                          <a:latin typeface="+mn-lt"/>
                          <a:cs typeface="Arial" pitchFamily="34" charset="0"/>
                        </a:rPr>
                        <a:t>Adj</a:t>
                      </a:r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: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comparatives, multiple </a:t>
                      </a:r>
                      <a:r>
                        <a:rPr lang="en-US" sz="1200" b="0" i="0" u="none" strike="noStrike" baseline="0" dirty="0" err="1" smtClean="0">
                          <a:effectLst/>
                          <a:latin typeface="+mn-lt"/>
                          <a:cs typeface="Arial" pitchFamily="34" charset="0"/>
                        </a:rPr>
                        <a:t>adj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, modifiers</a:t>
                      </a:r>
                      <a:endParaRPr lang="en-US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marR="0" indent="-112713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Verbs: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imperatives, aux verbs: </a:t>
                      </a:r>
                      <a:r>
                        <a:rPr lang="en-US" sz="1200" b="0" i="1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will/shall, prefer to, would rather</a:t>
                      </a:r>
                    </a:p>
                    <a:p>
                      <a:pPr marL="168275" marR="0" indent="-112713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Nouns: 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collective nouns</a:t>
                      </a:r>
                    </a:p>
                    <a:p>
                      <a:pPr marL="168275" marR="0" indent="-112713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Prepositions: 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direction and location</a:t>
                      </a:r>
                    </a:p>
                    <a:p>
                      <a:pPr marL="168275" marR="0" indent="-112713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baseline="0" dirty="0" err="1" smtClean="0">
                          <a:effectLst/>
                          <a:latin typeface="+mn-lt"/>
                          <a:cs typeface="Arial" pitchFamily="34" charset="0"/>
                        </a:rPr>
                        <a:t>Adj</a:t>
                      </a:r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: 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demonstratives: </a:t>
                      </a:r>
                      <a:r>
                        <a:rPr lang="en-US" sz="1200" b="0" i="1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this, that, these, those</a:t>
                      </a:r>
                    </a:p>
                    <a:p>
                      <a:pPr marL="168275" marR="0" indent="-112713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baseline="0" dirty="0" err="1" smtClean="0">
                          <a:effectLst/>
                          <a:latin typeface="+mn-lt"/>
                          <a:cs typeface="Arial" pitchFamily="34" charset="0"/>
                        </a:rPr>
                        <a:t>Adv</a:t>
                      </a:r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: </a:t>
                      </a:r>
                      <a:r>
                        <a:rPr lang="en-US" sz="1200" b="0" i="1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too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+ </a:t>
                      </a:r>
                      <a:r>
                        <a:rPr lang="en-US" sz="1200" b="0" i="0" u="none" strike="noStrike" baseline="0" dirty="0" err="1" smtClean="0">
                          <a:effectLst/>
                          <a:latin typeface="+mn-lt"/>
                          <a:cs typeface="Arial" pitchFamily="34" charset="0"/>
                        </a:rPr>
                        <a:t>adv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, </a:t>
                      </a:r>
                      <a:r>
                        <a:rPr lang="en-US" sz="1200" b="0" i="0" u="none" strike="noStrike" baseline="0" dirty="0" err="1" smtClean="0">
                          <a:effectLst/>
                          <a:latin typeface="+mn-lt"/>
                          <a:cs typeface="Arial" pitchFamily="34" charset="0"/>
                        </a:rPr>
                        <a:t>adv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clauses</a:t>
                      </a:r>
                      <a:endParaRPr lang="en-US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7954" name="TextBox 3"/>
          <p:cNvSpPr txBox="1">
            <a:spLocks noChangeArrowheads="1"/>
          </p:cNvSpPr>
          <p:nvPr/>
        </p:nvSpPr>
        <p:spPr bwMode="auto">
          <a:xfrm>
            <a:off x="457200" y="0"/>
            <a:ext cx="822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ELD Spring Curriculum Map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3" name="Group 4"/>
          <p:cNvGrpSpPr>
            <a:grpSpLocks/>
          </p:cNvGrpSpPr>
          <p:nvPr/>
        </p:nvGrpSpPr>
        <p:grpSpPr bwMode="auto">
          <a:xfrm>
            <a:off x="8153400" y="4763"/>
            <a:ext cx="1020763" cy="6858000"/>
            <a:chOff x="7891160" y="-176561"/>
            <a:chExt cx="1020335" cy="6858000"/>
          </a:xfrm>
        </p:grpSpPr>
        <p:pic>
          <p:nvPicPr>
            <p:cNvPr id="6" name="Picture 2" descr="C:\Users\Rob\AppData\Local\Microsoft\Windows\Temporary Internet Files\Content.IE5\FVXFMXHO\MP900439527[1]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/>
            </a:blip>
            <a:srcRect l="44325"/>
            <a:stretch/>
          </p:blipFill>
          <p:spPr bwMode="auto">
            <a:xfrm>
              <a:off x="7891160" y="-176561"/>
              <a:ext cx="988740" cy="6852424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effectLst>
              <a:glow>
                <a:schemeClr val="accent1"/>
              </a:glow>
              <a:softEdge rad="0"/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7921310" y="-176561"/>
              <a:ext cx="990185" cy="68580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8914" name="TextBox 2"/>
          <p:cNvSpPr txBox="1">
            <a:spLocks noChangeArrowheads="1"/>
          </p:cNvSpPr>
          <p:nvPr/>
        </p:nvSpPr>
        <p:spPr bwMode="auto">
          <a:xfrm>
            <a:off x="457200" y="0"/>
            <a:ext cx="792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Dutro: Beginning level; Describe, Compare &amp; Contrast </a:t>
            </a:r>
          </a:p>
        </p:txBody>
      </p:sp>
      <p:pic>
        <p:nvPicPr>
          <p:cNvPr id="38915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685800"/>
            <a:ext cx="7780338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1600200" y="4495800"/>
            <a:ext cx="1676400" cy="457200"/>
          </a:xfrm>
          <a:prstGeom prst="roundRect">
            <a:avLst/>
          </a:prstGeom>
          <a:solidFill>
            <a:srgbClr val="FF0000">
              <a:alpha val="23137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7" name="Group 4"/>
          <p:cNvGrpSpPr>
            <a:grpSpLocks/>
          </p:cNvGrpSpPr>
          <p:nvPr/>
        </p:nvGrpSpPr>
        <p:grpSpPr bwMode="auto">
          <a:xfrm>
            <a:off x="8153400" y="4763"/>
            <a:ext cx="1020763" cy="6858000"/>
            <a:chOff x="7891160" y="-176561"/>
            <a:chExt cx="1020335" cy="6858000"/>
          </a:xfrm>
        </p:grpSpPr>
        <p:pic>
          <p:nvPicPr>
            <p:cNvPr id="6" name="Picture 2" descr="C:\Users\Rob\AppData\Local\Microsoft\Windows\Temporary Internet Files\Content.IE5\FVXFMXHO\MP900439527[1]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/>
            </a:blip>
            <a:srcRect l="44325"/>
            <a:stretch/>
          </p:blipFill>
          <p:spPr bwMode="auto">
            <a:xfrm>
              <a:off x="7891160" y="-176561"/>
              <a:ext cx="988740" cy="6852424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effectLst>
              <a:glow>
                <a:schemeClr val="accent1"/>
              </a:glow>
              <a:softEdge rad="0"/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7921310" y="-176561"/>
              <a:ext cx="990185" cy="68580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9938" name="TextBox 2"/>
          <p:cNvSpPr txBox="1">
            <a:spLocks noChangeArrowheads="1"/>
          </p:cNvSpPr>
          <p:nvPr/>
        </p:nvSpPr>
        <p:spPr bwMode="auto">
          <a:xfrm>
            <a:off x="457200" y="0"/>
            <a:ext cx="77263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My Materials </a:t>
            </a:r>
          </a:p>
        </p:txBody>
      </p:sp>
      <p:sp>
        <p:nvSpPr>
          <p:cNvPr id="39939" name="TextBox 7"/>
          <p:cNvSpPr txBox="1">
            <a:spLocks noChangeArrowheads="1"/>
          </p:cNvSpPr>
          <p:nvPr/>
        </p:nvSpPr>
        <p:spPr bwMode="auto">
          <a:xfrm>
            <a:off x="457200" y="5867400"/>
            <a:ext cx="7772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1260475" algn="l"/>
                <a:tab pos="1828800" algn="l"/>
              </a:tabLst>
            </a:pPr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The text my students read doesn’t contain the Form, but our discussion and their writing will.</a:t>
            </a:r>
          </a:p>
        </p:txBody>
      </p:sp>
      <p:sp>
        <p:nvSpPr>
          <p:cNvPr id="39940" name="TextBox 8"/>
          <p:cNvSpPr txBox="1">
            <a:spLocks noChangeArrowheads="1"/>
          </p:cNvSpPr>
          <p:nvPr/>
        </p:nvSpPr>
        <p:spPr bwMode="auto">
          <a:xfrm>
            <a:off x="457200" y="609600"/>
            <a:ext cx="7772400" cy="529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400"/>
              </a:lnSpc>
              <a:tabLst>
                <a:tab pos="1260475" algn="l"/>
                <a:tab pos="1828800" algn="l"/>
              </a:tabLst>
            </a:pPr>
            <a:r>
              <a:rPr lang="en-US" sz="2400">
                <a:latin typeface="Calibri" pitchFamily="34" charset="0"/>
              </a:rPr>
              <a:t>A neighborhood is where you live, learn, grow up, play, and work. In your neighborhood you are surrounded by your family and friends. Each and every neighborhood is a special place. Yours might be in the mountains, along a coast, or somewhere in between. It may be part of </a:t>
            </a:r>
            <a:r>
              <a:rPr lang="en-US" sz="2400" b="1">
                <a:solidFill>
                  <a:srgbClr val="00B050"/>
                </a:solidFill>
                <a:latin typeface="Calibri" pitchFamily="34" charset="0"/>
              </a:rPr>
              <a:t>a village, town</a:t>
            </a:r>
            <a:r>
              <a:rPr lang="en-US" sz="2400">
                <a:latin typeface="Calibri" pitchFamily="34" charset="0"/>
              </a:rPr>
              <a:t>, </a:t>
            </a:r>
            <a:r>
              <a:rPr lang="en-US" sz="2400" b="1">
                <a:solidFill>
                  <a:srgbClr val="0070C0"/>
                </a:solidFill>
                <a:latin typeface="Calibri" pitchFamily="34" charset="0"/>
              </a:rPr>
              <a:t>or big city</a:t>
            </a:r>
            <a:r>
              <a:rPr lang="en-US" sz="2400">
                <a:latin typeface="Calibri" pitchFamily="34" charset="0"/>
              </a:rPr>
              <a:t>. Neighborhoods around the world can look very different. </a:t>
            </a:r>
            <a:r>
              <a:rPr lang="en-US" sz="2400" b="1">
                <a:solidFill>
                  <a:srgbClr val="00B050"/>
                </a:solidFill>
                <a:latin typeface="Calibri" pitchFamily="34" charset="0"/>
              </a:rPr>
              <a:t>Some neighborhoods have lots and lots of people in them</a:t>
            </a:r>
            <a:r>
              <a:rPr lang="en-US" sz="2400">
                <a:latin typeface="Calibri" pitchFamily="34" charset="0"/>
              </a:rPr>
              <a:t>, </a:t>
            </a:r>
            <a:r>
              <a:rPr lang="en-US" sz="2400" b="1">
                <a:solidFill>
                  <a:srgbClr val="0070C0"/>
                </a:solidFill>
                <a:latin typeface="Calibri" pitchFamily="34" charset="0"/>
              </a:rPr>
              <a:t>while others have only a small population</a:t>
            </a:r>
            <a:r>
              <a:rPr lang="en-US" sz="2400">
                <a:latin typeface="Calibri" pitchFamily="34" charset="0"/>
              </a:rPr>
              <a:t>. </a:t>
            </a:r>
            <a:r>
              <a:rPr lang="en-US" sz="2400" b="1">
                <a:solidFill>
                  <a:srgbClr val="00B050"/>
                </a:solidFill>
                <a:latin typeface="Calibri" pitchFamily="34" charset="0"/>
              </a:rPr>
              <a:t>A neighborhood on a small island or high up on a mountain might only have a few people in it</a:t>
            </a:r>
            <a:r>
              <a:rPr lang="en-US" sz="2400" b="1">
                <a:latin typeface="Calibri" pitchFamily="34" charset="0"/>
              </a:rPr>
              <a:t>. </a:t>
            </a:r>
            <a:r>
              <a:rPr lang="en-US" sz="2400" b="1">
                <a:solidFill>
                  <a:srgbClr val="00B050"/>
                </a:solidFill>
                <a:latin typeface="Calibri" pitchFamily="34" charset="0"/>
              </a:rPr>
              <a:t>Some neighborhoods are made up of a few buildings in a town or village</a:t>
            </a:r>
            <a:r>
              <a:rPr lang="en-US" sz="2400">
                <a:latin typeface="Calibri" pitchFamily="34" charset="0"/>
              </a:rPr>
              <a:t>, </a:t>
            </a:r>
            <a:r>
              <a:rPr lang="en-US" sz="2400" b="1">
                <a:solidFill>
                  <a:srgbClr val="0070C0"/>
                </a:solidFill>
                <a:latin typeface="Calibri" pitchFamily="34" charset="0"/>
              </a:rPr>
              <a:t>while others stretch for miles and miles and are part of a big city</a:t>
            </a:r>
            <a:r>
              <a:rPr lang="en-US" sz="2400">
                <a:latin typeface="Calibri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1" name="Group 4"/>
          <p:cNvGrpSpPr>
            <a:grpSpLocks/>
          </p:cNvGrpSpPr>
          <p:nvPr/>
        </p:nvGrpSpPr>
        <p:grpSpPr bwMode="auto">
          <a:xfrm>
            <a:off x="8153400" y="4763"/>
            <a:ext cx="1020763" cy="6858000"/>
            <a:chOff x="7891160" y="-176561"/>
            <a:chExt cx="1020335" cy="6858000"/>
          </a:xfrm>
        </p:grpSpPr>
        <p:pic>
          <p:nvPicPr>
            <p:cNvPr id="5" name="Picture 2" descr="C:\Users\Rob\AppData\Local\Microsoft\Windows\Temporary Internet Files\Content.IE5\FVXFMXHO\MP900439527[1]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/>
            </a:blip>
            <a:srcRect l="44325"/>
            <a:stretch/>
          </p:blipFill>
          <p:spPr bwMode="auto">
            <a:xfrm>
              <a:off x="7891160" y="-176561"/>
              <a:ext cx="988740" cy="6852424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effectLst>
              <a:glow>
                <a:schemeClr val="accent1"/>
              </a:glow>
              <a:softEdge rad="0"/>
            </a:effectLst>
          </p:spPr>
        </p:pic>
        <p:sp>
          <p:nvSpPr>
            <p:cNvPr id="6" name="Rectangle 5"/>
            <p:cNvSpPr/>
            <p:nvPr/>
          </p:nvSpPr>
          <p:spPr>
            <a:xfrm>
              <a:off x="7921310" y="-176561"/>
              <a:ext cx="990185" cy="68580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1625" y="838200"/>
          <a:ext cx="7924800" cy="536295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{D7AC3CCA-C797-4891-BE02-D94E43425B78}</a:tableStyleId>
              </a:tblPr>
              <a:tblGrid>
                <a:gridCol w="2612690"/>
                <a:gridCol w="2656055"/>
                <a:gridCol w="2656055"/>
              </a:tblGrid>
              <a:tr h="441342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38325" algn="l"/>
                          <a:tab pos="5029200" algn="l"/>
                        </a:tabLst>
                      </a:pPr>
                      <a:r>
                        <a:rPr lang="en-US" sz="1800" dirty="0">
                          <a:effectLst/>
                        </a:rPr>
                        <a:t>Grade 	Theme of the 	Language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38325" algn="l"/>
                          <a:tab pos="5029200" algn="l"/>
                        </a:tabLst>
                      </a:pPr>
                      <a:r>
                        <a:rPr lang="en-US" sz="1800" dirty="0">
                          <a:effectLst/>
                        </a:rPr>
                        <a:t>level:	literacy unit:	Function: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0892" marR="5089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1342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Examples of target Form from teaching materials or from a sample of student writing that can be given to a language learner. </a:t>
                      </a:r>
                      <a:endParaRPr lang="en-US" sz="18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0892" marR="5089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509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Beginning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Form: </a:t>
                      </a:r>
                      <a:endParaRPr lang="en-US" sz="18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</a:rPr>
                        <a:t>Conjunctions: </a:t>
                      </a:r>
                      <a:r>
                        <a:rPr lang="en-US" sz="1800" i="1" dirty="0" smtClean="0">
                          <a:solidFill>
                            <a:srgbClr val="FF0000"/>
                          </a:solidFill>
                          <a:effectLst/>
                        </a:rPr>
                        <a:t>and,</a:t>
                      </a:r>
                      <a:r>
                        <a:rPr lang="en-US" sz="1800" i="1" baseline="0" dirty="0" smtClean="0">
                          <a:solidFill>
                            <a:srgbClr val="FF0000"/>
                          </a:solidFill>
                          <a:effectLst/>
                        </a:rPr>
                        <a:t> both</a:t>
                      </a:r>
                      <a:endParaRPr lang="en-US" sz="1800" i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Examples: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effectLst/>
                        </a:rPr>
                        <a:t>A small neighborhood </a:t>
                      </a:r>
                      <a:r>
                        <a:rPr lang="en-US" sz="1800" u="sng" baseline="0" dirty="0" smtClean="0">
                          <a:solidFill>
                            <a:srgbClr val="FF0000"/>
                          </a:solidFill>
                          <a:effectLst/>
                        </a:rPr>
                        <a:t>and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a big neighborhood </a:t>
                      </a:r>
                      <a:r>
                        <a:rPr lang="en-US" sz="1800" u="sng" baseline="0" dirty="0" smtClean="0">
                          <a:solidFill>
                            <a:srgbClr val="FF0000"/>
                          </a:solidFill>
                          <a:effectLst/>
                        </a:rPr>
                        <a:t>both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have  families and friends.</a:t>
                      </a:r>
                      <a:endParaRPr lang="en-US" sz="1800" baseline="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aseline="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effectLst/>
                        </a:rPr>
                        <a:t>Example Sentence Frame: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</a:rPr>
                        <a:t>A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_______ and a _______ both have ____________.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  <a:effectLst/>
                        </a:rPr>
                        <a:t>           are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Intermediate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Form: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Advanced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Form: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</a:endParaRPr>
                    </a:p>
                  </a:txBody>
                  <a:tcPr marL="50892" marR="50892" marT="0" marB="0"/>
                </a:tc>
              </a:tr>
            </a:tbl>
          </a:graphicData>
        </a:graphic>
      </p:graphicFrame>
      <p:sp>
        <p:nvSpPr>
          <p:cNvPr id="40976" name="Rectangle 2"/>
          <p:cNvSpPr>
            <a:spLocks noChangeArrowheads="1"/>
          </p:cNvSpPr>
          <p:nvPr/>
        </p:nvSpPr>
        <p:spPr bwMode="auto">
          <a:xfrm>
            <a:off x="34925" y="273050"/>
            <a:ext cx="8458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Times New Roman" pitchFamily="18" charset="0"/>
                <a:ea typeface="Calibri" pitchFamily="34" charset="0"/>
                <a:cs typeface="Arial" charset="0"/>
              </a:rPr>
              <a:t>Classification of Language Functions and Forms</a:t>
            </a:r>
            <a:endParaRPr lang="en-US">
              <a:latin typeface="Times New Roman" pitchFamily="18" charset="0"/>
              <a:ea typeface="Calibri" pitchFamily="34" charset="0"/>
              <a:cs typeface="Arial" charset="0"/>
            </a:endParaRPr>
          </a:p>
        </p:txBody>
      </p:sp>
      <p:grpSp>
        <p:nvGrpSpPr>
          <p:cNvPr id="40977" name="Group 6"/>
          <p:cNvGrpSpPr>
            <a:grpSpLocks/>
          </p:cNvGrpSpPr>
          <p:nvPr/>
        </p:nvGrpSpPr>
        <p:grpSpPr bwMode="auto">
          <a:xfrm>
            <a:off x="1066800" y="809625"/>
            <a:ext cx="7239000" cy="714375"/>
            <a:chOff x="1066800" y="4258878"/>
            <a:chExt cx="7239000" cy="714720"/>
          </a:xfrm>
        </p:grpSpPr>
        <p:sp>
          <p:nvSpPr>
            <p:cNvPr id="40978" name="TextBox 7"/>
            <p:cNvSpPr txBox="1">
              <a:spLocks noChangeArrowheads="1"/>
            </p:cNvSpPr>
            <p:nvPr/>
          </p:nvSpPr>
          <p:spPr bwMode="auto">
            <a:xfrm>
              <a:off x="1066800" y="4419600"/>
              <a:ext cx="83541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Calibri" pitchFamily="34" charset="0"/>
                </a:rPr>
                <a:t>1</a:t>
              </a:r>
              <a:r>
                <a:rPr lang="en-US" sz="2000" b="1" baseline="30000">
                  <a:solidFill>
                    <a:srgbClr val="FF0000"/>
                  </a:solidFill>
                  <a:latin typeface="Calibri" pitchFamily="34" charset="0"/>
                </a:rPr>
                <a:t>st</a:t>
              </a:r>
              <a:r>
                <a:rPr lang="en-US" sz="2000" b="1">
                  <a:solidFill>
                    <a:srgbClr val="FF0000"/>
                  </a:solidFill>
                  <a:latin typeface="Calibri" pitchFamily="34" charset="0"/>
                </a:rPr>
                <a:t>-2</a:t>
              </a:r>
              <a:r>
                <a:rPr lang="en-US" sz="2000" b="1" baseline="30000">
                  <a:solidFill>
                    <a:srgbClr val="FF0000"/>
                  </a:solidFill>
                  <a:latin typeface="Calibri" pitchFamily="34" charset="0"/>
                </a:rPr>
                <a:t>nd</a:t>
              </a:r>
              <a:r>
                <a:rPr lang="en-US" sz="2000" b="1">
                  <a:solidFill>
                    <a:srgbClr val="FF0000"/>
                  </a:solidFill>
                  <a:latin typeface="Calibri" pitchFamily="34" charset="0"/>
                </a:rPr>
                <a:t> </a:t>
              </a:r>
            </a:p>
          </p:txBody>
        </p:sp>
        <p:sp>
          <p:nvSpPr>
            <p:cNvPr id="40979" name="TextBox 8"/>
            <p:cNvSpPr txBox="1">
              <a:spLocks noChangeArrowheads="1"/>
            </p:cNvSpPr>
            <p:nvPr/>
          </p:nvSpPr>
          <p:spPr bwMode="auto">
            <a:xfrm>
              <a:off x="3543300" y="4265712"/>
              <a:ext cx="16764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Calibri" pitchFamily="34" charset="0"/>
                </a:rPr>
                <a:t>“Categorizing Things” </a:t>
              </a:r>
            </a:p>
          </p:txBody>
        </p:sp>
        <p:sp>
          <p:nvSpPr>
            <p:cNvPr id="40980" name="TextBox 9"/>
            <p:cNvSpPr txBox="1">
              <a:spLocks noChangeArrowheads="1"/>
            </p:cNvSpPr>
            <p:nvPr/>
          </p:nvSpPr>
          <p:spPr bwMode="auto">
            <a:xfrm>
              <a:off x="6400800" y="4258878"/>
              <a:ext cx="19050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Calibri" pitchFamily="34" charset="0"/>
                </a:rPr>
                <a:t>Compare and Contrast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9" name="Group 4"/>
          <p:cNvGrpSpPr>
            <a:grpSpLocks/>
          </p:cNvGrpSpPr>
          <p:nvPr/>
        </p:nvGrpSpPr>
        <p:grpSpPr bwMode="auto">
          <a:xfrm>
            <a:off x="8153400" y="4763"/>
            <a:ext cx="1020763" cy="6858000"/>
            <a:chOff x="7891160" y="-176561"/>
            <a:chExt cx="1020335" cy="6858000"/>
          </a:xfrm>
        </p:grpSpPr>
        <p:pic>
          <p:nvPicPr>
            <p:cNvPr id="6" name="Picture 2" descr="C:\Users\Rob\AppData\Local\Microsoft\Windows\Temporary Internet Files\Content.IE5\FVXFMXHO\MP900439527[1]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/>
            </a:blip>
            <a:srcRect l="44325"/>
            <a:stretch/>
          </p:blipFill>
          <p:spPr bwMode="auto">
            <a:xfrm>
              <a:off x="7891160" y="-176561"/>
              <a:ext cx="988740" cy="6852424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effectLst>
              <a:glow>
                <a:schemeClr val="accent1"/>
              </a:glow>
              <a:softEdge rad="0"/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7921310" y="-176561"/>
              <a:ext cx="990185" cy="68580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3010" name="TextBox 2"/>
          <p:cNvSpPr txBox="1">
            <a:spLocks noChangeArrowheads="1"/>
          </p:cNvSpPr>
          <p:nvPr/>
        </p:nvSpPr>
        <p:spPr bwMode="auto">
          <a:xfrm>
            <a:off x="457200" y="0"/>
            <a:ext cx="77263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Lesson planning for contextualized ELD </a:t>
            </a:r>
          </a:p>
        </p:txBody>
      </p:sp>
      <p:sp>
        <p:nvSpPr>
          <p:cNvPr id="43011" name="TextBox 3"/>
          <p:cNvSpPr txBox="1">
            <a:spLocks noChangeArrowheads="1"/>
          </p:cNvSpPr>
          <p:nvPr/>
        </p:nvSpPr>
        <p:spPr bwMode="auto">
          <a:xfrm>
            <a:off x="457200" y="609600"/>
            <a:ext cx="77724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1260475" algn="l"/>
                <a:tab pos="1828800" algn="l"/>
              </a:tabLst>
            </a:pPr>
            <a:r>
              <a:rPr lang="en-US" sz="2400" b="1">
                <a:latin typeface="Calibri" pitchFamily="34" charset="0"/>
              </a:rPr>
              <a:t>My class:</a:t>
            </a:r>
            <a:r>
              <a:rPr lang="en-US" sz="2400">
                <a:latin typeface="Calibri" pitchFamily="34" charset="0"/>
              </a:rPr>
              <a:t> Grade 1-2, 22 Students total, with 7 ELLs</a:t>
            </a:r>
          </a:p>
          <a:p>
            <a:pPr>
              <a:spcAft>
                <a:spcPts val="1200"/>
              </a:spcAft>
              <a:tabLst>
                <a:tab pos="1260475" algn="l"/>
                <a:tab pos="1828800" algn="l"/>
              </a:tabLst>
            </a:pPr>
            <a:r>
              <a:rPr lang="en-US" sz="2400">
                <a:latin typeface="Calibri" pitchFamily="34" charset="0"/>
              </a:rPr>
              <a:t>				ELLs: 3 Adv, 3 Inter, 2 Begin</a:t>
            </a:r>
          </a:p>
          <a:p>
            <a:pPr>
              <a:spcAft>
                <a:spcPts val="1200"/>
              </a:spcAft>
              <a:tabLst>
                <a:tab pos="1260475" algn="l"/>
                <a:tab pos="1828800" algn="l"/>
              </a:tabLst>
            </a:pPr>
            <a:r>
              <a:rPr lang="en-US" sz="2400" b="1">
                <a:latin typeface="Calibri" pitchFamily="34" charset="0"/>
              </a:rPr>
              <a:t>My Content Theme</a:t>
            </a:r>
            <a:r>
              <a:rPr lang="en-US" sz="2400">
                <a:latin typeface="Calibri" pitchFamily="34" charset="0"/>
              </a:rPr>
              <a:t>: Neighborhoods</a:t>
            </a:r>
          </a:p>
          <a:p>
            <a:pPr>
              <a:lnSpc>
                <a:spcPts val="3400"/>
              </a:lnSpc>
              <a:tabLst>
                <a:tab pos="1260475" algn="l"/>
                <a:tab pos="1828800" algn="l"/>
              </a:tabLst>
            </a:pPr>
            <a:r>
              <a:rPr lang="en-US" sz="2400" b="1">
                <a:latin typeface="Calibri" pitchFamily="34" charset="0"/>
              </a:rPr>
              <a:t>My literacy block lesson plan </a:t>
            </a:r>
            <a:r>
              <a:rPr lang="en-US" sz="2400">
                <a:latin typeface="Calibri" pitchFamily="34" charset="0"/>
              </a:rPr>
              <a:t>For Tuesday, April 16 :</a:t>
            </a:r>
          </a:p>
          <a:p>
            <a:pPr>
              <a:tabLst>
                <a:tab pos="1260475" algn="l"/>
                <a:tab pos="1828800" algn="l"/>
              </a:tabLst>
            </a:pPr>
            <a:endParaRPr lang="en-US" sz="2400">
              <a:latin typeface="Calibri" pitchFamily="34" charset="0"/>
            </a:endParaRPr>
          </a:p>
          <a:p>
            <a:pPr>
              <a:tabLst>
                <a:tab pos="1260475" algn="l"/>
                <a:tab pos="1828800" algn="l"/>
              </a:tabLst>
            </a:pPr>
            <a:r>
              <a:rPr lang="en-US" sz="2400" b="1">
                <a:latin typeface="Calibri" pitchFamily="34" charset="0"/>
              </a:rPr>
              <a:t>How I will incorporate ELD</a:t>
            </a:r>
            <a:r>
              <a:rPr lang="en-US" sz="2400">
                <a:latin typeface="Calibri" pitchFamily="34" charset="0"/>
              </a:rPr>
              <a:t>:</a:t>
            </a:r>
          </a:p>
          <a:p>
            <a:pPr>
              <a:tabLst>
                <a:tab pos="1260475" algn="l"/>
                <a:tab pos="1828800" algn="l"/>
              </a:tabLst>
            </a:pPr>
            <a:r>
              <a:rPr lang="en-US" sz="2400">
                <a:latin typeface="Calibri" pitchFamily="34" charset="0"/>
              </a:rPr>
              <a:t>	1. Review my materials and tasks </a:t>
            </a:r>
          </a:p>
          <a:p>
            <a:pPr>
              <a:tabLst>
                <a:tab pos="1260475" algn="l"/>
                <a:tab pos="1828800" algn="l"/>
              </a:tabLst>
            </a:pPr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	</a:t>
            </a:r>
            <a:r>
              <a:rPr lang="en-US" sz="2400">
                <a:latin typeface="Calibri" pitchFamily="34" charset="0"/>
              </a:rPr>
              <a:t>2. Consult ELD curriculum map </a:t>
            </a:r>
          </a:p>
          <a:p>
            <a:pPr>
              <a:tabLst>
                <a:tab pos="1260475" algn="l"/>
                <a:tab pos="1828800" algn="l"/>
              </a:tabLst>
            </a:pPr>
            <a:r>
              <a:rPr lang="en-US" sz="2400">
                <a:latin typeface="Calibri" pitchFamily="34" charset="0"/>
              </a:rPr>
              <a:t>	3. Identify a suitable Function</a:t>
            </a:r>
          </a:p>
          <a:p>
            <a:pPr>
              <a:tabLst>
                <a:tab pos="1260475" algn="l"/>
                <a:tab pos="1828800" algn="l"/>
              </a:tabLst>
            </a:pPr>
            <a:r>
              <a:rPr lang="en-US" sz="2400">
                <a:latin typeface="Calibri" pitchFamily="34" charset="0"/>
              </a:rPr>
              <a:t>	4. Begin filling out Function/Form chart	</a:t>
            </a:r>
          </a:p>
          <a:p>
            <a:pPr>
              <a:tabLst>
                <a:tab pos="1260475" algn="l"/>
                <a:tab pos="1828800" algn="l"/>
              </a:tabLst>
            </a:pPr>
            <a:r>
              <a:rPr lang="en-US" sz="2400">
                <a:latin typeface="Calibri" pitchFamily="34" charset="0"/>
              </a:rPr>
              <a:t>	5. Review materials and tasks for specific Forms </a:t>
            </a:r>
          </a:p>
          <a:p>
            <a:pPr>
              <a:tabLst>
                <a:tab pos="1260475" algn="l"/>
                <a:tab pos="1828800" algn="l"/>
              </a:tabLst>
            </a:pPr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	6. Create ELL materials and/or tasks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3" name="Group 4"/>
          <p:cNvGrpSpPr>
            <a:grpSpLocks/>
          </p:cNvGrpSpPr>
          <p:nvPr/>
        </p:nvGrpSpPr>
        <p:grpSpPr bwMode="auto">
          <a:xfrm>
            <a:off x="8153400" y="4763"/>
            <a:ext cx="1020763" cy="6858000"/>
            <a:chOff x="7891160" y="-176561"/>
            <a:chExt cx="1020335" cy="6858000"/>
          </a:xfrm>
        </p:grpSpPr>
        <p:pic>
          <p:nvPicPr>
            <p:cNvPr id="6" name="Picture 2" descr="C:\Users\Rob\AppData\Local\Microsoft\Windows\Temporary Internet Files\Content.IE5\FVXFMXHO\MP900439527[1]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/>
            </a:blip>
            <a:srcRect l="44325"/>
            <a:stretch/>
          </p:blipFill>
          <p:spPr bwMode="auto">
            <a:xfrm>
              <a:off x="7891160" y="-176561"/>
              <a:ext cx="988740" cy="6852424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effectLst>
              <a:glow>
                <a:schemeClr val="accent1"/>
              </a:glow>
              <a:softEdge rad="0"/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7921310" y="-176561"/>
              <a:ext cx="990185" cy="68580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034" name="TextBox 4"/>
          <p:cNvSpPr txBox="1">
            <a:spLocks noChangeArrowheads="1"/>
          </p:cNvSpPr>
          <p:nvPr/>
        </p:nvSpPr>
        <p:spPr bwMode="auto">
          <a:xfrm>
            <a:off x="457200" y="0"/>
            <a:ext cx="77263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Create ELL materials and/or tasks</a:t>
            </a:r>
          </a:p>
        </p:txBody>
      </p:sp>
      <p:sp>
        <p:nvSpPr>
          <p:cNvPr id="44035" name="TextBox 7"/>
          <p:cNvSpPr txBox="1">
            <a:spLocks noChangeArrowheads="1"/>
          </p:cNvSpPr>
          <p:nvPr/>
        </p:nvSpPr>
        <p:spPr bwMode="auto">
          <a:xfrm>
            <a:off x="457200" y="609600"/>
            <a:ext cx="77724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1260475" algn="l"/>
                <a:tab pos="1828800" algn="l"/>
              </a:tabLst>
            </a:pPr>
            <a:r>
              <a:rPr lang="en-US" sz="2400" b="1">
                <a:latin typeface="Calibri" pitchFamily="34" charset="0"/>
              </a:rPr>
              <a:t>Theme:</a:t>
            </a:r>
            <a:r>
              <a:rPr lang="en-US" sz="2400">
                <a:latin typeface="Calibri" pitchFamily="34" charset="0"/>
              </a:rPr>
              <a:t> Neighborhoods</a:t>
            </a:r>
          </a:p>
          <a:p>
            <a:pPr>
              <a:tabLst>
                <a:tab pos="1260475" algn="l"/>
                <a:tab pos="1828800" algn="l"/>
              </a:tabLst>
            </a:pPr>
            <a:r>
              <a:rPr lang="en-US" sz="2400" b="1">
                <a:latin typeface="Calibri" pitchFamily="34" charset="0"/>
              </a:rPr>
              <a:t>Function</a:t>
            </a:r>
            <a:r>
              <a:rPr lang="en-US" sz="2400">
                <a:latin typeface="Calibri" pitchFamily="34" charset="0"/>
              </a:rPr>
              <a:t>: Comparison and Contrast</a:t>
            </a:r>
          </a:p>
          <a:p>
            <a:pPr>
              <a:tabLst>
                <a:tab pos="1260475" algn="l"/>
                <a:tab pos="1828800" algn="l"/>
              </a:tabLst>
            </a:pPr>
            <a:r>
              <a:rPr lang="en-US" sz="2400" b="1">
                <a:latin typeface="Calibri" pitchFamily="34" charset="0"/>
              </a:rPr>
              <a:t>Beginning Form</a:t>
            </a:r>
            <a:r>
              <a:rPr lang="en-US" sz="2400">
                <a:latin typeface="Calibri" pitchFamily="34" charset="0"/>
              </a:rPr>
              <a:t>: Conjunctions: </a:t>
            </a:r>
            <a:r>
              <a:rPr lang="en-US" sz="2400" i="1">
                <a:latin typeface="Calibri" pitchFamily="34" charset="0"/>
              </a:rPr>
              <a:t>and, both</a:t>
            </a:r>
          </a:p>
          <a:p>
            <a:pPr>
              <a:tabLst>
                <a:tab pos="1260475" algn="l"/>
                <a:tab pos="1828800" algn="l"/>
              </a:tabLst>
            </a:pPr>
            <a:endParaRPr lang="en-US" sz="2400">
              <a:latin typeface="Calibri" pitchFamily="34" charset="0"/>
            </a:endParaRPr>
          </a:p>
          <a:p>
            <a:pPr>
              <a:tabLst>
                <a:tab pos="1260475" algn="l"/>
                <a:tab pos="1828800" algn="l"/>
              </a:tabLst>
            </a:pPr>
            <a:r>
              <a:rPr lang="en-US" sz="2400">
                <a:latin typeface="Calibri" pitchFamily="34" charset="0"/>
              </a:rPr>
              <a:t>While other students are working on their tasks, my 2 beginning level ELLs will work together to fill out a comparison and contrast chart based on the reading.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57200" y="3429000"/>
          <a:ext cx="7924800" cy="25908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{D7AC3CCA-C797-4891-BE02-D94E43425B78}</a:tableStyleId>
              </a:tblPr>
              <a:tblGrid>
                <a:gridCol w="2612690"/>
                <a:gridCol w="2656055"/>
                <a:gridCol w="2656055"/>
              </a:tblGrid>
              <a:tr h="2590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Small neighborhoods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All neighborhoods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Big</a:t>
                      </a:r>
                      <a:r>
                        <a:rPr lang="en-US" sz="1800" baseline="0" dirty="0" smtClean="0">
                          <a:effectLst/>
                        </a:rPr>
                        <a:t> neighborhoods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</a:endParaRPr>
                    </a:p>
                  </a:txBody>
                  <a:tcPr marL="50892" marR="50892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7" name="Group 4"/>
          <p:cNvGrpSpPr>
            <a:grpSpLocks/>
          </p:cNvGrpSpPr>
          <p:nvPr/>
        </p:nvGrpSpPr>
        <p:grpSpPr bwMode="auto">
          <a:xfrm>
            <a:off x="8153400" y="4763"/>
            <a:ext cx="1020763" cy="6858000"/>
            <a:chOff x="7891160" y="-176561"/>
            <a:chExt cx="1020335" cy="6858000"/>
          </a:xfrm>
        </p:grpSpPr>
        <p:pic>
          <p:nvPicPr>
            <p:cNvPr id="6" name="Picture 2" descr="C:\Users\Rob\AppData\Local\Microsoft\Windows\Temporary Internet Files\Content.IE5\FVXFMXHO\MP900439527[1]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/>
            </a:blip>
            <a:srcRect l="44325"/>
            <a:stretch/>
          </p:blipFill>
          <p:spPr bwMode="auto">
            <a:xfrm>
              <a:off x="7891160" y="-176561"/>
              <a:ext cx="988740" cy="6852424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effectLst>
              <a:glow>
                <a:schemeClr val="accent1"/>
              </a:glow>
              <a:softEdge rad="0"/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7921310" y="-176561"/>
              <a:ext cx="990185" cy="68580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5058" name="TextBox 4"/>
          <p:cNvSpPr txBox="1">
            <a:spLocks noChangeArrowheads="1"/>
          </p:cNvSpPr>
          <p:nvPr/>
        </p:nvSpPr>
        <p:spPr bwMode="auto">
          <a:xfrm>
            <a:off x="457200" y="0"/>
            <a:ext cx="77263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Create ELL materials and/or tasks</a:t>
            </a:r>
          </a:p>
        </p:txBody>
      </p:sp>
      <p:sp>
        <p:nvSpPr>
          <p:cNvPr id="45059" name="TextBox 8"/>
          <p:cNvSpPr txBox="1">
            <a:spLocks noChangeArrowheads="1"/>
          </p:cNvSpPr>
          <p:nvPr/>
        </p:nvSpPr>
        <p:spPr bwMode="auto">
          <a:xfrm>
            <a:off x="457200" y="533400"/>
            <a:ext cx="426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Student A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57200" y="1447800"/>
          <a:ext cx="7924800" cy="126187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{D7AC3CCA-C797-4891-BE02-D94E43425B78}</a:tableStyleId>
              </a:tblPr>
              <a:tblGrid>
                <a:gridCol w="2590800"/>
                <a:gridCol w="2514600"/>
                <a:gridCol w="2819400"/>
              </a:tblGrid>
              <a:tr h="1219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Small neighborhoods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1. Few people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2. ________________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3. A few buildings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All neighborhoods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</a:rPr>
                        <a:t>1. Families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</a:rPr>
                        <a:t>2. _________________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</a:rPr>
                        <a:t>3. _________________</a:t>
                      </a: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Big</a:t>
                      </a:r>
                      <a:r>
                        <a:rPr lang="en-US" sz="1800" baseline="0" dirty="0" smtClean="0">
                          <a:effectLst/>
                        </a:rPr>
                        <a:t> neighborhoods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</a:rPr>
                        <a:t>1. Many people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</a:rPr>
                        <a:t>2. __________________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</a:rPr>
                        <a:t>3. Miles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of streets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50892" marR="50892" marT="0" marB="0"/>
                </a:tc>
              </a:tr>
            </a:tbl>
          </a:graphicData>
        </a:graphic>
      </p:graphicFrame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57200" y="838200"/>
            <a:ext cx="7848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Small neighborhoods </a:t>
            </a:r>
            <a:r>
              <a:rPr lang="en-US" b="1">
                <a:latin typeface="Calibri" pitchFamily="34" charset="0"/>
              </a:rPr>
              <a:t>and</a:t>
            </a:r>
            <a:r>
              <a:rPr lang="en-US">
                <a:latin typeface="Calibri" pitchFamily="34" charset="0"/>
              </a:rPr>
              <a:t> big neighborhoods </a:t>
            </a:r>
            <a:r>
              <a:rPr lang="en-US" b="1">
                <a:latin typeface="Calibri" pitchFamily="34" charset="0"/>
              </a:rPr>
              <a:t>both</a:t>
            </a:r>
            <a:r>
              <a:rPr lang="en-US">
                <a:latin typeface="Calibri" pitchFamily="34" charset="0"/>
              </a:rPr>
              <a:t> have families in them.</a:t>
            </a:r>
          </a:p>
          <a:p>
            <a:r>
              <a:rPr lang="en-US">
                <a:latin typeface="Calibri" pitchFamily="34" charset="0"/>
              </a:rPr>
              <a:t>Small neighborhoods have few people </a:t>
            </a:r>
            <a:r>
              <a:rPr lang="en-US" b="1">
                <a:latin typeface="Calibri" pitchFamily="34" charset="0"/>
              </a:rPr>
              <a:t>but</a:t>
            </a:r>
            <a:r>
              <a:rPr lang="en-US">
                <a:latin typeface="Calibri" pitchFamily="34" charset="0"/>
              </a:rPr>
              <a:t> big neighborhoods have many people. 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57200" y="3657600"/>
            <a:ext cx="426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Student B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57200" y="4648200"/>
          <a:ext cx="7924800" cy="126187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{D7AC3CCA-C797-4891-BE02-D94E43425B78}</a:tableStyleId>
              </a:tblPr>
              <a:tblGrid>
                <a:gridCol w="2667000"/>
                <a:gridCol w="2286000"/>
                <a:gridCol w="2971800"/>
              </a:tblGrid>
              <a:tr h="1219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Small neighborhoods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1. __________________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2. </a:t>
                      </a:r>
                      <a:r>
                        <a:rPr lang="en-US" sz="1600" b="0" dirty="0" smtClean="0">
                          <a:solidFill>
                            <a:srgbClr val="FF0000"/>
                          </a:solidFill>
                          <a:effectLst/>
                        </a:rPr>
                        <a:t>Few houses</a:t>
                      </a:r>
                      <a:r>
                        <a:rPr lang="en-US" sz="1600" b="0" baseline="0" dirty="0" smtClean="0">
                          <a:solidFill>
                            <a:srgbClr val="FF0000"/>
                          </a:solidFill>
                          <a:effectLst/>
                        </a:rPr>
                        <a:t> and apartments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  <a:effectLst/>
                        </a:rPr>
                        <a:t>3.  __________________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All neighborhoods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</a:rPr>
                        <a:t>1. ________________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</a:rPr>
                        <a:t>2. Friends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3. Something</a:t>
                      </a: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  <a:effectLst/>
                        </a:rPr>
                        <a:t> special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Big</a:t>
                      </a:r>
                      <a:r>
                        <a:rPr lang="en-US" sz="1800" baseline="0" dirty="0" smtClean="0">
                          <a:effectLst/>
                        </a:rPr>
                        <a:t> neighborhoods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</a:rPr>
                        <a:t>1. ___________________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2.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rgbClr val="FF0000"/>
                          </a:solidFill>
                          <a:effectLst/>
                        </a:rPr>
                        <a:t>Many houses and apartments</a:t>
                      </a:r>
                      <a:endParaRPr lang="en-US" sz="1600" b="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</a:rPr>
                        <a:t>3. ___________________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50892" marR="50892" marT="0" marB="0"/>
                </a:tc>
              </a:tr>
            </a:tbl>
          </a:graphicData>
        </a:graphic>
      </p:graphicFrame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57200" y="3962400"/>
            <a:ext cx="868680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Small neighborhoods </a:t>
            </a:r>
            <a:r>
              <a:rPr lang="en-US" b="1">
                <a:latin typeface="Calibri" pitchFamily="34" charset="0"/>
              </a:rPr>
              <a:t>and</a:t>
            </a:r>
            <a:r>
              <a:rPr lang="en-US">
                <a:latin typeface="Calibri" pitchFamily="34" charset="0"/>
              </a:rPr>
              <a:t> big neighborhoods </a:t>
            </a:r>
            <a:r>
              <a:rPr lang="en-US" b="1">
                <a:latin typeface="Calibri" pitchFamily="34" charset="0"/>
              </a:rPr>
              <a:t>both</a:t>
            </a:r>
            <a:r>
              <a:rPr lang="en-US">
                <a:latin typeface="Calibri" pitchFamily="34" charset="0"/>
              </a:rPr>
              <a:t> have friends in them. </a:t>
            </a:r>
          </a:p>
          <a:p>
            <a:r>
              <a:rPr lang="en-US">
                <a:latin typeface="Calibri" pitchFamily="34" charset="0"/>
              </a:rPr>
              <a:t>Small neighborhoods have few houses and apartments </a:t>
            </a:r>
            <a:r>
              <a:rPr lang="en-US" b="1">
                <a:latin typeface="Calibri" pitchFamily="34" charset="0"/>
              </a:rPr>
              <a:t>but</a:t>
            </a:r>
            <a:r>
              <a:rPr lang="en-US">
                <a:latin typeface="Calibri" pitchFamily="34" charset="0"/>
              </a:rPr>
              <a:t> big neighborhoods have many. 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57200" y="2667000"/>
            <a:ext cx="7848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Ask your partner:</a:t>
            </a:r>
          </a:p>
          <a:p>
            <a:r>
              <a:rPr lang="en-US">
                <a:latin typeface="Calibri" pitchFamily="34" charset="0"/>
              </a:rPr>
              <a:t>What do small neighborhoods </a:t>
            </a:r>
            <a:r>
              <a:rPr lang="en-US" b="1">
                <a:latin typeface="Calibri" pitchFamily="34" charset="0"/>
              </a:rPr>
              <a:t>and</a:t>
            </a:r>
            <a:r>
              <a:rPr lang="en-US">
                <a:latin typeface="Calibri" pitchFamily="34" charset="0"/>
              </a:rPr>
              <a:t> big neighborhoods </a:t>
            </a:r>
            <a:r>
              <a:rPr lang="en-US" b="1">
                <a:latin typeface="Calibri" pitchFamily="34" charset="0"/>
              </a:rPr>
              <a:t>both</a:t>
            </a:r>
            <a:r>
              <a:rPr lang="en-US">
                <a:latin typeface="Calibri" pitchFamily="34" charset="0"/>
              </a:rPr>
              <a:t> have?</a:t>
            </a:r>
          </a:p>
          <a:p>
            <a:r>
              <a:rPr lang="en-US">
                <a:latin typeface="Calibri" pitchFamily="34" charset="0"/>
              </a:rPr>
              <a:t>What do small neighborhoods have </a:t>
            </a:r>
            <a:r>
              <a:rPr lang="en-US" b="1">
                <a:latin typeface="Calibri" pitchFamily="34" charset="0"/>
              </a:rPr>
              <a:t>but</a:t>
            </a:r>
            <a:r>
              <a:rPr lang="en-US">
                <a:latin typeface="Calibri" pitchFamily="34" charset="0"/>
              </a:rPr>
              <a:t> big neighborhoods do not?  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7200" y="5857875"/>
            <a:ext cx="7848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Ask your partner:</a:t>
            </a:r>
          </a:p>
          <a:p>
            <a:r>
              <a:rPr lang="en-US">
                <a:latin typeface="Calibri" pitchFamily="34" charset="0"/>
              </a:rPr>
              <a:t>What do small neighborhoods </a:t>
            </a:r>
            <a:r>
              <a:rPr lang="en-US" b="1">
                <a:latin typeface="Calibri" pitchFamily="34" charset="0"/>
              </a:rPr>
              <a:t>and</a:t>
            </a:r>
            <a:r>
              <a:rPr lang="en-US">
                <a:latin typeface="Calibri" pitchFamily="34" charset="0"/>
              </a:rPr>
              <a:t> big neighborhoods </a:t>
            </a:r>
            <a:r>
              <a:rPr lang="en-US" b="1">
                <a:latin typeface="Calibri" pitchFamily="34" charset="0"/>
              </a:rPr>
              <a:t>both</a:t>
            </a:r>
            <a:r>
              <a:rPr lang="en-US">
                <a:latin typeface="Calibri" pitchFamily="34" charset="0"/>
              </a:rPr>
              <a:t> have?</a:t>
            </a:r>
          </a:p>
          <a:p>
            <a:r>
              <a:rPr lang="en-US">
                <a:latin typeface="Calibri" pitchFamily="34" charset="0"/>
              </a:rPr>
              <a:t>What do small neighborhoods have </a:t>
            </a:r>
            <a:r>
              <a:rPr lang="en-US" b="1">
                <a:latin typeface="Calibri" pitchFamily="34" charset="0"/>
              </a:rPr>
              <a:t>but</a:t>
            </a:r>
            <a:r>
              <a:rPr lang="en-US">
                <a:latin typeface="Calibri" pitchFamily="34" charset="0"/>
              </a:rPr>
              <a:t> big neighborhoods do not have?  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36576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 animBg="1"/>
      <p:bldP spid="15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1" name="Group 4"/>
          <p:cNvGrpSpPr>
            <a:grpSpLocks/>
          </p:cNvGrpSpPr>
          <p:nvPr/>
        </p:nvGrpSpPr>
        <p:grpSpPr bwMode="auto">
          <a:xfrm>
            <a:off x="8153400" y="4763"/>
            <a:ext cx="1020763" cy="6858000"/>
            <a:chOff x="7891160" y="-176561"/>
            <a:chExt cx="1020335" cy="6858000"/>
          </a:xfrm>
        </p:grpSpPr>
        <p:pic>
          <p:nvPicPr>
            <p:cNvPr id="6" name="Picture 2" descr="C:\Users\Rob\AppData\Local\Microsoft\Windows\Temporary Internet Files\Content.IE5\FVXFMXHO\MP900439527[1]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/>
            </a:blip>
            <a:srcRect l="44325"/>
            <a:stretch/>
          </p:blipFill>
          <p:spPr bwMode="auto">
            <a:xfrm>
              <a:off x="7891160" y="-176561"/>
              <a:ext cx="988740" cy="6852424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effectLst>
              <a:glow>
                <a:schemeClr val="accent1"/>
              </a:glow>
              <a:softEdge rad="0"/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7921310" y="-176561"/>
              <a:ext cx="990185" cy="68580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6082" name="TextBox 4"/>
          <p:cNvSpPr txBox="1">
            <a:spLocks noChangeArrowheads="1"/>
          </p:cNvSpPr>
          <p:nvPr/>
        </p:nvSpPr>
        <p:spPr bwMode="auto">
          <a:xfrm>
            <a:off x="457200" y="0"/>
            <a:ext cx="77263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Create ELL materials and/or tasks</a:t>
            </a:r>
          </a:p>
        </p:txBody>
      </p:sp>
      <p:sp>
        <p:nvSpPr>
          <p:cNvPr id="46083" name="TextBox 7"/>
          <p:cNvSpPr txBox="1">
            <a:spLocks noChangeArrowheads="1"/>
          </p:cNvSpPr>
          <p:nvPr/>
        </p:nvSpPr>
        <p:spPr bwMode="auto">
          <a:xfrm>
            <a:off x="457200" y="609600"/>
            <a:ext cx="77724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1260475" algn="l"/>
                <a:tab pos="1828800" algn="l"/>
              </a:tabLst>
            </a:pPr>
            <a:r>
              <a:rPr lang="en-US" sz="2400" b="1">
                <a:latin typeface="Calibri" pitchFamily="34" charset="0"/>
              </a:rPr>
              <a:t>Theme:</a:t>
            </a:r>
            <a:r>
              <a:rPr lang="en-US" sz="2400">
                <a:latin typeface="Calibri" pitchFamily="34" charset="0"/>
              </a:rPr>
              <a:t> Neighborhoods</a:t>
            </a:r>
          </a:p>
          <a:p>
            <a:pPr>
              <a:tabLst>
                <a:tab pos="1260475" algn="l"/>
                <a:tab pos="1828800" algn="l"/>
              </a:tabLst>
            </a:pPr>
            <a:r>
              <a:rPr lang="en-US" sz="2400" b="1">
                <a:latin typeface="Calibri" pitchFamily="34" charset="0"/>
              </a:rPr>
              <a:t>Function</a:t>
            </a:r>
            <a:r>
              <a:rPr lang="en-US" sz="2400">
                <a:latin typeface="Calibri" pitchFamily="34" charset="0"/>
              </a:rPr>
              <a:t>: Comparison and Contrast</a:t>
            </a:r>
          </a:p>
          <a:p>
            <a:pPr>
              <a:tabLst>
                <a:tab pos="1260475" algn="l"/>
                <a:tab pos="1828800" algn="l"/>
              </a:tabLst>
            </a:pPr>
            <a:r>
              <a:rPr lang="en-US" sz="2400" b="1">
                <a:latin typeface="Calibri" pitchFamily="34" charset="0"/>
              </a:rPr>
              <a:t>Beginning Form</a:t>
            </a:r>
            <a:r>
              <a:rPr lang="en-US" sz="2400">
                <a:latin typeface="Calibri" pitchFamily="34" charset="0"/>
              </a:rPr>
              <a:t>: Conjunctions: </a:t>
            </a:r>
            <a:r>
              <a:rPr lang="en-US" sz="2400" i="1">
                <a:latin typeface="Calibri" pitchFamily="34" charset="0"/>
              </a:rPr>
              <a:t>and, both</a:t>
            </a:r>
          </a:p>
          <a:p>
            <a:pPr>
              <a:tabLst>
                <a:tab pos="1260475" algn="l"/>
                <a:tab pos="1828800" algn="l"/>
              </a:tabLst>
            </a:pPr>
            <a:endParaRPr lang="en-US" sz="2400">
              <a:latin typeface="Calibri" pitchFamily="34" charset="0"/>
            </a:endParaRPr>
          </a:p>
          <a:p>
            <a:pPr>
              <a:tabLst>
                <a:tab pos="1260475" algn="l"/>
                <a:tab pos="1828800" algn="l"/>
              </a:tabLst>
            </a:pPr>
            <a:r>
              <a:rPr lang="en-US" sz="2400">
                <a:latin typeface="Calibri" pitchFamily="34" charset="0"/>
              </a:rPr>
              <a:t>While other students are working on their tasks, my 2 beginning level ELLs will work together to fill out a comparison and contrast chart based on the reading.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57200" y="3429000"/>
          <a:ext cx="7924800" cy="94640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{D7AC3CCA-C797-4891-BE02-D94E43425B78}</a:tableStyleId>
              </a:tblPr>
              <a:tblGrid>
                <a:gridCol w="2612690"/>
                <a:gridCol w="2656055"/>
                <a:gridCol w="2656055"/>
              </a:tblGrid>
              <a:tr h="609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Small neighborhoods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All neighborhoods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Big</a:t>
                      </a:r>
                      <a:r>
                        <a:rPr lang="en-US" sz="1800" baseline="0" dirty="0" smtClean="0">
                          <a:effectLst/>
                        </a:rPr>
                        <a:t> neighborhoods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</a:endParaRPr>
                    </a:p>
                  </a:txBody>
                  <a:tcPr marL="50892" marR="50892" marT="0" marB="0"/>
                </a:tc>
              </a:tr>
            </a:tbl>
          </a:graphicData>
        </a:graphic>
      </p:graphicFrame>
      <p:sp>
        <p:nvSpPr>
          <p:cNvPr id="46094" name="TextBox 8"/>
          <p:cNvSpPr txBox="1">
            <a:spLocks noChangeArrowheads="1"/>
          </p:cNvSpPr>
          <p:nvPr/>
        </p:nvSpPr>
        <p:spPr bwMode="auto">
          <a:xfrm>
            <a:off x="533400" y="4419600"/>
            <a:ext cx="77724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>
                <a:solidFill>
                  <a:srgbClr val="FF0000"/>
                </a:solidFill>
                <a:latin typeface="Calibri" pitchFamily="34" charset="0"/>
              </a:rPr>
              <a:t>After they work together to fill out the chart, they should write in their journals: </a:t>
            </a:r>
          </a:p>
          <a:p>
            <a:pPr>
              <a:spcAft>
                <a:spcPts val="600"/>
              </a:spcAft>
            </a:pPr>
            <a:r>
              <a:rPr lang="en-US" sz="2400">
                <a:latin typeface="Calibri" pitchFamily="34" charset="0"/>
              </a:rPr>
              <a:t>“How is your house similar to and different from school?” </a:t>
            </a:r>
          </a:p>
          <a:p>
            <a:r>
              <a:rPr lang="en-US" sz="2400">
                <a:latin typeface="Calibri" pitchFamily="34" charset="0"/>
              </a:rPr>
              <a:t>Use the words </a:t>
            </a:r>
            <a:r>
              <a:rPr lang="en-US" sz="2400" i="1" u="sng">
                <a:latin typeface="Calibri" pitchFamily="34" charset="0"/>
              </a:rPr>
              <a:t>and</a:t>
            </a:r>
            <a:r>
              <a:rPr lang="en-US" sz="2400">
                <a:latin typeface="Calibri" pitchFamily="34" charset="0"/>
              </a:rPr>
              <a:t>, </a:t>
            </a:r>
            <a:r>
              <a:rPr lang="en-US" sz="2400" i="1" u="sng">
                <a:latin typeface="Calibri" pitchFamily="34" charset="0"/>
              </a:rPr>
              <a:t>both</a:t>
            </a:r>
            <a:r>
              <a:rPr lang="en-US" sz="2400">
                <a:latin typeface="Calibri" pitchFamily="34" charset="0"/>
              </a:rPr>
              <a:t>, and </a:t>
            </a:r>
            <a:r>
              <a:rPr lang="en-US" sz="2400" i="1" u="sng">
                <a:latin typeface="Calibri" pitchFamily="34" charset="0"/>
              </a:rPr>
              <a:t>but</a:t>
            </a:r>
            <a:r>
              <a:rPr lang="en-US" sz="2400">
                <a:latin typeface="Calibri" pitchFamily="34" charset="0"/>
              </a:rPr>
              <a:t> at least one time each.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Group 4"/>
          <p:cNvGrpSpPr>
            <a:grpSpLocks/>
          </p:cNvGrpSpPr>
          <p:nvPr/>
        </p:nvGrpSpPr>
        <p:grpSpPr bwMode="auto">
          <a:xfrm>
            <a:off x="8153400" y="4763"/>
            <a:ext cx="1020763" cy="6858000"/>
            <a:chOff x="7891160" y="-176561"/>
            <a:chExt cx="1020335" cy="6858000"/>
          </a:xfrm>
        </p:grpSpPr>
        <p:pic>
          <p:nvPicPr>
            <p:cNvPr id="6" name="Picture 2" descr="C:\Users\Rob\AppData\Local\Microsoft\Windows\Temporary Internet Files\Content.IE5\FVXFMXHO\MP900439527[1]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/>
            </a:blip>
            <a:srcRect l="44325"/>
            <a:stretch/>
          </p:blipFill>
          <p:spPr bwMode="auto">
            <a:xfrm>
              <a:off x="7891160" y="-176561"/>
              <a:ext cx="988740" cy="6852424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effectLst>
              <a:glow>
                <a:schemeClr val="accent1"/>
              </a:glow>
              <a:softEdge rad="0"/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7921310" y="-176561"/>
              <a:ext cx="990185" cy="68580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412750" y="663575"/>
            <a:ext cx="7969250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Classification of Functions and Forms</a:t>
            </a:r>
            <a:endParaRPr lang="en-US">
              <a:latin typeface="Calibri" pitchFamily="34" charset="0"/>
            </a:endParaRPr>
          </a:p>
          <a:p>
            <a:r>
              <a:rPr lang="en-US" b="1">
                <a:latin typeface="Calibri" pitchFamily="34" charset="0"/>
              </a:rPr>
              <a:t>Form: </a:t>
            </a:r>
            <a:r>
              <a:rPr lang="en-US" u="sng">
                <a:latin typeface="Calibri" pitchFamily="34" charset="0"/>
              </a:rPr>
              <a:t>Past perfect </a:t>
            </a:r>
            <a:endParaRPr lang="en-US">
              <a:latin typeface="Calibri" pitchFamily="34" charset="0"/>
            </a:endParaRPr>
          </a:p>
          <a:p>
            <a:r>
              <a:rPr lang="en-US" b="1">
                <a:latin typeface="Calibri" pitchFamily="34" charset="0"/>
              </a:rPr>
              <a:t> </a:t>
            </a:r>
            <a:endParaRPr lang="en-US">
              <a:latin typeface="Calibri" pitchFamily="34" charset="0"/>
            </a:endParaRPr>
          </a:p>
          <a:p>
            <a:r>
              <a:rPr lang="en-US" b="1">
                <a:latin typeface="Calibri" pitchFamily="34" charset="0"/>
              </a:rPr>
              <a:t>Examples</a:t>
            </a:r>
            <a:r>
              <a:rPr lang="en-US">
                <a:latin typeface="Calibri" pitchFamily="34" charset="0"/>
              </a:rPr>
              <a:t>:</a:t>
            </a:r>
          </a:p>
          <a:p>
            <a:r>
              <a:rPr lang="en-US">
                <a:latin typeface="Calibri" pitchFamily="34" charset="0"/>
              </a:rPr>
              <a:t>1. Once upon a time there lived a very lazy bear that had lots of money and lots of land.</a:t>
            </a:r>
            <a:r>
              <a:rPr lang="en-US" b="1" u="sng">
                <a:latin typeface="Calibri" pitchFamily="34" charset="0"/>
              </a:rPr>
              <a:t> </a:t>
            </a:r>
            <a:r>
              <a:rPr lang="en-US" b="1" u="sng">
                <a:solidFill>
                  <a:srgbClr val="FF0000"/>
                </a:solidFill>
                <a:latin typeface="Calibri" pitchFamily="34" charset="0"/>
              </a:rPr>
              <a:t>His father had been a hard worker and a smart business bear, and he had given all of his wealth to his son.</a:t>
            </a:r>
            <a:r>
              <a:rPr lang="en-US">
                <a:latin typeface="Calibri" pitchFamily="34" charset="0"/>
              </a:rPr>
              <a:t> </a:t>
            </a:r>
          </a:p>
          <a:p>
            <a:r>
              <a:rPr lang="en-US">
                <a:latin typeface="Calibri" pitchFamily="34" charset="0"/>
              </a:rPr>
              <a:t>2. Not far from the road lived a hare. Although Hare was clever, he sometimes got into trouble. He had once owned land, too, but now he had nothing. He had lost a risky bet with a tortoise and had sold all of his land to Bear to pay off the debt. </a:t>
            </a:r>
          </a:p>
          <a:p>
            <a:r>
              <a:rPr lang="en-US">
                <a:latin typeface="Calibri" pitchFamily="34" charset="0"/>
              </a:rPr>
              <a:t> </a:t>
            </a:r>
          </a:p>
          <a:p>
            <a:r>
              <a:rPr lang="en-US">
                <a:latin typeface="Calibri" pitchFamily="34" charset="0"/>
              </a:rPr>
              <a:t>Example of sentence frame: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________went_________________. 	    ____________had left_______________.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(subject) (verb past) (complement) 	    (subject)(aux had) (V-pp)(complement)</a:t>
            </a:r>
          </a:p>
          <a:p>
            <a:r>
              <a:rPr lang="en-US">
                <a:latin typeface="Calibri" pitchFamily="34" charset="0"/>
              </a:rPr>
              <a:t>1</a:t>
            </a:r>
            <a:r>
              <a:rPr lang="en-US" baseline="30000">
                <a:latin typeface="Calibri" pitchFamily="34" charset="0"/>
              </a:rPr>
              <a:t>st</a:t>
            </a:r>
            <a:r>
              <a:rPr lang="en-US">
                <a:latin typeface="Calibri" pitchFamily="34" charset="0"/>
              </a:rPr>
              <a:t> sentence in the past		    2</a:t>
            </a:r>
            <a:r>
              <a:rPr lang="en-US" baseline="30000">
                <a:latin typeface="Calibri" pitchFamily="34" charset="0"/>
              </a:rPr>
              <a:t>nd</a:t>
            </a:r>
            <a:r>
              <a:rPr lang="en-US">
                <a:latin typeface="Calibri" pitchFamily="34" charset="0"/>
              </a:rPr>
              <a:t> sentence in the past perfect</a:t>
            </a:r>
          </a:p>
          <a:p>
            <a:r>
              <a:rPr lang="en-US">
                <a:latin typeface="Calibri" pitchFamily="34" charset="0"/>
              </a:rPr>
              <a:t> </a:t>
            </a:r>
          </a:p>
          <a:p>
            <a:r>
              <a:rPr lang="en-US">
                <a:latin typeface="Calibri" pitchFamily="34" charset="0"/>
              </a:rPr>
              <a:t>Source: </a:t>
            </a:r>
            <a:r>
              <a:rPr lang="en-US" i="1">
                <a:latin typeface="Calibri" pitchFamily="34" charset="0"/>
              </a:rPr>
              <a:t>Literacy by Design</a:t>
            </a:r>
            <a:r>
              <a:rPr lang="en-US">
                <a:latin typeface="Calibri" pitchFamily="34" charset="0"/>
              </a:rPr>
              <a:t> (Grade 1). Comprehensive Teacher</a:t>
            </a:r>
            <a:r>
              <a:rPr lang="en-US" altLang="en-US">
                <a:latin typeface="Calibri" pitchFamily="34" charset="0"/>
              </a:rPr>
              <a:t>’</a:t>
            </a:r>
            <a:r>
              <a:rPr lang="en-US">
                <a:latin typeface="Calibri" pitchFamily="34" charset="0"/>
              </a:rPr>
              <a:t>s Guide, p. 372</a:t>
            </a:r>
          </a:p>
          <a:p>
            <a:r>
              <a:rPr lang="en-US">
                <a:latin typeface="Calibri" pitchFamily="34" charset="0"/>
              </a:rPr>
              <a:t/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(For further details on past perfect, see p. 18 of Azar</a:t>
            </a:r>
            <a:r>
              <a:rPr lang="en-US" altLang="en-US">
                <a:latin typeface="Calibri" pitchFamily="34" charset="0"/>
              </a:rPr>
              <a:t>’</a:t>
            </a:r>
            <a:r>
              <a:rPr lang="en-US">
                <a:latin typeface="Calibri" pitchFamily="34" charset="0"/>
              </a:rPr>
              <a:t>s book)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29" name="Group 4"/>
          <p:cNvGrpSpPr>
            <a:grpSpLocks/>
          </p:cNvGrpSpPr>
          <p:nvPr/>
        </p:nvGrpSpPr>
        <p:grpSpPr bwMode="auto">
          <a:xfrm>
            <a:off x="8153400" y="4763"/>
            <a:ext cx="1020763" cy="6858000"/>
            <a:chOff x="7891160" y="-176561"/>
            <a:chExt cx="1020335" cy="6858000"/>
          </a:xfrm>
        </p:grpSpPr>
        <p:pic>
          <p:nvPicPr>
            <p:cNvPr id="5" name="Picture 2" descr="C:\Users\Rob\AppData\Local\Microsoft\Windows\Temporary Internet Files\Content.IE5\FVXFMXHO\MP900439527[1]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/>
            </a:blip>
            <a:srcRect l="44325"/>
            <a:stretch/>
          </p:blipFill>
          <p:spPr bwMode="auto">
            <a:xfrm>
              <a:off x="7891160" y="-176561"/>
              <a:ext cx="988740" cy="6852424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effectLst>
              <a:glow>
                <a:schemeClr val="accent1"/>
              </a:glow>
              <a:softEdge rad="0"/>
            </a:effectLst>
          </p:spPr>
        </p:pic>
        <p:sp>
          <p:nvSpPr>
            <p:cNvPr id="6" name="Rectangle 5"/>
            <p:cNvSpPr/>
            <p:nvPr/>
          </p:nvSpPr>
          <p:spPr>
            <a:xfrm>
              <a:off x="7921310" y="-176561"/>
              <a:ext cx="990185" cy="68580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1625" y="838200"/>
          <a:ext cx="7924800" cy="536295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{D7AC3CCA-C797-4891-BE02-D94E43425B78}</a:tableStyleId>
              </a:tblPr>
              <a:tblGrid>
                <a:gridCol w="2612690"/>
                <a:gridCol w="2656055"/>
                <a:gridCol w="2656055"/>
              </a:tblGrid>
              <a:tr h="441342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38325" algn="l"/>
                          <a:tab pos="5029200" algn="l"/>
                        </a:tabLst>
                      </a:pPr>
                      <a:r>
                        <a:rPr lang="en-US" sz="1800" dirty="0">
                          <a:effectLst/>
                        </a:rPr>
                        <a:t>Grade 	Theme of the 	Language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38325" algn="l"/>
                          <a:tab pos="5029200" algn="l"/>
                        </a:tabLst>
                      </a:pPr>
                      <a:r>
                        <a:rPr lang="en-US" sz="1800" dirty="0">
                          <a:effectLst/>
                        </a:rPr>
                        <a:t>level:	literacy unit:	Function: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0892" marR="5089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1342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Examples of target Form from teaching materials or from a sample of student writing that can be given to a language learner. </a:t>
                      </a:r>
                      <a:endParaRPr lang="en-US" sz="18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0892" marR="5089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509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Beginning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Form: </a:t>
                      </a:r>
                      <a:endParaRPr lang="en-US" sz="18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Conjunctions: </a:t>
                      </a:r>
                      <a:r>
                        <a:rPr lang="en-US" sz="1800" i="1" dirty="0" smtClean="0">
                          <a:solidFill>
                            <a:schemeClr val="tx1"/>
                          </a:solidFill>
                          <a:effectLst/>
                        </a:rPr>
                        <a:t>and,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both</a:t>
                      </a:r>
                      <a:endParaRPr lang="en-US" sz="1800" i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Examples: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A small neighborhood </a:t>
                      </a:r>
                      <a:r>
                        <a:rPr lang="en-US" sz="1800" u="sng" baseline="0" dirty="0" smtClean="0">
                          <a:solidFill>
                            <a:schemeClr val="tx1"/>
                          </a:solidFill>
                          <a:effectLst/>
                        </a:rPr>
                        <a:t>and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a big neighborhood </a:t>
                      </a:r>
                      <a:r>
                        <a:rPr lang="en-US" sz="1800" u="sng" baseline="0" dirty="0" smtClean="0">
                          <a:solidFill>
                            <a:schemeClr val="tx1"/>
                          </a:solidFill>
                          <a:effectLst/>
                        </a:rPr>
                        <a:t>both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have  families and friends.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Example Sentence Frame: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_______ and a _______ both have ____________.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          are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Intermediate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Form: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Advanced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Form: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</a:endParaRPr>
                    </a:p>
                  </a:txBody>
                  <a:tcPr marL="50892" marR="50892" marT="0" marB="0"/>
                </a:tc>
              </a:tr>
            </a:tbl>
          </a:graphicData>
        </a:graphic>
      </p:graphicFrame>
      <p:sp>
        <p:nvSpPr>
          <p:cNvPr id="48144" name="Rectangle 2"/>
          <p:cNvSpPr>
            <a:spLocks noChangeArrowheads="1"/>
          </p:cNvSpPr>
          <p:nvPr/>
        </p:nvSpPr>
        <p:spPr bwMode="auto">
          <a:xfrm>
            <a:off x="34925" y="273050"/>
            <a:ext cx="8458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Times New Roman" pitchFamily="18" charset="0"/>
                <a:ea typeface="Calibri" pitchFamily="34" charset="0"/>
                <a:cs typeface="Arial" charset="0"/>
              </a:rPr>
              <a:t>Classification of Language Functions and Forms</a:t>
            </a:r>
            <a:endParaRPr lang="en-US">
              <a:latin typeface="Times New Roman" pitchFamily="18" charset="0"/>
              <a:ea typeface="Calibri" pitchFamily="34" charset="0"/>
              <a:cs typeface="Arial" charset="0"/>
            </a:endParaRPr>
          </a:p>
        </p:txBody>
      </p:sp>
      <p:grpSp>
        <p:nvGrpSpPr>
          <p:cNvPr id="48145" name="Group 6"/>
          <p:cNvGrpSpPr>
            <a:grpSpLocks/>
          </p:cNvGrpSpPr>
          <p:nvPr/>
        </p:nvGrpSpPr>
        <p:grpSpPr bwMode="auto">
          <a:xfrm>
            <a:off x="1066800" y="809625"/>
            <a:ext cx="7239000" cy="714375"/>
            <a:chOff x="1066800" y="4258878"/>
            <a:chExt cx="7239000" cy="714720"/>
          </a:xfrm>
        </p:grpSpPr>
        <p:sp>
          <p:nvSpPr>
            <p:cNvPr id="48146" name="TextBox 7"/>
            <p:cNvSpPr txBox="1">
              <a:spLocks noChangeArrowheads="1"/>
            </p:cNvSpPr>
            <p:nvPr/>
          </p:nvSpPr>
          <p:spPr bwMode="auto">
            <a:xfrm>
              <a:off x="1066800" y="4419600"/>
              <a:ext cx="83541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Calibri" pitchFamily="34" charset="0"/>
                </a:rPr>
                <a:t>1</a:t>
              </a:r>
              <a:r>
                <a:rPr lang="en-US" sz="2000" b="1" baseline="30000">
                  <a:solidFill>
                    <a:srgbClr val="FF0000"/>
                  </a:solidFill>
                  <a:latin typeface="Calibri" pitchFamily="34" charset="0"/>
                </a:rPr>
                <a:t>st</a:t>
              </a:r>
              <a:r>
                <a:rPr lang="en-US" sz="2000" b="1">
                  <a:solidFill>
                    <a:srgbClr val="FF0000"/>
                  </a:solidFill>
                  <a:latin typeface="Calibri" pitchFamily="34" charset="0"/>
                </a:rPr>
                <a:t>-2</a:t>
              </a:r>
              <a:r>
                <a:rPr lang="en-US" sz="2000" b="1" baseline="30000">
                  <a:solidFill>
                    <a:srgbClr val="FF0000"/>
                  </a:solidFill>
                  <a:latin typeface="Calibri" pitchFamily="34" charset="0"/>
                </a:rPr>
                <a:t>nd</a:t>
              </a:r>
              <a:r>
                <a:rPr lang="en-US" sz="2000" b="1">
                  <a:solidFill>
                    <a:srgbClr val="FF0000"/>
                  </a:solidFill>
                  <a:latin typeface="Calibri" pitchFamily="34" charset="0"/>
                </a:rPr>
                <a:t> </a:t>
              </a:r>
            </a:p>
          </p:txBody>
        </p:sp>
        <p:sp>
          <p:nvSpPr>
            <p:cNvPr id="48147" name="TextBox 8"/>
            <p:cNvSpPr txBox="1">
              <a:spLocks noChangeArrowheads="1"/>
            </p:cNvSpPr>
            <p:nvPr/>
          </p:nvSpPr>
          <p:spPr bwMode="auto">
            <a:xfrm>
              <a:off x="3543300" y="4265712"/>
              <a:ext cx="16764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Calibri" pitchFamily="34" charset="0"/>
                </a:rPr>
                <a:t>“Categorizing Things” </a:t>
              </a:r>
            </a:p>
          </p:txBody>
        </p:sp>
        <p:sp>
          <p:nvSpPr>
            <p:cNvPr id="48148" name="TextBox 9"/>
            <p:cNvSpPr txBox="1">
              <a:spLocks noChangeArrowheads="1"/>
            </p:cNvSpPr>
            <p:nvPr/>
          </p:nvSpPr>
          <p:spPr bwMode="auto">
            <a:xfrm>
              <a:off x="6400800" y="4258878"/>
              <a:ext cx="19050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Calibri" pitchFamily="34" charset="0"/>
                </a:rPr>
                <a:t>Compare and Contrast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3" name="Group 4"/>
          <p:cNvGrpSpPr>
            <a:grpSpLocks/>
          </p:cNvGrpSpPr>
          <p:nvPr/>
        </p:nvGrpSpPr>
        <p:grpSpPr bwMode="auto">
          <a:xfrm>
            <a:off x="8153400" y="4763"/>
            <a:ext cx="1020763" cy="6858000"/>
            <a:chOff x="7891160" y="-176561"/>
            <a:chExt cx="1020335" cy="6858000"/>
          </a:xfrm>
        </p:grpSpPr>
        <p:pic>
          <p:nvPicPr>
            <p:cNvPr id="6" name="Picture 2" descr="C:\Users\Rob\AppData\Local\Microsoft\Windows\Temporary Internet Files\Content.IE5\FVXFMXHO\MP900439527[1]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/>
            </a:blip>
            <a:srcRect l="44325"/>
            <a:stretch/>
          </p:blipFill>
          <p:spPr bwMode="auto">
            <a:xfrm>
              <a:off x="7891160" y="-176561"/>
              <a:ext cx="988740" cy="6852424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effectLst>
              <a:glow>
                <a:schemeClr val="accent1"/>
              </a:glow>
              <a:softEdge rad="0"/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7921310" y="-176561"/>
              <a:ext cx="990185" cy="68580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" y="533400"/>
          <a:ext cx="8839197" cy="57565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9212"/>
                <a:gridCol w="2106386"/>
                <a:gridCol w="2971800"/>
                <a:gridCol w="2971799"/>
              </a:tblGrid>
              <a:tr h="2827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Month</a:t>
                      </a:r>
                      <a:endParaRPr lang="en-US" sz="1400" b="1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Mar./April</a:t>
                      </a:r>
                      <a:endParaRPr lang="en-US" sz="1600" b="1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April/May</a:t>
                      </a:r>
                      <a:endParaRPr lang="en-US" sz="1600" b="1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May/June</a:t>
                      </a:r>
                      <a:endParaRPr lang="en-US" sz="1600" b="1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545"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                   Functions</a:t>
                      </a:r>
                      <a:endParaRPr lang="en-US" sz="1200" b="1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811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Begin</a:t>
                      </a:r>
                      <a:endParaRPr lang="en-US" sz="1400" b="1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563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1)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Describe </a:t>
                      </a:r>
                      <a: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Actions</a:t>
                      </a:r>
                    </a:p>
                    <a:p>
                      <a:pPr marL="55563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2)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Compare </a:t>
                      </a:r>
                      <a: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&amp; Contrast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563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1)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Describe </a:t>
                      </a:r>
                      <a: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People &amp; Things</a:t>
                      </a:r>
                    </a:p>
                    <a:p>
                      <a:pPr marL="55563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2)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Describe </a:t>
                      </a:r>
                      <a: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Places &amp; Locations</a:t>
                      </a:r>
                    </a:p>
                    <a:p>
                      <a:pPr marL="55563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3)</a:t>
                      </a:r>
                      <a:r>
                        <a:rPr lang="it-IT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Compare </a:t>
                      </a:r>
                      <a:r>
                        <a:rPr lang="it-IT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&amp; Contrast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563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1) 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Express </a:t>
                      </a:r>
                      <a: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Time Relationships &amp; Duration </a:t>
                      </a:r>
                    </a:p>
                    <a:p>
                      <a:pPr marL="55563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2) 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Give </a:t>
                      </a:r>
                      <a: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&amp; Follow Directions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1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 smtClean="0">
                          <a:effectLst/>
                          <a:latin typeface="+mn-lt"/>
                          <a:cs typeface="Arial" pitchFamily="34" charset="0"/>
                        </a:rPr>
                        <a:t>Interm</a:t>
                      </a:r>
                      <a:endParaRPr lang="en-US" sz="1400" b="1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563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same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563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1)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Predict </a:t>
                      </a:r>
                      <a: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and Express Cause &amp; 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Effect;</a:t>
                      </a:r>
                    </a:p>
                    <a:p>
                      <a:pPr marL="55563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2)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Explain </a:t>
                      </a:r>
                      <a: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Characteristics of People, Things, and 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Places;      </a:t>
                      </a:r>
                      <a:r>
                        <a:rPr lang="en-US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3)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Clas</a:t>
                      </a:r>
                      <a:r>
                        <a:rPr lang="it-IT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sify, Compare &amp; Contrast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3363" marR="0" indent="-1778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1)</a:t>
                      </a:r>
                      <a:r>
                        <a:rPr lang="en-US" sz="12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Express </a:t>
                      </a:r>
                      <a: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Duration, Sequence &amp; Time Relationships</a:t>
                      </a:r>
                    </a:p>
                    <a:p>
                      <a:pPr marL="233363" marR="0" indent="-1778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2) 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Summarize </a:t>
                      </a:r>
                      <a: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&amp; Generalize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1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 smtClean="0">
                          <a:effectLst/>
                          <a:latin typeface="+mn-lt"/>
                          <a:cs typeface="Arial" pitchFamily="34" charset="0"/>
                        </a:rPr>
                        <a:t>Advanc</a:t>
                      </a:r>
                      <a:endParaRPr lang="en-US" sz="1400" b="1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563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same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3363" marR="0" indent="-1778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1)</a:t>
                      </a:r>
                      <a:r>
                        <a:rPr lang="it-IT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Predict </a:t>
                      </a:r>
                      <a:r>
                        <a:rPr lang="it-IT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and Express Cause &amp; Effect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233363" marR="0" indent="-1778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2)</a:t>
                      </a:r>
                      <a:r>
                        <a:rPr lang="it-IT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Explain </a:t>
                      </a:r>
                      <a:r>
                        <a:rPr lang="it-IT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characteristics of People, Things, and Places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563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1) 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Classify</a:t>
                      </a:r>
                      <a: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Compare &amp; Contrast</a:t>
                      </a:r>
                    </a:p>
                    <a:p>
                      <a:pPr marL="55563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2) 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Express </a:t>
                      </a:r>
                      <a: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Duration, Sequence &amp; Time 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Relationships;        </a:t>
                      </a:r>
                      <a:r>
                        <a:rPr lang="en-US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3)</a:t>
                      </a:r>
                      <a:r>
                        <a:rPr lang="en-US" sz="12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Summarize </a:t>
                      </a:r>
                      <a: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&amp; Generalize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733"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                      </a:t>
                      </a:r>
                      <a:r>
                        <a:rPr lang="en-US" sz="1200" b="1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Forms</a:t>
                      </a:r>
                      <a:endParaRPr lang="en-US" sz="1200" b="1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811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Begin</a:t>
                      </a:r>
                      <a:endParaRPr lang="en-US" sz="1400" b="1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563" indent="0" algn="l" fontAlgn="ctr"/>
                      <a:r>
                        <a:rPr lang="en-US" sz="1200" b="1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Verbs: </a:t>
                      </a:r>
                      <a:r>
                        <a:rPr lang="en-US" sz="1200" b="0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present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progressive</a:t>
                      </a:r>
                    </a:p>
                    <a:p>
                      <a:pPr marL="55563" indent="0" algn="l" fontAlgn="ctr"/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Conjunctions: 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and, both</a:t>
                      </a:r>
                    </a:p>
                    <a:p>
                      <a:pPr marL="55563" indent="0" algn="l" fontAlgn="ctr"/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Adverbs: 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w/ </a:t>
                      </a:r>
                      <a:r>
                        <a:rPr lang="en-US" sz="1200" b="0" i="1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-</a:t>
                      </a:r>
                      <a:r>
                        <a:rPr lang="en-US" sz="1200" b="0" i="1" u="none" strike="noStrike" baseline="0" dirty="0" err="1" smtClean="0">
                          <a:effectLst/>
                          <a:latin typeface="+mn-lt"/>
                          <a:cs typeface="Arial" pitchFamily="34" charset="0"/>
                        </a:rPr>
                        <a:t>ly</a:t>
                      </a:r>
                      <a:endParaRPr lang="en-US" sz="1200" b="0" i="1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8275" indent="-112713" algn="l" fontAlgn="ctr"/>
                      <a:r>
                        <a:rPr lang="en-US" sz="1200" b="1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Verbs:</a:t>
                      </a:r>
                      <a:r>
                        <a:rPr lang="en-US" sz="1200" b="0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 past </a:t>
                      </a:r>
                      <a:r>
                        <a:rPr lang="en-US" sz="1200" b="0" i="0" u="none" strike="noStrike" dirty="0" err="1" smtClean="0">
                          <a:effectLst/>
                          <a:latin typeface="+mn-lt"/>
                          <a:cs typeface="Arial" pitchFamily="34" charset="0"/>
                        </a:rPr>
                        <a:t>prog</a:t>
                      </a:r>
                      <a:r>
                        <a:rPr lang="en-US" sz="1200" b="0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 statements and ?s: </a:t>
                      </a:r>
                      <a:r>
                        <a:rPr lang="en-US" sz="1200" b="0" i="1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was, were</a:t>
                      </a:r>
                    </a:p>
                    <a:p>
                      <a:pPr marL="168275" indent="-112713" algn="l" fontAlgn="ctr"/>
                      <a:r>
                        <a:rPr lang="en-US" sz="1200" b="1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Nouns: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irregular plurals</a:t>
                      </a:r>
                    </a:p>
                    <a:p>
                      <a:pPr marL="168275" indent="-112713" algn="l" fontAlgn="ctr"/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Conjunctions: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and, both, or</a:t>
                      </a:r>
                    </a:p>
                    <a:p>
                      <a:pPr marL="168275" indent="-112713" algn="l" fontAlgn="ctr"/>
                      <a:r>
                        <a:rPr lang="en-US" sz="1200" b="1" i="0" u="none" strike="noStrike" baseline="0" dirty="0" err="1" smtClean="0">
                          <a:effectLst/>
                          <a:latin typeface="+mn-lt"/>
                          <a:cs typeface="Arial" pitchFamily="34" charset="0"/>
                        </a:rPr>
                        <a:t>Adv</a:t>
                      </a:r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: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phrases w/ very, superlatives &amp; antonyms</a:t>
                      </a:r>
                      <a:endParaRPr lang="en-US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indent="-112713" algn="l" fontAlgn="ctr"/>
                      <a:r>
                        <a:rPr lang="en-US" sz="1200" b="1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Verbs:</a:t>
                      </a:r>
                      <a:r>
                        <a:rPr lang="en-US" sz="1200" b="0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 imperatives, aux verbs: </a:t>
                      </a:r>
                      <a:r>
                        <a:rPr lang="en-US" sz="1200" b="0" i="1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may, might,</a:t>
                      </a:r>
                      <a:r>
                        <a:rPr lang="en-US" sz="1200" b="0" i="1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must, should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, etc.</a:t>
                      </a:r>
                    </a:p>
                    <a:p>
                      <a:pPr marL="168275" indent="-112713" algn="l" fontAlgn="ctr"/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Nouns: 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collective nouns</a:t>
                      </a:r>
                    </a:p>
                    <a:p>
                      <a:pPr marL="168275" indent="-112713" algn="l" fontAlgn="ctr"/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Pronouns: 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demonstratives, object</a:t>
                      </a:r>
                    </a:p>
                    <a:p>
                      <a:pPr marL="168275" indent="-112713" algn="l" fontAlgn="ctr"/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Prepositions: 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direction and time</a:t>
                      </a:r>
                      <a:endParaRPr lang="en-US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1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 smtClean="0">
                          <a:effectLst/>
                          <a:latin typeface="+mn-lt"/>
                          <a:cs typeface="Arial" pitchFamily="34" charset="0"/>
                        </a:rPr>
                        <a:t>Interm</a:t>
                      </a:r>
                      <a:endParaRPr lang="en-US" sz="1400" b="1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indent="-112713" algn="l" fontAlgn="ctr"/>
                      <a:r>
                        <a:rPr lang="en-US" sz="1200" b="1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Verbs: </a:t>
                      </a:r>
                      <a:r>
                        <a:rPr lang="en-US" sz="1200" b="0" i="0" u="none" strike="noStrike" dirty="0" err="1" smtClean="0">
                          <a:effectLst/>
                          <a:latin typeface="+mn-lt"/>
                          <a:cs typeface="Arial" pitchFamily="34" charset="0"/>
                        </a:rPr>
                        <a:t>pres</a:t>
                      </a:r>
                      <a:r>
                        <a:rPr lang="en-US" sz="1200" b="0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effectLst/>
                          <a:latin typeface="+mn-lt"/>
                          <a:cs typeface="Arial" pitchFamily="34" charset="0"/>
                        </a:rPr>
                        <a:t>prog</a:t>
                      </a:r>
                      <a:r>
                        <a:rPr lang="en-US" sz="1200" b="0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 w/ </a:t>
                      </a:r>
                      <a:r>
                        <a:rPr lang="en-US" sz="1200" b="0" i="1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-</a:t>
                      </a:r>
                      <a:r>
                        <a:rPr lang="en-US" sz="1200" b="0" i="1" u="none" strike="noStrike" dirty="0" err="1" smtClean="0">
                          <a:effectLst/>
                          <a:latin typeface="+mn-lt"/>
                          <a:cs typeface="Arial" pitchFamily="34" charset="0"/>
                        </a:rPr>
                        <a:t>ly</a:t>
                      </a:r>
                      <a:r>
                        <a:rPr lang="en-US" sz="1200" b="0" i="1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adverbs,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effectLst/>
                          <a:latin typeface="+mn-lt"/>
                          <a:cs typeface="Arial" pitchFamily="34" charset="0"/>
                        </a:rPr>
                        <a:t>pos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and </a:t>
                      </a:r>
                      <a:r>
                        <a:rPr lang="en-US" sz="1200" b="0" i="0" u="none" strike="noStrike" baseline="0" dirty="0" err="1" smtClean="0">
                          <a:effectLst/>
                          <a:latin typeface="+mn-lt"/>
                          <a:cs typeface="Arial" pitchFamily="34" charset="0"/>
                        </a:rPr>
                        <a:t>neg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statements and questions</a:t>
                      </a:r>
                    </a:p>
                    <a:p>
                      <a:pPr marL="168275" indent="-112713" algn="l" fontAlgn="ctr"/>
                      <a:r>
                        <a:rPr lang="en-US" sz="1200" b="1" i="0" u="none" strike="noStrike" baseline="0" dirty="0" err="1" smtClean="0">
                          <a:effectLst/>
                          <a:latin typeface="+mn-lt"/>
                          <a:cs typeface="Arial" pitchFamily="34" charset="0"/>
                        </a:rPr>
                        <a:t>Conj</a:t>
                      </a:r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: </a:t>
                      </a:r>
                      <a:r>
                        <a:rPr lang="en-US" sz="1200" b="0" i="1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both, but, while, however</a:t>
                      </a:r>
                    </a:p>
                    <a:p>
                      <a:pPr marL="168275" indent="-112713" algn="l" fontAlgn="ctr"/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Adjectives: 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idioms</a:t>
                      </a:r>
                    </a:p>
                    <a:p>
                      <a:pPr marL="168275" indent="-112713" algn="l" fontAlgn="ctr"/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Adverbs: 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w/ </a:t>
                      </a:r>
                      <a:r>
                        <a:rPr lang="en-US" sz="1200" b="0" i="1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–</a:t>
                      </a:r>
                      <a:r>
                        <a:rPr lang="en-US" sz="1200" b="0" i="1" u="none" strike="noStrike" baseline="0" dirty="0" err="1" smtClean="0">
                          <a:effectLst/>
                          <a:latin typeface="+mn-lt"/>
                          <a:cs typeface="Arial" pitchFamily="34" charset="0"/>
                        </a:rPr>
                        <a:t>ly</a:t>
                      </a:r>
                      <a:endParaRPr lang="en-US" sz="1200" b="0" i="1" u="none" strike="noStrike" dirty="0" smtClean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68275" indent="-112713" algn="l" fontAlgn="ctr"/>
                      <a:r>
                        <a:rPr lang="en-US" sz="1200" b="1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Verbs:</a:t>
                      </a:r>
                      <a:r>
                        <a:rPr lang="en-US" sz="1200" b="0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 statements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and ?s: </a:t>
                      </a:r>
                      <a:r>
                        <a:rPr lang="en-US" sz="1200" b="0" i="1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there was/were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, past perfect</a:t>
                      </a:r>
                    </a:p>
                    <a:p>
                      <a:pPr marL="168275" indent="-112713" algn="l" fontAlgn="ctr"/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Conjunctions: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signal words: </a:t>
                      </a:r>
                      <a:r>
                        <a:rPr lang="en-US" sz="1200" b="0" i="1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due to, since, so, because, but</a:t>
                      </a:r>
                    </a:p>
                    <a:p>
                      <a:pPr marL="168275" indent="-112713" algn="l" fontAlgn="ctr"/>
                      <a:r>
                        <a:rPr lang="en-US" sz="1200" b="1" i="0" u="none" strike="noStrike" baseline="0" dirty="0" err="1" smtClean="0">
                          <a:effectLst/>
                          <a:latin typeface="+mn-lt"/>
                          <a:cs typeface="Arial" pitchFamily="34" charset="0"/>
                        </a:rPr>
                        <a:t>Adj</a:t>
                      </a:r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: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comparatives, multiple </a:t>
                      </a:r>
                      <a:r>
                        <a:rPr lang="en-US" sz="1200" b="0" i="0" u="none" strike="noStrike" baseline="0" dirty="0" err="1" smtClean="0">
                          <a:effectLst/>
                          <a:latin typeface="+mn-lt"/>
                          <a:cs typeface="Arial" pitchFamily="34" charset="0"/>
                        </a:rPr>
                        <a:t>adj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, modifiers</a:t>
                      </a: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indent="-112713" algn="l" fontAlgn="ctr"/>
                      <a:r>
                        <a:rPr lang="en-US" sz="1200" b="1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Verbs:</a:t>
                      </a:r>
                      <a:r>
                        <a:rPr lang="en-US" sz="1200" b="0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 imperatives,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aux verbs: </a:t>
                      </a:r>
                      <a:r>
                        <a:rPr lang="en-US" sz="1200" b="0" i="1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will/shall, prefer to, would rather</a:t>
                      </a:r>
                    </a:p>
                    <a:p>
                      <a:pPr marL="168275" indent="-112713" algn="l" fontAlgn="ctr"/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Nouns: 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collective nouns</a:t>
                      </a:r>
                    </a:p>
                    <a:p>
                      <a:pPr marL="168275" indent="-112713" algn="l" fontAlgn="ctr"/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Prepositions: 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direction and location</a:t>
                      </a:r>
                    </a:p>
                    <a:p>
                      <a:pPr marL="168275" indent="-112713" algn="l" fontAlgn="ctr"/>
                      <a:r>
                        <a:rPr lang="en-US" sz="1200" b="1" i="0" u="none" strike="noStrike" baseline="0" dirty="0" err="1" smtClean="0">
                          <a:effectLst/>
                          <a:latin typeface="+mn-lt"/>
                          <a:cs typeface="Arial" pitchFamily="34" charset="0"/>
                        </a:rPr>
                        <a:t>Adj</a:t>
                      </a:r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: 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demonstratives: </a:t>
                      </a:r>
                      <a:r>
                        <a:rPr lang="en-US" sz="1200" b="0" i="1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this, that, these, those</a:t>
                      </a:r>
                    </a:p>
                    <a:p>
                      <a:pPr marL="168275" indent="-112713" algn="l" fontAlgn="ctr"/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Adv: </a:t>
                      </a:r>
                      <a:r>
                        <a:rPr lang="en-US" sz="1200" b="0" i="1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too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+ adv, adv clauses</a:t>
                      </a:r>
                      <a:endParaRPr lang="en-US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1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 smtClean="0">
                          <a:effectLst/>
                          <a:latin typeface="+mn-lt"/>
                          <a:cs typeface="Arial" pitchFamily="34" charset="0"/>
                        </a:rPr>
                        <a:t>Advanc</a:t>
                      </a:r>
                      <a:endParaRPr lang="en-US" sz="1400" b="1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indent="-112713" algn="l" fontAlgn="ctr"/>
                      <a:r>
                        <a:rPr lang="en-US" sz="1200" b="1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Verbs:</a:t>
                      </a:r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effectLst/>
                          <a:latin typeface="+mn-lt"/>
                          <a:cs typeface="Arial" pitchFamily="34" charset="0"/>
                        </a:rPr>
                        <a:t>pres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effectLst/>
                          <a:latin typeface="+mn-lt"/>
                          <a:cs typeface="Arial" pitchFamily="34" charset="0"/>
                        </a:rPr>
                        <a:t>prog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&amp; </a:t>
                      </a:r>
                      <a:r>
                        <a:rPr lang="en-US" sz="1200" b="0" i="0" u="none" strike="noStrike" baseline="0" dirty="0" err="1" smtClean="0">
                          <a:effectLst/>
                          <a:latin typeface="+mn-lt"/>
                          <a:cs typeface="Arial" pitchFamily="34" charset="0"/>
                        </a:rPr>
                        <a:t>adv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w/ </a:t>
                      </a:r>
                      <a:r>
                        <a:rPr lang="en-US" sz="1200" b="0" i="1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-</a:t>
                      </a:r>
                      <a:r>
                        <a:rPr lang="en-US" sz="1200" b="0" i="1" u="none" strike="noStrike" baseline="0" dirty="0" err="1" smtClean="0">
                          <a:effectLst/>
                          <a:latin typeface="+mn-lt"/>
                          <a:cs typeface="Arial" pitchFamily="34" charset="0"/>
                        </a:rPr>
                        <a:t>ly</a:t>
                      </a:r>
                      <a:endParaRPr lang="en-US" sz="1200" b="0" i="1" u="none" strike="noStrike" baseline="0" dirty="0" smtClean="0"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168275" indent="-112713" algn="l" fontAlgn="ctr"/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Conj: </a:t>
                      </a:r>
                      <a:r>
                        <a:rPr lang="en-US" sz="1200" b="0" i="1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not only, does, too, although, does not</a:t>
                      </a:r>
                    </a:p>
                    <a:p>
                      <a:pPr marL="168275" indent="-112713" algn="l" fontAlgn="ctr"/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Adjectives: 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abstract idioms</a:t>
                      </a:r>
                    </a:p>
                    <a:p>
                      <a:pPr marL="168275" indent="-112713" algn="l" fontAlgn="ctr"/>
                      <a:r>
                        <a:rPr lang="en-US" sz="1200" b="1" i="0" u="none" strike="noStrike" baseline="0" dirty="0" err="1" smtClean="0">
                          <a:effectLst/>
                          <a:latin typeface="+mn-lt"/>
                          <a:cs typeface="Arial" pitchFamily="34" charset="0"/>
                        </a:rPr>
                        <a:t>Adv</a:t>
                      </a:r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: </a:t>
                      </a:r>
                      <a:r>
                        <a:rPr lang="en-US" sz="1200" b="0" i="0" u="none" strike="noStrike" baseline="0" dirty="0" err="1" smtClean="0">
                          <a:effectLst/>
                          <a:latin typeface="+mn-lt"/>
                          <a:cs typeface="Arial" pitchFamily="34" charset="0"/>
                        </a:rPr>
                        <a:t>Adv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clauses for frequency</a:t>
                      </a:r>
                      <a:endParaRPr lang="en-US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indent="-112713" algn="l" fontAlgn="ctr"/>
                      <a:r>
                        <a:rPr lang="en-US" sz="1200" b="1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Verbs: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statements and ?s: </a:t>
                      </a:r>
                      <a:r>
                        <a:rPr lang="en-US" sz="1200" b="0" i="1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there was/were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, past perfect</a:t>
                      </a:r>
                    </a:p>
                    <a:p>
                      <a:pPr marL="168275" indent="-112713" algn="l" fontAlgn="ctr"/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Conjunctions: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signal words: </a:t>
                      </a:r>
                      <a:r>
                        <a:rPr lang="en-US" sz="1200" b="0" i="1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due to, since, so, because, but</a:t>
                      </a:r>
                    </a:p>
                    <a:p>
                      <a:pPr marL="168275" indent="-112713" algn="l" fontAlgn="ctr"/>
                      <a:r>
                        <a:rPr lang="en-US" sz="1200" b="1" i="0" u="none" strike="noStrike" baseline="0" dirty="0" err="1" smtClean="0">
                          <a:effectLst/>
                          <a:latin typeface="+mn-lt"/>
                          <a:cs typeface="Arial" pitchFamily="34" charset="0"/>
                        </a:rPr>
                        <a:t>Adj</a:t>
                      </a:r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: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comparatives, multiple </a:t>
                      </a:r>
                      <a:r>
                        <a:rPr lang="en-US" sz="1200" b="0" i="0" u="none" strike="noStrike" baseline="0" dirty="0" err="1" smtClean="0">
                          <a:effectLst/>
                          <a:latin typeface="+mn-lt"/>
                          <a:cs typeface="Arial" pitchFamily="34" charset="0"/>
                        </a:rPr>
                        <a:t>adj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, modifiers</a:t>
                      </a:r>
                      <a:endParaRPr lang="en-US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marR="0" indent="-112713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Verbs: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imperatives, aux verbs: </a:t>
                      </a:r>
                      <a:r>
                        <a:rPr lang="en-US" sz="1200" b="0" i="1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will/shall, prefer to, would rather</a:t>
                      </a:r>
                    </a:p>
                    <a:p>
                      <a:pPr marL="168275" marR="0" indent="-112713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Nouns: 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collective nouns</a:t>
                      </a:r>
                    </a:p>
                    <a:p>
                      <a:pPr marL="168275" marR="0" indent="-112713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Prepositions: 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direction and location</a:t>
                      </a:r>
                    </a:p>
                    <a:p>
                      <a:pPr marL="168275" marR="0" indent="-112713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baseline="0" dirty="0" err="1" smtClean="0">
                          <a:effectLst/>
                          <a:latin typeface="+mn-lt"/>
                          <a:cs typeface="Arial" pitchFamily="34" charset="0"/>
                        </a:rPr>
                        <a:t>Adj</a:t>
                      </a:r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: 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demonstratives: </a:t>
                      </a:r>
                      <a:r>
                        <a:rPr lang="en-US" sz="1200" b="0" i="1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this, that, these, those</a:t>
                      </a:r>
                    </a:p>
                    <a:p>
                      <a:pPr marL="168275" marR="0" indent="-112713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baseline="0" dirty="0" err="1" smtClean="0">
                          <a:effectLst/>
                          <a:latin typeface="+mn-lt"/>
                          <a:cs typeface="Arial" pitchFamily="34" charset="0"/>
                        </a:rPr>
                        <a:t>Adv</a:t>
                      </a:r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: </a:t>
                      </a:r>
                      <a:r>
                        <a:rPr lang="en-US" sz="1200" b="0" i="1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too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+ </a:t>
                      </a:r>
                      <a:r>
                        <a:rPr lang="en-US" sz="1200" b="0" i="0" u="none" strike="noStrike" baseline="0" dirty="0" err="1" smtClean="0">
                          <a:effectLst/>
                          <a:latin typeface="+mn-lt"/>
                          <a:cs typeface="Arial" pitchFamily="34" charset="0"/>
                        </a:rPr>
                        <a:t>adv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, </a:t>
                      </a:r>
                      <a:r>
                        <a:rPr lang="en-US" sz="1200" b="0" i="0" u="none" strike="noStrike" baseline="0" dirty="0" err="1" smtClean="0">
                          <a:effectLst/>
                          <a:latin typeface="+mn-lt"/>
                          <a:cs typeface="Arial" pitchFamily="34" charset="0"/>
                        </a:rPr>
                        <a:t>adv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clauses</a:t>
                      </a:r>
                      <a:endParaRPr lang="en-US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9218" name="TextBox 3"/>
          <p:cNvSpPr txBox="1">
            <a:spLocks noChangeArrowheads="1"/>
          </p:cNvSpPr>
          <p:nvPr/>
        </p:nvSpPr>
        <p:spPr bwMode="auto">
          <a:xfrm>
            <a:off x="457200" y="0"/>
            <a:ext cx="822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ELD Spring Curriculum Map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7" name="Group 4"/>
          <p:cNvGrpSpPr>
            <a:grpSpLocks/>
          </p:cNvGrpSpPr>
          <p:nvPr/>
        </p:nvGrpSpPr>
        <p:grpSpPr bwMode="auto">
          <a:xfrm>
            <a:off x="8153400" y="4763"/>
            <a:ext cx="1020763" cy="6858000"/>
            <a:chOff x="7891160" y="-176561"/>
            <a:chExt cx="1020335" cy="6858000"/>
          </a:xfrm>
        </p:grpSpPr>
        <p:pic>
          <p:nvPicPr>
            <p:cNvPr id="6" name="Picture 2" descr="C:\Users\Rob\AppData\Local\Microsoft\Windows\Temporary Internet Files\Content.IE5\FVXFMXHO\MP900439527[1]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/>
            </a:blip>
            <a:srcRect l="44325"/>
            <a:stretch/>
          </p:blipFill>
          <p:spPr bwMode="auto">
            <a:xfrm>
              <a:off x="7891160" y="-176561"/>
              <a:ext cx="988740" cy="6852424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effectLst>
              <a:glow>
                <a:schemeClr val="accent1"/>
              </a:glow>
              <a:softEdge rad="0"/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7921310" y="-176561"/>
              <a:ext cx="990185" cy="68580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50178" name="TextBox 2"/>
          <p:cNvSpPr txBox="1">
            <a:spLocks noChangeArrowheads="1"/>
          </p:cNvSpPr>
          <p:nvPr/>
        </p:nvSpPr>
        <p:spPr bwMode="auto">
          <a:xfrm>
            <a:off x="457200" y="0"/>
            <a:ext cx="77263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My Materials </a:t>
            </a:r>
          </a:p>
        </p:txBody>
      </p:sp>
      <p:sp>
        <p:nvSpPr>
          <p:cNvPr id="50179" name="TextBox 7"/>
          <p:cNvSpPr txBox="1">
            <a:spLocks noChangeArrowheads="1"/>
          </p:cNvSpPr>
          <p:nvPr/>
        </p:nvSpPr>
        <p:spPr bwMode="auto">
          <a:xfrm>
            <a:off x="457200" y="5867400"/>
            <a:ext cx="7772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1260475" algn="l"/>
                <a:tab pos="1828800" algn="l"/>
              </a:tabLst>
            </a:pPr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The text my students read contains one Form, but our discussion and their writing can include more.</a:t>
            </a:r>
          </a:p>
        </p:txBody>
      </p:sp>
      <p:sp>
        <p:nvSpPr>
          <p:cNvPr id="50180" name="TextBox 8"/>
          <p:cNvSpPr txBox="1">
            <a:spLocks noChangeArrowheads="1"/>
          </p:cNvSpPr>
          <p:nvPr/>
        </p:nvSpPr>
        <p:spPr bwMode="auto">
          <a:xfrm>
            <a:off x="457200" y="609600"/>
            <a:ext cx="7772400" cy="529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400"/>
              </a:lnSpc>
              <a:tabLst>
                <a:tab pos="1260475" algn="l"/>
                <a:tab pos="1828800" algn="l"/>
              </a:tabLst>
            </a:pPr>
            <a:r>
              <a:rPr lang="en-US" sz="2400">
                <a:latin typeface="Calibri" pitchFamily="34" charset="0"/>
              </a:rPr>
              <a:t>A neighborhood is where you live, learn, grow up, play, and work. In your neighborhood you are surrounded by your family and friends. Each and every neighborhood is a special place. Yours might be in the mountains, along a coast, or somewhere in between. It may be part of a village, town, or big city. Neighborhoods around the world can look very different. Some neighborhoods have lots and lots of people in them, </a:t>
            </a:r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while</a:t>
            </a:r>
            <a:r>
              <a:rPr lang="en-US" sz="2400">
                <a:latin typeface="Calibri" pitchFamily="34" charset="0"/>
              </a:rPr>
              <a:t> others have only a small population. A neighborhood on a small island or high up on a mountain might only have a few people in it. Some neighborhoods are made up of a few buildings in a town or village, </a:t>
            </a:r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while</a:t>
            </a:r>
            <a:r>
              <a:rPr lang="en-US" sz="2400">
                <a:latin typeface="Calibri" pitchFamily="34" charset="0"/>
              </a:rPr>
              <a:t> others stretch for miles and miles and are part of a big city.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1" name="Group 4"/>
          <p:cNvGrpSpPr>
            <a:grpSpLocks/>
          </p:cNvGrpSpPr>
          <p:nvPr/>
        </p:nvGrpSpPr>
        <p:grpSpPr bwMode="auto">
          <a:xfrm>
            <a:off x="8153400" y="4763"/>
            <a:ext cx="1020763" cy="6858000"/>
            <a:chOff x="7891160" y="-176561"/>
            <a:chExt cx="1020335" cy="6858000"/>
          </a:xfrm>
        </p:grpSpPr>
        <p:pic>
          <p:nvPicPr>
            <p:cNvPr id="5" name="Picture 2" descr="C:\Users\Rob\AppData\Local\Microsoft\Windows\Temporary Internet Files\Content.IE5\FVXFMXHO\MP900439527[1]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/>
            </a:blip>
            <a:srcRect l="44325"/>
            <a:stretch/>
          </p:blipFill>
          <p:spPr bwMode="auto">
            <a:xfrm>
              <a:off x="7891160" y="-176561"/>
              <a:ext cx="988740" cy="6852424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effectLst>
              <a:glow>
                <a:schemeClr val="accent1"/>
              </a:glow>
              <a:softEdge rad="0"/>
            </a:effectLst>
          </p:spPr>
        </p:pic>
        <p:sp>
          <p:nvSpPr>
            <p:cNvPr id="6" name="Rectangle 5"/>
            <p:cNvSpPr/>
            <p:nvPr/>
          </p:nvSpPr>
          <p:spPr>
            <a:xfrm>
              <a:off x="7921310" y="-176561"/>
              <a:ext cx="990185" cy="68580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1625" y="838200"/>
          <a:ext cx="7924800" cy="536295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{D7AC3CCA-C797-4891-BE02-D94E43425B78}</a:tableStyleId>
              </a:tblPr>
              <a:tblGrid>
                <a:gridCol w="2612690"/>
                <a:gridCol w="2656055"/>
                <a:gridCol w="2656055"/>
              </a:tblGrid>
              <a:tr h="441342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38325" algn="l"/>
                          <a:tab pos="5029200" algn="l"/>
                        </a:tabLst>
                      </a:pPr>
                      <a:r>
                        <a:rPr lang="en-US" sz="1800" dirty="0">
                          <a:effectLst/>
                        </a:rPr>
                        <a:t>Grade 	Theme of the 	Language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38325" algn="l"/>
                          <a:tab pos="5029200" algn="l"/>
                        </a:tabLst>
                      </a:pPr>
                      <a:r>
                        <a:rPr lang="en-US" sz="1800" dirty="0">
                          <a:effectLst/>
                        </a:rPr>
                        <a:t>level:	literacy unit:	Function: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0892" marR="5089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1342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Examples of target Form from teaching materials or from a sample of student writing that can be given to a language learner. </a:t>
                      </a:r>
                      <a:endParaRPr lang="en-US" sz="18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0892" marR="5089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509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Beginning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Form: </a:t>
                      </a:r>
                      <a:endParaRPr lang="en-US" sz="18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Conjunctions: </a:t>
                      </a:r>
                      <a:r>
                        <a:rPr lang="en-US" sz="1800" i="1" dirty="0" smtClean="0">
                          <a:solidFill>
                            <a:schemeClr val="tx1"/>
                          </a:solidFill>
                          <a:effectLst/>
                        </a:rPr>
                        <a:t>and,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both</a:t>
                      </a:r>
                      <a:endParaRPr lang="en-US" sz="1800" i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Examples: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A small neighborhood </a:t>
                      </a:r>
                      <a:r>
                        <a:rPr lang="en-US" sz="1800" u="sng" baseline="0" dirty="0" smtClean="0">
                          <a:solidFill>
                            <a:schemeClr val="tx1"/>
                          </a:solidFill>
                          <a:effectLst/>
                        </a:rPr>
                        <a:t>and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a big neighborhood </a:t>
                      </a:r>
                      <a:r>
                        <a:rPr lang="en-US" sz="1800" u="sng" baseline="0" dirty="0" smtClean="0">
                          <a:solidFill>
                            <a:schemeClr val="tx1"/>
                          </a:solidFill>
                          <a:effectLst/>
                        </a:rPr>
                        <a:t>both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have  families and friends.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Example Sentence Frame: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_______ and a _______ both have ____________.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          are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Intermediate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Form: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</a:rPr>
                        <a:t>Conjunctions: </a:t>
                      </a:r>
                      <a:r>
                        <a:rPr lang="en-US" sz="1800" i="1" baseline="0" dirty="0" smtClean="0">
                          <a:solidFill>
                            <a:srgbClr val="FF0000"/>
                          </a:solidFill>
                          <a:effectLst/>
                        </a:rPr>
                        <a:t>both, but, while, however</a:t>
                      </a:r>
                      <a:endParaRPr lang="en-US" sz="1800" i="1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Examples: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</a:rPr>
                        <a:t>Some neighborhoods have lots and lots of people in them, </a:t>
                      </a:r>
                      <a:r>
                        <a:rPr lang="en-US" sz="1800" u="sng" dirty="0" smtClean="0">
                          <a:solidFill>
                            <a:srgbClr val="FF0000"/>
                          </a:solidFill>
                          <a:effectLst/>
                        </a:rPr>
                        <a:t>while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</a:rPr>
                        <a:t> others have only a small population.</a:t>
                      </a:r>
                      <a:endParaRPr lang="en-US" sz="18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effectLst/>
                        </a:rPr>
                        <a:t>Example Sentence Frame: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</a:rPr>
                        <a:t>A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_____ has/is ________ while a ________ has/is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effectLst/>
                        </a:rPr>
                        <a:t>__________.</a:t>
                      </a:r>
                      <a:endParaRPr lang="en-US" sz="1800" dirty="0">
                        <a:effectLst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Advanced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Form: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</a:endParaRPr>
                    </a:p>
                  </a:txBody>
                  <a:tcPr marL="50892" marR="50892" marT="0" marB="0"/>
                </a:tc>
              </a:tr>
            </a:tbl>
          </a:graphicData>
        </a:graphic>
      </p:graphicFrame>
      <p:sp>
        <p:nvSpPr>
          <p:cNvPr id="51216" name="Rectangle 2"/>
          <p:cNvSpPr>
            <a:spLocks noChangeArrowheads="1"/>
          </p:cNvSpPr>
          <p:nvPr/>
        </p:nvSpPr>
        <p:spPr bwMode="auto">
          <a:xfrm>
            <a:off x="34925" y="273050"/>
            <a:ext cx="8458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Times New Roman" pitchFamily="18" charset="0"/>
                <a:ea typeface="Calibri" pitchFamily="34" charset="0"/>
                <a:cs typeface="Arial" charset="0"/>
              </a:rPr>
              <a:t>Classification of Language Functions and Forms</a:t>
            </a:r>
            <a:endParaRPr lang="en-US">
              <a:latin typeface="Times New Roman" pitchFamily="18" charset="0"/>
              <a:ea typeface="Calibri" pitchFamily="34" charset="0"/>
              <a:cs typeface="Arial" charset="0"/>
            </a:endParaRPr>
          </a:p>
        </p:txBody>
      </p:sp>
      <p:grpSp>
        <p:nvGrpSpPr>
          <p:cNvPr id="51217" name="Group 6"/>
          <p:cNvGrpSpPr>
            <a:grpSpLocks/>
          </p:cNvGrpSpPr>
          <p:nvPr/>
        </p:nvGrpSpPr>
        <p:grpSpPr bwMode="auto">
          <a:xfrm>
            <a:off x="1066800" y="809625"/>
            <a:ext cx="7239000" cy="714375"/>
            <a:chOff x="1066800" y="4258878"/>
            <a:chExt cx="7239000" cy="714720"/>
          </a:xfrm>
        </p:grpSpPr>
        <p:sp>
          <p:nvSpPr>
            <p:cNvPr id="51218" name="TextBox 7"/>
            <p:cNvSpPr txBox="1">
              <a:spLocks noChangeArrowheads="1"/>
            </p:cNvSpPr>
            <p:nvPr/>
          </p:nvSpPr>
          <p:spPr bwMode="auto">
            <a:xfrm>
              <a:off x="1066800" y="4419600"/>
              <a:ext cx="83541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Calibri" pitchFamily="34" charset="0"/>
                </a:rPr>
                <a:t>1</a:t>
              </a:r>
              <a:r>
                <a:rPr lang="en-US" sz="2000" b="1" baseline="30000">
                  <a:solidFill>
                    <a:srgbClr val="FF0000"/>
                  </a:solidFill>
                  <a:latin typeface="Calibri" pitchFamily="34" charset="0"/>
                </a:rPr>
                <a:t>st</a:t>
              </a:r>
              <a:r>
                <a:rPr lang="en-US" sz="2000" b="1">
                  <a:solidFill>
                    <a:srgbClr val="FF0000"/>
                  </a:solidFill>
                  <a:latin typeface="Calibri" pitchFamily="34" charset="0"/>
                </a:rPr>
                <a:t>-2</a:t>
              </a:r>
              <a:r>
                <a:rPr lang="en-US" sz="2000" b="1" baseline="30000">
                  <a:solidFill>
                    <a:srgbClr val="FF0000"/>
                  </a:solidFill>
                  <a:latin typeface="Calibri" pitchFamily="34" charset="0"/>
                </a:rPr>
                <a:t>nd</a:t>
              </a:r>
              <a:r>
                <a:rPr lang="en-US" sz="2000" b="1">
                  <a:solidFill>
                    <a:srgbClr val="FF0000"/>
                  </a:solidFill>
                  <a:latin typeface="Calibri" pitchFamily="34" charset="0"/>
                </a:rPr>
                <a:t> </a:t>
              </a:r>
            </a:p>
          </p:txBody>
        </p:sp>
        <p:sp>
          <p:nvSpPr>
            <p:cNvPr id="51219" name="TextBox 8"/>
            <p:cNvSpPr txBox="1">
              <a:spLocks noChangeArrowheads="1"/>
            </p:cNvSpPr>
            <p:nvPr/>
          </p:nvSpPr>
          <p:spPr bwMode="auto">
            <a:xfrm>
              <a:off x="3543300" y="4265712"/>
              <a:ext cx="16764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Calibri" pitchFamily="34" charset="0"/>
                </a:rPr>
                <a:t>“Categorizing Things” </a:t>
              </a:r>
            </a:p>
          </p:txBody>
        </p:sp>
        <p:sp>
          <p:nvSpPr>
            <p:cNvPr id="51220" name="TextBox 9"/>
            <p:cNvSpPr txBox="1">
              <a:spLocks noChangeArrowheads="1"/>
            </p:cNvSpPr>
            <p:nvPr/>
          </p:nvSpPr>
          <p:spPr bwMode="auto">
            <a:xfrm>
              <a:off x="6400800" y="4258878"/>
              <a:ext cx="19050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Calibri" pitchFamily="34" charset="0"/>
                </a:rPr>
                <a:t>Compare and Contrast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49" name="Group 4"/>
          <p:cNvGrpSpPr>
            <a:grpSpLocks/>
          </p:cNvGrpSpPr>
          <p:nvPr/>
        </p:nvGrpSpPr>
        <p:grpSpPr bwMode="auto">
          <a:xfrm>
            <a:off x="8153400" y="4763"/>
            <a:ext cx="1020763" cy="6858000"/>
            <a:chOff x="7891160" y="-176561"/>
            <a:chExt cx="1020335" cy="6858000"/>
          </a:xfrm>
        </p:grpSpPr>
        <p:pic>
          <p:nvPicPr>
            <p:cNvPr id="6" name="Picture 2" descr="C:\Users\Rob\AppData\Local\Microsoft\Windows\Temporary Internet Files\Content.IE5\FVXFMXHO\MP900439527[1]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/>
            </a:blip>
            <a:srcRect l="44325"/>
            <a:stretch/>
          </p:blipFill>
          <p:spPr bwMode="auto">
            <a:xfrm>
              <a:off x="7891160" y="-176561"/>
              <a:ext cx="988740" cy="6852424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effectLst>
              <a:glow>
                <a:schemeClr val="accent1"/>
              </a:glow>
              <a:softEdge rad="0"/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7921310" y="-176561"/>
              <a:ext cx="990185" cy="68580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53250" name="TextBox 2"/>
          <p:cNvSpPr txBox="1">
            <a:spLocks noChangeArrowheads="1"/>
          </p:cNvSpPr>
          <p:nvPr/>
        </p:nvSpPr>
        <p:spPr bwMode="auto">
          <a:xfrm>
            <a:off x="457200" y="0"/>
            <a:ext cx="77263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Lesson planning for contextualized ELD </a:t>
            </a:r>
          </a:p>
        </p:txBody>
      </p:sp>
      <p:sp>
        <p:nvSpPr>
          <p:cNvPr id="53251" name="TextBox 3"/>
          <p:cNvSpPr txBox="1">
            <a:spLocks noChangeArrowheads="1"/>
          </p:cNvSpPr>
          <p:nvPr/>
        </p:nvSpPr>
        <p:spPr bwMode="auto">
          <a:xfrm>
            <a:off x="457200" y="609600"/>
            <a:ext cx="77724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1260475" algn="l"/>
                <a:tab pos="1828800" algn="l"/>
              </a:tabLst>
            </a:pPr>
            <a:r>
              <a:rPr lang="en-US" sz="2400" b="1">
                <a:latin typeface="Calibri" pitchFamily="34" charset="0"/>
              </a:rPr>
              <a:t>My class:</a:t>
            </a:r>
            <a:r>
              <a:rPr lang="en-US" sz="2400">
                <a:latin typeface="Calibri" pitchFamily="34" charset="0"/>
              </a:rPr>
              <a:t> Grade 1-2, 22 Students total, with 7 ELLs</a:t>
            </a:r>
          </a:p>
          <a:p>
            <a:pPr>
              <a:spcAft>
                <a:spcPts val="1200"/>
              </a:spcAft>
              <a:tabLst>
                <a:tab pos="1260475" algn="l"/>
                <a:tab pos="1828800" algn="l"/>
              </a:tabLst>
            </a:pPr>
            <a:r>
              <a:rPr lang="en-US" sz="2400">
                <a:latin typeface="Calibri" pitchFamily="34" charset="0"/>
              </a:rPr>
              <a:t>				ELLs: 3 Adv, 3 Inter, 2 Begin</a:t>
            </a:r>
          </a:p>
          <a:p>
            <a:pPr>
              <a:spcAft>
                <a:spcPts val="1200"/>
              </a:spcAft>
              <a:tabLst>
                <a:tab pos="1260475" algn="l"/>
                <a:tab pos="1828800" algn="l"/>
              </a:tabLst>
            </a:pPr>
            <a:r>
              <a:rPr lang="en-US" sz="2400" b="1">
                <a:latin typeface="Calibri" pitchFamily="34" charset="0"/>
              </a:rPr>
              <a:t>My Content Theme</a:t>
            </a:r>
            <a:r>
              <a:rPr lang="en-US" sz="2400">
                <a:latin typeface="Calibri" pitchFamily="34" charset="0"/>
              </a:rPr>
              <a:t>: Neighborhoods</a:t>
            </a:r>
          </a:p>
          <a:p>
            <a:pPr>
              <a:lnSpc>
                <a:spcPts val="3400"/>
              </a:lnSpc>
              <a:tabLst>
                <a:tab pos="1260475" algn="l"/>
                <a:tab pos="1828800" algn="l"/>
              </a:tabLst>
            </a:pPr>
            <a:r>
              <a:rPr lang="en-US" sz="2400" b="1">
                <a:latin typeface="Calibri" pitchFamily="34" charset="0"/>
              </a:rPr>
              <a:t>My literacy block lesson plan </a:t>
            </a:r>
            <a:r>
              <a:rPr lang="en-US" sz="2400">
                <a:latin typeface="Calibri" pitchFamily="34" charset="0"/>
              </a:rPr>
              <a:t>For Tuesday, April 16 :</a:t>
            </a:r>
          </a:p>
          <a:p>
            <a:pPr>
              <a:tabLst>
                <a:tab pos="1260475" algn="l"/>
                <a:tab pos="1828800" algn="l"/>
              </a:tabLst>
            </a:pPr>
            <a:endParaRPr lang="en-US" sz="2400">
              <a:latin typeface="Calibri" pitchFamily="34" charset="0"/>
            </a:endParaRPr>
          </a:p>
          <a:p>
            <a:pPr>
              <a:tabLst>
                <a:tab pos="1260475" algn="l"/>
                <a:tab pos="1828800" algn="l"/>
              </a:tabLst>
            </a:pPr>
            <a:r>
              <a:rPr lang="en-US" sz="2400" b="1">
                <a:latin typeface="Calibri" pitchFamily="34" charset="0"/>
              </a:rPr>
              <a:t>How I will incorporate ELD</a:t>
            </a:r>
            <a:r>
              <a:rPr lang="en-US" sz="2400">
                <a:latin typeface="Calibri" pitchFamily="34" charset="0"/>
              </a:rPr>
              <a:t>:</a:t>
            </a:r>
          </a:p>
          <a:p>
            <a:pPr>
              <a:tabLst>
                <a:tab pos="1260475" algn="l"/>
                <a:tab pos="1828800" algn="l"/>
              </a:tabLst>
            </a:pPr>
            <a:r>
              <a:rPr lang="en-US" sz="2400">
                <a:latin typeface="Calibri" pitchFamily="34" charset="0"/>
              </a:rPr>
              <a:t>	1. Review my materials and tasks </a:t>
            </a:r>
          </a:p>
          <a:p>
            <a:pPr>
              <a:tabLst>
                <a:tab pos="1260475" algn="l"/>
                <a:tab pos="1828800" algn="l"/>
              </a:tabLst>
            </a:pPr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	</a:t>
            </a:r>
            <a:r>
              <a:rPr lang="en-US" sz="2400">
                <a:latin typeface="Calibri" pitchFamily="34" charset="0"/>
              </a:rPr>
              <a:t>2. Consult ELD curriculum map </a:t>
            </a:r>
          </a:p>
          <a:p>
            <a:pPr>
              <a:tabLst>
                <a:tab pos="1260475" algn="l"/>
                <a:tab pos="1828800" algn="l"/>
              </a:tabLst>
            </a:pPr>
            <a:r>
              <a:rPr lang="en-US" sz="2400">
                <a:latin typeface="Calibri" pitchFamily="34" charset="0"/>
              </a:rPr>
              <a:t>	3. Identify a suitable Function</a:t>
            </a:r>
          </a:p>
          <a:p>
            <a:pPr>
              <a:tabLst>
                <a:tab pos="1260475" algn="l"/>
                <a:tab pos="1828800" algn="l"/>
              </a:tabLst>
            </a:pPr>
            <a:r>
              <a:rPr lang="en-US" sz="2400">
                <a:latin typeface="Calibri" pitchFamily="34" charset="0"/>
              </a:rPr>
              <a:t>	4. Begin filling out Function/Form chart	</a:t>
            </a:r>
          </a:p>
          <a:p>
            <a:pPr>
              <a:tabLst>
                <a:tab pos="1260475" algn="l"/>
                <a:tab pos="1828800" algn="l"/>
              </a:tabLst>
            </a:pPr>
            <a:r>
              <a:rPr lang="en-US" sz="2400">
                <a:latin typeface="Calibri" pitchFamily="34" charset="0"/>
              </a:rPr>
              <a:t>	5. Review materials and tasks for specific Forms </a:t>
            </a:r>
          </a:p>
          <a:p>
            <a:pPr>
              <a:tabLst>
                <a:tab pos="1260475" algn="l"/>
                <a:tab pos="1828800" algn="l"/>
              </a:tabLst>
            </a:pPr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	6. Create ELL materials and/or tasks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3" name="Group 4"/>
          <p:cNvGrpSpPr>
            <a:grpSpLocks/>
          </p:cNvGrpSpPr>
          <p:nvPr/>
        </p:nvGrpSpPr>
        <p:grpSpPr bwMode="auto">
          <a:xfrm>
            <a:off x="8153400" y="4763"/>
            <a:ext cx="1020763" cy="6858000"/>
            <a:chOff x="7891160" y="-176561"/>
            <a:chExt cx="1020335" cy="6858000"/>
          </a:xfrm>
        </p:grpSpPr>
        <p:pic>
          <p:nvPicPr>
            <p:cNvPr id="6" name="Picture 2" descr="C:\Users\Rob\AppData\Local\Microsoft\Windows\Temporary Internet Files\Content.IE5\FVXFMXHO\MP900439527[1]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/>
            </a:blip>
            <a:srcRect l="44325"/>
            <a:stretch/>
          </p:blipFill>
          <p:spPr bwMode="auto">
            <a:xfrm>
              <a:off x="7891160" y="-176561"/>
              <a:ext cx="988740" cy="6852424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effectLst>
              <a:glow>
                <a:schemeClr val="accent1"/>
              </a:glow>
              <a:softEdge rad="0"/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7921310" y="-176561"/>
              <a:ext cx="990185" cy="68580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54274" name="TextBox 4"/>
          <p:cNvSpPr txBox="1">
            <a:spLocks noChangeArrowheads="1"/>
          </p:cNvSpPr>
          <p:nvPr/>
        </p:nvSpPr>
        <p:spPr bwMode="auto">
          <a:xfrm>
            <a:off x="457200" y="0"/>
            <a:ext cx="77263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Create ELL materials and/or tasks</a:t>
            </a:r>
          </a:p>
        </p:txBody>
      </p:sp>
      <p:sp>
        <p:nvSpPr>
          <p:cNvPr id="54275" name="TextBox 7"/>
          <p:cNvSpPr txBox="1">
            <a:spLocks noChangeArrowheads="1"/>
          </p:cNvSpPr>
          <p:nvPr/>
        </p:nvSpPr>
        <p:spPr bwMode="auto">
          <a:xfrm>
            <a:off x="457200" y="609600"/>
            <a:ext cx="77724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1260475" algn="l"/>
                <a:tab pos="1828800" algn="l"/>
              </a:tabLst>
            </a:pPr>
            <a:r>
              <a:rPr lang="en-US" sz="2400" b="1">
                <a:latin typeface="Calibri" pitchFamily="34" charset="0"/>
              </a:rPr>
              <a:t>Theme:</a:t>
            </a:r>
            <a:r>
              <a:rPr lang="en-US" sz="2400">
                <a:latin typeface="Calibri" pitchFamily="34" charset="0"/>
              </a:rPr>
              <a:t> Neighborhoods</a:t>
            </a:r>
          </a:p>
          <a:p>
            <a:pPr>
              <a:tabLst>
                <a:tab pos="1260475" algn="l"/>
                <a:tab pos="1828800" algn="l"/>
              </a:tabLst>
            </a:pPr>
            <a:r>
              <a:rPr lang="en-US" sz="2400" b="1">
                <a:latin typeface="Calibri" pitchFamily="34" charset="0"/>
              </a:rPr>
              <a:t>Function</a:t>
            </a:r>
            <a:r>
              <a:rPr lang="en-US" sz="2400">
                <a:latin typeface="Calibri" pitchFamily="34" charset="0"/>
              </a:rPr>
              <a:t>: Comparison and Contrast</a:t>
            </a:r>
          </a:p>
          <a:p>
            <a:pPr>
              <a:tabLst>
                <a:tab pos="1260475" algn="l"/>
                <a:tab pos="1828800" algn="l"/>
              </a:tabLst>
            </a:pPr>
            <a:r>
              <a:rPr lang="en-US" sz="2400" b="1">
                <a:latin typeface="Calibri" pitchFamily="34" charset="0"/>
              </a:rPr>
              <a:t>Intermediate Form</a:t>
            </a:r>
            <a:r>
              <a:rPr lang="en-US" sz="2400">
                <a:latin typeface="Calibri" pitchFamily="34" charset="0"/>
              </a:rPr>
              <a:t>: Conjunctions: </a:t>
            </a:r>
            <a:r>
              <a:rPr lang="en-US" sz="2400" i="1">
                <a:latin typeface="Calibri" pitchFamily="34" charset="0"/>
              </a:rPr>
              <a:t>both, but, while, however</a:t>
            </a:r>
          </a:p>
          <a:p>
            <a:pPr>
              <a:tabLst>
                <a:tab pos="1260475" algn="l"/>
                <a:tab pos="1828800" algn="l"/>
              </a:tabLst>
            </a:pPr>
            <a:endParaRPr lang="en-US" sz="2400">
              <a:latin typeface="Calibri" pitchFamily="34" charset="0"/>
            </a:endParaRPr>
          </a:p>
          <a:p>
            <a:pPr>
              <a:tabLst>
                <a:tab pos="1260475" algn="l"/>
                <a:tab pos="1828800" algn="l"/>
              </a:tabLst>
            </a:pPr>
            <a:r>
              <a:rPr lang="en-US" sz="2400">
                <a:latin typeface="Calibri" pitchFamily="34" charset="0"/>
              </a:rPr>
              <a:t>While other students are working on their tasks, my 3 intermediate level ELLs will work together to fill out a contrast chart based on the reading.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57200" y="3340100"/>
          <a:ext cx="7924800" cy="207086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{D7AC3CCA-C797-4891-BE02-D94E43425B78}</a:tableStyleId>
              </a:tblPr>
              <a:tblGrid>
                <a:gridCol w="3886200"/>
                <a:gridCol w="152400"/>
                <a:gridCol w="3886200"/>
              </a:tblGrid>
              <a:tr h="20708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Small neighborhoods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Big</a:t>
                      </a:r>
                      <a:r>
                        <a:rPr lang="en-US" sz="1800" baseline="0" dirty="0" smtClean="0">
                          <a:effectLst/>
                        </a:rPr>
                        <a:t> neighborhoods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</a:endParaRPr>
                    </a:p>
                  </a:txBody>
                  <a:tcPr marL="50892" marR="50892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7" name="Group 4"/>
          <p:cNvGrpSpPr>
            <a:grpSpLocks/>
          </p:cNvGrpSpPr>
          <p:nvPr/>
        </p:nvGrpSpPr>
        <p:grpSpPr bwMode="auto">
          <a:xfrm>
            <a:off x="8153400" y="4763"/>
            <a:ext cx="1020763" cy="6858000"/>
            <a:chOff x="7891160" y="-176561"/>
            <a:chExt cx="1020335" cy="6858000"/>
          </a:xfrm>
        </p:grpSpPr>
        <p:pic>
          <p:nvPicPr>
            <p:cNvPr id="6" name="Picture 2" descr="C:\Users\Rob\AppData\Local\Microsoft\Windows\Temporary Internet Files\Content.IE5\FVXFMXHO\MP900439527[1]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/>
            </a:blip>
            <a:srcRect l="44325"/>
            <a:stretch/>
          </p:blipFill>
          <p:spPr bwMode="auto">
            <a:xfrm>
              <a:off x="7891160" y="-176561"/>
              <a:ext cx="988740" cy="6852424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effectLst>
              <a:glow>
                <a:schemeClr val="accent1"/>
              </a:glow>
              <a:softEdge rad="0"/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7921310" y="-176561"/>
              <a:ext cx="990185" cy="68580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55298" name="TextBox 4"/>
          <p:cNvSpPr txBox="1">
            <a:spLocks noChangeArrowheads="1"/>
          </p:cNvSpPr>
          <p:nvPr/>
        </p:nvSpPr>
        <p:spPr bwMode="auto">
          <a:xfrm>
            <a:off x="457200" y="0"/>
            <a:ext cx="77263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Create ELL materials and/or tasks</a:t>
            </a:r>
          </a:p>
        </p:txBody>
      </p:sp>
      <p:sp>
        <p:nvSpPr>
          <p:cNvPr id="55299" name="TextBox 8"/>
          <p:cNvSpPr txBox="1">
            <a:spLocks noChangeArrowheads="1"/>
          </p:cNvSpPr>
          <p:nvPr/>
        </p:nvSpPr>
        <p:spPr bwMode="auto">
          <a:xfrm>
            <a:off x="457200" y="533400"/>
            <a:ext cx="426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Student A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57200" y="1489075"/>
          <a:ext cx="7924800" cy="15773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{D7AC3CCA-C797-4891-BE02-D94E43425B78}</a:tableStyleId>
              </a:tblPr>
              <a:tblGrid>
                <a:gridCol w="3886200"/>
                <a:gridCol w="152400"/>
                <a:gridCol w="3886200"/>
              </a:tblGrid>
              <a:tr h="1219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Small neighborhoods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1. Small population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2. ________________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3. A few buildings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4. ________________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Big</a:t>
                      </a:r>
                      <a:r>
                        <a:rPr lang="en-US" sz="1800" baseline="0" dirty="0" smtClean="0">
                          <a:effectLst/>
                        </a:rPr>
                        <a:t> neighborhoods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</a:rPr>
                        <a:t>1. Large population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</a:rPr>
                        <a:t>2. __________________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</a:rPr>
                        <a:t>3. Miles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of streets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effectLst/>
                        </a:rPr>
                        <a:t>4.___________________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50892" marR="50892" marT="0" marB="0"/>
                </a:tc>
              </a:tr>
            </a:tbl>
          </a:graphicData>
        </a:graphic>
      </p:graphicFrame>
      <p:sp>
        <p:nvSpPr>
          <p:cNvPr id="55310" name="TextBox 10"/>
          <p:cNvSpPr txBox="1">
            <a:spLocks noChangeArrowheads="1"/>
          </p:cNvSpPr>
          <p:nvPr/>
        </p:nvSpPr>
        <p:spPr bwMode="auto">
          <a:xfrm>
            <a:off x="457200" y="838200"/>
            <a:ext cx="853440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Small neighborhoods have a small population; </a:t>
            </a:r>
            <a:r>
              <a:rPr lang="en-US" b="1">
                <a:latin typeface="Calibri" pitchFamily="34" charset="0"/>
              </a:rPr>
              <a:t>however </a:t>
            </a:r>
            <a:r>
              <a:rPr lang="en-US">
                <a:latin typeface="Calibri" pitchFamily="34" charset="0"/>
              </a:rPr>
              <a:t>big ones have a large population.  Small neighborhoods have a few buildings </a:t>
            </a:r>
            <a:r>
              <a:rPr lang="en-US" b="1">
                <a:latin typeface="Calibri" pitchFamily="34" charset="0"/>
              </a:rPr>
              <a:t>while</a:t>
            </a:r>
            <a:r>
              <a:rPr lang="en-US">
                <a:latin typeface="Calibri" pitchFamily="34" charset="0"/>
              </a:rPr>
              <a:t> big ones have miles of streets.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57200" y="3657600"/>
            <a:ext cx="426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Student B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57200" y="4648200"/>
          <a:ext cx="7924800" cy="15773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{D7AC3CCA-C797-4891-BE02-D94E43425B78}</a:tableStyleId>
              </a:tblPr>
              <a:tblGrid>
                <a:gridCol w="3886200"/>
                <a:gridCol w="152400"/>
                <a:gridCol w="3886200"/>
              </a:tblGrid>
              <a:tr h="1219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Small neighborhoods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1. __________________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2. Few houses</a:t>
                      </a: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  <a:effectLst/>
                        </a:rPr>
                        <a:t> and apartments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  <a:effectLst/>
                        </a:rPr>
                        <a:t>3. __________________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4. Part</a:t>
                      </a: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  <a:effectLst/>
                        </a:rPr>
                        <a:t> of villages or towns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Big</a:t>
                      </a:r>
                      <a:r>
                        <a:rPr lang="en-US" sz="1800" baseline="0" dirty="0" smtClean="0">
                          <a:effectLst/>
                        </a:rPr>
                        <a:t> neighborhoods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</a:rPr>
                        <a:t>1. ___________________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2. Many houses and apartments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</a:rPr>
                        <a:t>3. ___________________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</a:rPr>
                        <a:t>4. Part of large cities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50892" marR="50892" marT="0" marB="0"/>
                </a:tc>
              </a:tr>
            </a:tbl>
          </a:graphicData>
        </a:graphic>
      </p:graphicFrame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57200" y="3962400"/>
            <a:ext cx="838200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Small neighborhoods have few houses and apartments; </a:t>
            </a:r>
            <a:r>
              <a:rPr lang="en-US" b="1">
                <a:latin typeface="Calibri" pitchFamily="34" charset="0"/>
              </a:rPr>
              <a:t>however </a:t>
            </a:r>
            <a:r>
              <a:rPr lang="en-US">
                <a:latin typeface="Calibri" pitchFamily="34" charset="0"/>
              </a:rPr>
              <a:t>big ones have many.  Small neighborhoods are part of villages or towns </a:t>
            </a:r>
            <a:r>
              <a:rPr lang="en-US" b="1">
                <a:latin typeface="Calibri" pitchFamily="34" charset="0"/>
              </a:rPr>
              <a:t>while</a:t>
            </a:r>
            <a:r>
              <a:rPr lang="en-US">
                <a:latin typeface="Calibri" pitchFamily="34" charset="0"/>
              </a:rPr>
              <a:t> big ones are part of large cities.</a:t>
            </a:r>
          </a:p>
        </p:txBody>
      </p:sp>
      <p:sp>
        <p:nvSpPr>
          <p:cNvPr id="55323" name="TextBox 14"/>
          <p:cNvSpPr txBox="1">
            <a:spLocks noChangeArrowheads="1"/>
          </p:cNvSpPr>
          <p:nvPr/>
        </p:nvSpPr>
        <p:spPr bwMode="auto">
          <a:xfrm>
            <a:off x="457200" y="3059113"/>
            <a:ext cx="7848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Ask your partner: </a:t>
            </a:r>
            <a:r>
              <a:rPr lang="en-US">
                <a:latin typeface="Calibri" pitchFamily="34" charset="0"/>
              </a:rPr>
              <a:t>How are small neighborhoods different from big ones?  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36576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57200" y="6248400"/>
            <a:ext cx="784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Ask your partner: </a:t>
            </a:r>
            <a:r>
              <a:rPr lang="en-US">
                <a:latin typeface="Calibri" pitchFamily="34" charset="0"/>
              </a:rPr>
              <a:t>How are small neighborhoods different from big ones?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1" name="Group 4"/>
          <p:cNvGrpSpPr>
            <a:grpSpLocks/>
          </p:cNvGrpSpPr>
          <p:nvPr/>
        </p:nvGrpSpPr>
        <p:grpSpPr bwMode="auto">
          <a:xfrm>
            <a:off x="8153400" y="4763"/>
            <a:ext cx="1020763" cy="6858000"/>
            <a:chOff x="7891160" y="-176561"/>
            <a:chExt cx="1020335" cy="6858000"/>
          </a:xfrm>
        </p:grpSpPr>
        <p:pic>
          <p:nvPicPr>
            <p:cNvPr id="6" name="Picture 2" descr="C:\Users\Rob\AppData\Local\Microsoft\Windows\Temporary Internet Files\Content.IE5\FVXFMXHO\MP900439527[1]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/>
            </a:blip>
            <a:srcRect l="44325"/>
            <a:stretch/>
          </p:blipFill>
          <p:spPr bwMode="auto">
            <a:xfrm>
              <a:off x="7891160" y="-176561"/>
              <a:ext cx="988740" cy="6852424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effectLst>
              <a:glow>
                <a:schemeClr val="accent1"/>
              </a:glow>
              <a:softEdge rad="0"/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7921310" y="-176561"/>
              <a:ext cx="990185" cy="68580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56322" name="TextBox 4"/>
          <p:cNvSpPr txBox="1">
            <a:spLocks noChangeArrowheads="1"/>
          </p:cNvSpPr>
          <p:nvPr/>
        </p:nvSpPr>
        <p:spPr bwMode="auto">
          <a:xfrm>
            <a:off x="457200" y="0"/>
            <a:ext cx="77263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Create ELL materials and/or tasks</a:t>
            </a:r>
          </a:p>
        </p:txBody>
      </p:sp>
      <p:sp>
        <p:nvSpPr>
          <p:cNvPr id="56323" name="TextBox 7"/>
          <p:cNvSpPr txBox="1">
            <a:spLocks noChangeArrowheads="1"/>
          </p:cNvSpPr>
          <p:nvPr/>
        </p:nvSpPr>
        <p:spPr bwMode="auto">
          <a:xfrm>
            <a:off x="457200" y="609600"/>
            <a:ext cx="77724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1260475" algn="l"/>
                <a:tab pos="1828800" algn="l"/>
              </a:tabLst>
            </a:pPr>
            <a:r>
              <a:rPr lang="en-US" sz="2400" b="1">
                <a:latin typeface="Calibri" pitchFamily="34" charset="0"/>
              </a:rPr>
              <a:t>Theme:</a:t>
            </a:r>
            <a:r>
              <a:rPr lang="en-US" sz="2400">
                <a:latin typeface="Calibri" pitchFamily="34" charset="0"/>
              </a:rPr>
              <a:t> Neighborhoods</a:t>
            </a:r>
          </a:p>
          <a:p>
            <a:pPr>
              <a:tabLst>
                <a:tab pos="1260475" algn="l"/>
                <a:tab pos="1828800" algn="l"/>
              </a:tabLst>
            </a:pPr>
            <a:r>
              <a:rPr lang="en-US" sz="2400" b="1">
                <a:latin typeface="Calibri" pitchFamily="34" charset="0"/>
              </a:rPr>
              <a:t>Function</a:t>
            </a:r>
            <a:r>
              <a:rPr lang="en-US" sz="2400">
                <a:latin typeface="Calibri" pitchFamily="34" charset="0"/>
              </a:rPr>
              <a:t>: Comparison and Contrast</a:t>
            </a:r>
          </a:p>
          <a:p>
            <a:pPr>
              <a:tabLst>
                <a:tab pos="1260475" algn="l"/>
                <a:tab pos="1828800" algn="l"/>
              </a:tabLst>
            </a:pPr>
            <a:r>
              <a:rPr lang="en-US" sz="2400" b="1">
                <a:latin typeface="Calibri" pitchFamily="34" charset="0"/>
              </a:rPr>
              <a:t>Intermediate Form</a:t>
            </a:r>
            <a:r>
              <a:rPr lang="en-US" sz="2400">
                <a:latin typeface="Calibri" pitchFamily="34" charset="0"/>
              </a:rPr>
              <a:t>: Conjunctions: </a:t>
            </a:r>
            <a:r>
              <a:rPr lang="en-US" sz="2400" i="1">
                <a:latin typeface="Calibri" pitchFamily="34" charset="0"/>
              </a:rPr>
              <a:t>both, but, while, however</a:t>
            </a:r>
          </a:p>
          <a:p>
            <a:pPr>
              <a:tabLst>
                <a:tab pos="1260475" algn="l"/>
                <a:tab pos="1828800" algn="l"/>
              </a:tabLst>
            </a:pPr>
            <a:endParaRPr lang="en-US" sz="2400">
              <a:latin typeface="Calibri" pitchFamily="34" charset="0"/>
            </a:endParaRPr>
          </a:p>
          <a:p>
            <a:pPr>
              <a:tabLst>
                <a:tab pos="1260475" algn="l"/>
                <a:tab pos="1828800" algn="l"/>
              </a:tabLst>
            </a:pPr>
            <a:r>
              <a:rPr lang="en-US" sz="2400">
                <a:latin typeface="Calibri" pitchFamily="34" charset="0"/>
              </a:rPr>
              <a:t>While other students are working on their tasks, my 3 intermediate level ELLs will work together to fill out a contrast chart based on the reading.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57200" y="3276600"/>
          <a:ext cx="7924800" cy="63093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{D7AC3CCA-C797-4891-BE02-D94E43425B78}</a:tableStyleId>
              </a:tblPr>
              <a:tblGrid>
                <a:gridCol w="3886200"/>
                <a:gridCol w="152400"/>
                <a:gridCol w="3886200"/>
              </a:tblGrid>
              <a:tr h="609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Small neighborhoods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Big</a:t>
                      </a:r>
                      <a:r>
                        <a:rPr lang="en-US" sz="1800" baseline="0" dirty="0" smtClean="0">
                          <a:effectLst/>
                        </a:rPr>
                        <a:t> neighborhoods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</a:endParaRPr>
                    </a:p>
                  </a:txBody>
                  <a:tcPr marL="50892" marR="50892" marT="0" marB="0"/>
                </a:tc>
              </a:tr>
            </a:tbl>
          </a:graphicData>
        </a:graphic>
      </p:graphicFrame>
      <p:sp>
        <p:nvSpPr>
          <p:cNvPr id="56334" name="TextBox 8"/>
          <p:cNvSpPr txBox="1">
            <a:spLocks noChangeArrowheads="1"/>
          </p:cNvSpPr>
          <p:nvPr/>
        </p:nvSpPr>
        <p:spPr bwMode="auto">
          <a:xfrm>
            <a:off x="533400" y="4038600"/>
            <a:ext cx="77724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>
                <a:solidFill>
                  <a:srgbClr val="FF0000"/>
                </a:solidFill>
                <a:latin typeface="Calibri" pitchFamily="34" charset="0"/>
              </a:rPr>
              <a:t>In your journal, write about the topic: </a:t>
            </a:r>
          </a:p>
          <a:p>
            <a:pPr>
              <a:spcAft>
                <a:spcPts val="600"/>
              </a:spcAft>
            </a:pPr>
            <a:r>
              <a:rPr lang="en-US" sz="2400">
                <a:latin typeface="Calibri" pitchFamily="34" charset="0"/>
              </a:rPr>
              <a:t>“How is your house similar to and different from school?” </a:t>
            </a:r>
          </a:p>
          <a:p>
            <a:r>
              <a:rPr lang="en-US" sz="2400">
                <a:latin typeface="Calibri" pitchFamily="34" charset="0"/>
              </a:rPr>
              <a:t>Use the words </a:t>
            </a:r>
            <a:r>
              <a:rPr lang="en-US" sz="2400" i="1" u="sng">
                <a:latin typeface="Calibri" pitchFamily="34" charset="0"/>
              </a:rPr>
              <a:t>both</a:t>
            </a:r>
            <a:r>
              <a:rPr lang="en-US" sz="2400">
                <a:latin typeface="Calibri" pitchFamily="34" charset="0"/>
              </a:rPr>
              <a:t>, </a:t>
            </a:r>
            <a:r>
              <a:rPr lang="en-US" sz="2400" i="1" u="sng">
                <a:latin typeface="Calibri" pitchFamily="34" charset="0"/>
              </a:rPr>
              <a:t>but</a:t>
            </a:r>
            <a:r>
              <a:rPr lang="en-US" sz="2400">
                <a:latin typeface="Calibri" pitchFamily="34" charset="0"/>
              </a:rPr>
              <a:t>, </a:t>
            </a:r>
            <a:r>
              <a:rPr lang="en-US" sz="2400" i="1" u="sng">
                <a:latin typeface="Calibri" pitchFamily="34" charset="0"/>
              </a:rPr>
              <a:t>while</a:t>
            </a:r>
            <a:r>
              <a:rPr lang="en-US" sz="2400">
                <a:latin typeface="Calibri" pitchFamily="34" charset="0"/>
              </a:rPr>
              <a:t>, and </a:t>
            </a:r>
            <a:r>
              <a:rPr lang="en-US" sz="2400" i="1" u="sng">
                <a:latin typeface="Calibri" pitchFamily="34" charset="0"/>
              </a:rPr>
              <a:t>however</a:t>
            </a:r>
            <a:r>
              <a:rPr lang="en-US" sz="2400">
                <a:latin typeface="Calibri" pitchFamily="34" charset="0"/>
              </a:rPr>
              <a:t> at least one time each. Start with the sentence: </a:t>
            </a:r>
          </a:p>
          <a:p>
            <a:r>
              <a:rPr lang="en-US" sz="2400">
                <a:latin typeface="Calibri" pitchFamily="34" charset="0"/>
              </a:rPr>
              <a:t>“</a:t>
            </a:r>
            <a:r>
              <a:rPr lang="en-US" sz="2400" u="sng">
                <a:latin typeface="Calibri" pitchFamily="34" charset="0"/>
              </a:rPr>
              <a:t>Both</a:t>
            </a:r>
            <a:r>
              <a:rPr lang="en-US" sz="2400">
                <a:latin typeface="Calibri" pitchFamily="34" charset="0"/>
              </a:rPr>
              <a:t> my house and my school are nice places, </a:t>
            </a:r>
            <a:r>
              <a:rPr lang="en-US" sz="2400" u="sng">
                <a:latin typeface="Calibri" pitchFamily="34" charset="0"/>
              </a:rPr>
              <a:t>but</a:t>
            </a:r>
            <a:r>
              <a:rPr lang="en-US" sz="2400">
                <a:latin typeface="Calibri" pitchFamily="34" charset="0"/>
              </a:rPr>
              <a:t> I …”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69" name="Group 4"/>
          <p:cNvGrpSpPr>
            <a:grpSpLocks/>
          </p:cNvGrpSpPr>
          <p:nvPr/>
        </p:nvGrpSpPr>
        <p:grpSpPr bwMode="auto">
          <a:xfrm>
            <a:off x="8153400" y="4763"/>
            <a:ext cx="1020763" cy="6858000"/>
            <a:chOff x="7891160" y="-176561"/>
            <a:chExt cx="1020335" cy="6858000"/>
          </a:xfrm>
        </p:grpSpPr>
        <p:pic>
          <p:nvPicPr>
            <p:cNvPr id="5" name="Picture 2" descr="C:\Users\Rob\AppData\Local\Microsoft\Windows\Temporary Internet Files\Content.IE5\FVXFMXHO\MP900439527[1]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/>
            </a:blip>
            <a:srcRect l="44325"/>
            <a:stretch/>
          </p:blipFill>
          <p:spPr bwMode="auto">
            <a:xfrm>
              <a:off x="7891160" y="-176561"/>
              <a:ext cx="988740" cy="6852424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effectLst>
              <a:glow>
                <a:schemeClr val="accent1"/>
              </a:glow>
              <a:softEdge rad="0"/>
            </a:effectLst>
          </p:spPr>
        </p:pic>
        <p:sp>
          <p:nvSpPr>
            <p:cNvPr id="6" name="Rectangle 5"/>
            <p:cNvSpPr/>
            <p:nvPr/>
          </p:nvSpPr>
          <p:spPr>
            <a:xfrm>
              <a:off x="7921310" y="-176561"/>
              <a:ext cx="990185" cy="68580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1625" y="838200"/>
          <a:ext cx="7924800" cy="536295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{D7AC3CCA-C797-4891-BE02-D94E43425B78}</a:tableStyleId>
              </a:tblPr>
              <a:tblGrid>
                <a:gridCol w="2612690"/>
                <a:gridCol w="2656055"/>
                <a:gridCol w="2656055"/>
              </a:tblGrid>
              <a:tr h="441342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38325" algn="l"/>
                          <a:tab pos="5029200" algn="l"/>
                        </a:tabLst>
                      </a:pPr>
                      <a:r>
                        <a:rPr lang="en-US" sz="1800" dirty="0">
                          <a:effectLst/>
                        </a:rPr>
                        <a:t>Grade 	Theme of the 	Language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38325" algn="l"/>
                          <a:tab pos="5029200" algn="l"/>
                        </a:tabLst>
                      </a:pPr>
                      <a:r>
                        <a:rPr lang="en-US" sz="1800" dirty="0">
                          <a:effectLst/>
                        </a:rPr>
                        <a:t>level:	literacy unit:	Function: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0892" marR="5089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1342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Examples of target Form from teaching materials or from a sample of student writing that can be given to a language learner. </a:t>
                      </a:r>
                      <a:endParaRPr lang="en-US" sz="18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0892" marR="5089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509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Beginning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Form: </a:t>
                      </a:r>
                      <a:endParaRPr lang="en-US" sz="18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Conjunctions: </a:t>
                      </a:r>
                      <a:r>
                        <a:rPr lang="en-US" sz="1800" i="1" dirty="0" smtClean="0">
                          <a:solidFill>
                            <a:schemeClr val="tx1"/>
                          </a:solidFill>
                          <a:effectLst/>
                        </a:rPr>
                        <a:t>and,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both</a:t>
                      </a:r>
                      <a:endParaRPr lang="en-US" sz="1800" i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Examples: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A small neighborhood </a:t>
                      </a:r>
                      <a:r>
                        <a:rPr lang="en-US" sz="1800" u="sng" baseline="0" dirty="0" smtClean="0">
                          <a:solidFill>
                            <a:schemeClr val="tx1"/>
                          </a:solidFill>
                          <a:effectLst/>
                        </a:rPr>
                        <a:t>and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a big neighborhood </a:t>
                      </a:r>
                      <a:r>
                        <a:rPr lang="en-US" sz="1800" u="sng" baseline="0" dirty="0" smtClean="0">
                          <a:solidFill>
                            <a:schemeClr val="tx1"/>
                          </a:solidFill>
                          <a:effectLst/>
                        </a:rPr>
                        <a:t>both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have  families and friends.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Example Sentence Frame: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_______ and a _______ both have ____________.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          are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Intermediate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Form: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Conjunctions: 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effectLst/>
                        </a:rPr>
                        <a:t>both, but, while, however</a:t>
                      </a:r>
                      <a:endParaRPr lang="en-US" sz="1800" i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Examples: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Some neighborhoods have lots and lots of people in them, </a:t>
                      </a:r>
                      <a:r>
                        <a:rPr lang="en-US" sz="1800" u="sng" dirty="0" smtClean="0">
                          <a:solidFill>
                            <a:schemeClr val="tx1"/>
                          </a:solidFill>
                          <a:effectLst/>
                        </a:rPr>
                        <a:t>while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 others have only a small population.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Example Sentence Frame: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_____ has/is ________ while a ________ has/is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__________.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Advanced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Form: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</a:endParaRPr>
                    </a:p>
                  </a:txBody>
                  <a:tcPr marL="50892" marR="50892" marT="0" marB="0"/>
                </a:tc>
              </a:tr>
            </a:tbl>
          </a:graphicData>
        </a:graphic>
      </p:graphicFrame>
      <p:sp>
        <p:nvSpPr>
          <p:cNvPr id="58384" name="Rectangle 2"/>
          <p:cNvSpPr>
            <a:spLocks noChangeArrowheads="1"/>
          </p:cNvSpPr>
          <p:nvPr/>
        </p:nvSpPr>
        <p:spPr bwMode="auto">
          <a:xfrm>
            <a:off x="34925" y="273050"/>
            <a:ext cx="8458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Times New Roman" pitchFamily="18" charset="0"/>
                <a:ea typeface="Calibri" pitchFamily="34" charset="0"/>
                <a:cs typeface="Arial" charset="0"/>
              </a:rPr>
              <a:t>Classification of Language Functions and Forms</a:t>
            </a:r>
            <a:endParaRPr lang="en-US">
              <a:latin typeface="Times New Roman" pitchFamily="18" charset="0"/>
              <a:ea typeface="Calibri" pitchFamily="34" charset="0"/>
              <a:cs typeface="Arial" charset="0"/>
            </a:endParaRPr>
          </a:p>
        </p:txBody>
      </p:sp>
      <p:grpSp>
        <p:nvGrpSpPr>
          <p:cNvPr id="58385" name="Group 6"/>
          <p:cNvGrpSpPr>
            <a:grpSpLocks/>
          </p:cNvGrpSpPr>
          <p:nvPr/>
        </p:nvGrpSpPr>
        <p:grpSpPr bwMode="auto">
          <a:xfrm>
            <a:off x="1066800" y="809625"/>
            <a:ext cx="7239000" cy="714375"/>
            <a:chOff x="1066800" y="4258878"/>
            <a:chExt cx="7239000" cy="714720"/>
          </a:xfrm>
        </p:grpSpPr>
        <p:sp>
          <p:nvSpPr>
            <p:cNvPr id="58386" name="TextBox 7"/>
            <p:cNvSpPr txBox="1">
              <a:spLocks noChangeArrowheads="1"/>
            </p:cNvSpPr>
            <p:nvPr/>
          </p:nvSpPr>
          <p:spPr bwMode="auto">
            <a:xfrm>
              <a:off x="1066800" y="4419600"/>
              <a:ext cx="83541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Calibri" pitchFamily="34" charset="0"/>
                </a:rPr>
                <a:t>1</a:t>
              </a:r>
              <a:r>
                <a:rPr lang="en-US" sz="2000" b="1" baseline="30000">
                  <a:solidFill>
                    <a:srgbClr val="FF0000"/>
                  </a:solidFill>
                  <a:latin typeface="Calibri" pitchFamily="34" charset="0"/>
                </a:rPr>
                <a:t>st</a:t>
              </a:r>
              <a:r>
                <a:rPr lang="en-US" sz="2000" b="1">
                  <a:solidFill>
                    <a:srgbClr val="FF0000"/>
                  </a:solidFill>
                  <a:latin typeface="Calibri" pitchFamily="34" charset="0"/>
                </a:rPr>
                <a:t>-2</a:t>
              </a:r>
              <a:r>
                <a:rPr lang="en-US" sz="2000" b="1" baseline="30000">
                  <a:solidFill>
                    <a:srgbClr val="FF0000"/>
                  </a:solidFill>
                  <a:latin typeface="Calibri" pitchFamily="34" charset="0"/>
                </a:rPr>
                <a:t>nd</a:t>
              </a:r>
              <a:r>
                <a:rPr lang="en-US" sz="2000" b="1">
                  <a:solidFill>
                    <a:srgbClr val="FF0000"/>
                  </a:solidFill>
                  <a:latin typeface="Calibri" pitchFamily="34" charset="0"/>
                </a:rPr>
                <a:t> </a:t>
              </a:r>
            </a:p>
          </p:txBody>
        </p:sp>
        <p:sp>
          <p:nvSpPr>
            <p:cNvPr id="58387" name="TextBox 8"/>
            <p:cNvSpPr txBox="1">
              <a:spLocks noChangeArrowheads="1"/>
            </p:cNvSpPr>
            <p:nvPr/>
          </p:nvSpPr>
          <p:spPr bwMode="auto">
            <a:xfrm>
              <a:off x="3543300" y="4265712"/>
              <a:ext cx="16764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Calibri" pitchFamily="34" charset="0"/>
                </a:rPr>
                <a:t>“Categorizing Things” </a:t>
              </a:r>
            </a:p>
          </p:txBody>
        </p:sp>
        <p:sp>
          <p:nvSpPr>
            <p:cNvPr id="58388" name="TextBox 9"/>
            <p:cNvSpPr txBox="1">
              <a:spLocks noChangeArrowheads="1"/>
            </p:cNvSpPr>
            <p:nvPr/>
          </p:nvSpPr>
          <p:spPr bwMode="auto">
            <a:xfrm>
              <a:off x="6400800" y="4258878"/>
              <a:ext cx="19050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Calibri" pitchFamily="34" charset="0"/>
                </a:rPr>
                <a:t>Compare and Contrast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3" name="Group 4"/>
          <p:cNvGrpSpPr>
            <a:grpSpLocks/>
          </p:cNvGrpSpPr>
          <p:nvPr/>
        </p:nvGrpSpPr>
        <p:grpSpPr bwMode="auto">
          <a:xfrm>
            <a:off x="8153400" y="4763"/>
            <a:ext cx="1020763" cy="6858000"/>
            <a:chOff x="7891160" y="-176561"/>
            <a:chExt cx="1020335" cy="6858000"/>
          </a:xfrm>
        </p:grpSpPr>
        <p:pic>
          <p:nvPicPr>
            <p:cNvPr id="6" name="Picture 2" descr="C:\Users\Rob\AppData\Local\Microsoft\Windows\Temporary Internet Files\Content.IE5\FVXFMXHO\MP900439527[1]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/>
            </a:blip>
            <a:srcRect l="44325"/>
            <a:stretch/>
          </p:blipFill>
          <p:spPr bwMode="auto">
            <a:xfrm>
              <a:off x="7891160" y="-176561"/>
              <a:ext cx="988740" cy="6852424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effectLst>
              <a:glow>
                <a:schemeClr val="accent1"/>
              </a:glow>
              <a:softEdge rad="0"/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7921310" y="-176561"/>
              <a:ext cx="990185" cy="68580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" y="533400"/>
          <a:ext cx="8839197" cy="57565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9212"/>
                <a:gridCol w="2106386"/>
                <a:gridCol w="2971800"/>
                <a:gridCol w="2971799"/>
              </a:tblGrid>
              <a:tr h="2827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Month</a:t>
                      </a:r>
                      <a:endParaRPr lang="en-US" sz="1400" b="1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Mar./April</a:t>
                      </a:r>
                      <a:endParaRPr lang="en-US" sz="1600" b="1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April/May</a:t>
                      </a:r>
                      <a:endParaRPr lang="en-US" sz="1600" b="1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May/June</a:t>
                      </a:r>
                      <a:endParaRPr lang="en-US" sz="1600" b="1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545"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                   Functions</a:t>
                      </a:r>
                      <a:endParaRPr lang="en-US" sz="1200" b="1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811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Begin</a:t>
                      </a:r>
                      <a:endParaRPr lang="en-US" sz="1400" b="1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563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1)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Describe </a:t>
                      </a:r>
                      <a: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Actions</a:t>
                      </a:r>
                    </a:p>
                    <a:p>
                      <a:pPr marL="55563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2)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Compare </a:t>
                      </a:r>
                      <a: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&amp; Contrast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563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1)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Describe </a:t>
                      </a:r>
                      <a: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People &amp; Things</a:t>
                      </a:r>
                    </a:p>
                    <a:p>
                      <a:pPr marL="55563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2)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Describe </a:t>
                      </a:r>
                      <a: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Places &amp; Locations</a:t>
                      </a:r>
                    </a:p>
                    <a:p>
                      <a:pPr marL="55563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3)</a:t>
                      </a:r>
                      <a:r>
                        <a:rPr lang="it-IT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Compare </a:t>
                      </a:r>
                      <a:r>
                        <a:rPr lang="it-IT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&amp; Contrast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563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1) 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Express </a:t>
                      </a:r>
                      <a: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Time Relationships &amp; Duration </a:t>
                      </a:r>
                    </a:p>
                    <a:p>
                      <a:pPr marL="55563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2) 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Give </a:t>
                      </a:r>
                      <a: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&amp; Follow Directions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1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 smtClean="0">
                          <a:effectLst/>
                          <a:latin typeface="+mn-lt"/>
                          <a:cs typeface="Arial" pitchFamily="34" charset="0"/>
                        </a:rPr>
                        <a:t>Interm</a:t>
                      </a:r>
                      <a:endParaRPr lang="en-US" sz="1400" b="1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563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same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563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1)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Predict </a:t>
                      </a:r>
                      <a: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and Express Cause &amp; 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Effect;</a:t>
                      </a:r>
                    </a:p>
                    <a:p>
                      <a:pPr marL="55563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2)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Explain </a:t>
                      </a:r>
                      <a: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Characteristics of People, Things, and 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Places;      </a:t>
                      </a:r>
                      <a:r>
                        <a:rPr lang="en-US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3)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Clas</a:t>
                      </a:r>
                      <a:r>
                        <a:rPr lang="it-IT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sify, Compare &amp; Contrast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3363" marR="0" indent="-1778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1)</a:t>
                      </a:r>
                      <a:r>
                        <a:rPr lang="en-US" sz="12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Express </a:t>
                      </a:r>
                      <a: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Duration, Sequence &amp; Time Relationships</a:t>
                      </a:r>
                    </a:p>
                    <a:p>
                      <a:pPr marL="233363" marR="0" indent="-1778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2) 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Summarize </a:t>
                      </a:r>
                      <a: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&amp; Generalize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1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 smtClean="0">
                          <a:effectLst/>
                          <a:latin typeface="+mn-lt"/>
                          <a:cs typeface="Arial" pitchFamily="34" charset="0"/>
                        </a:rPr>
                        <a:t>Advanc</a:t>
                      </a:r>
                      <a:endParaRPr lang="en-US" sz="1400" b="1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563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same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3363" marR="0" indent="-1778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1)</a:t>
                      </a:r>
                      <a:r>
                        <a:rPr lang="it-IT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Predict </a:t>
                      </a:r>
                      <a:r>
                        <a:rPr lang="it-IT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and Express Cause &amp; Effect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233363" marR="0" indent="-1778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2)</a:t>
                      </a:r>
                      <a:r>
                        <a:rPr lang="it-IT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Explain </a:t>
                      </a:r>
                      <a:r>
                        <a:rPr lang="it-IT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characteristics of People, Things, and Places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563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1) 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Classify</a:t>
                      </a:r>
                      <a: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Compare &amp; Contrast</a:t>
                      </a:r>
                    </a:p>
                    <a:p>
                      <a:pPr marL="55563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2) 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Express </a:t>
                      </a:r>
                      <a: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Duration, Sequence &amp; Time 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Relationships;        </a:t>
                      </a:r>
                      <a:r>
                        <a:rPr lang="en-US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3)</a:t>
                      </a:r>
                      <a:r>
                        <a:rPr lang="en-US" sz="12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Summarize </a:t>
                      </a:r>
                      <a: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&amp; Generalize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733"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                      </a:t>
                      </a:r>
                      <a:r>
                        <a:rPr lang="en-US" sz="1200" b="1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Forms</a:t>
                      </a:r>
                      <a:endParaRPr lang="en-US" sz="1200" b="1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811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Begin</a:t>
                      </a:r>
                      <a:endParaRPr lang="en-US" sz="1400" b="1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563" indent="0" algn="l" fontAlgn="ctr"/>
                      <a:r>
                        <a:rPr lang="en-US" sz="1200" b="1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Verbs: </a:t>
                      </a:r>
                      <a:r>
                        <a:rPr lang="en-US" sz="1200" b="0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present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progressive</a:t>
                      </a:r>
                    </a:p>
                    <a:p>
                      <a:pPr marL="55563" indent="0" algn="l" fontAlgn="ctr"/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Conjunctions: 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and, both</a:t>
                      </a:r>
                    </a:p>
                    <a:p>
                      <a:pPr marL="55563" indent="0" algn="l" fontAlgn="ctr"/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Adverbs: 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w/ </a:t>
                      </a:r>
                      <a:r>
                        <a:rPr lang="en-US" sz="1200" b="0" i="1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-</a:t>
                      </a:r>
                      <a:r>
                        <a:rPr lang="en-US" sz="1200" b="0" i="1" u="none" strike="noStrike" baseline="0" dirty="0" err="1" smtClean="0">
                          <a:effectLst/>
                          <a:latin typeface="+mn-lt"/>
                          <a:cs typeface="Arial" pitchFamily="34" charset="0"/>
                        </a:rPr>
                        <a:t>ly</a:t>
                      </a:r>
                      <a:endParaRPr lang="en-US" sz="1200" b="0" i="1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8275" indent="-112713" algn="l" fontAlgn="ctr"/>
                      <a:r>
                        <a:rPr lang="en-US" sz="1200" b="1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Verbs:</a:t>
                      </a:r>
                      <a:r>
                        <a:rPr lang="en-US" sz="1200" b="0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 past </a:t>
                      </a:r>
                      <a:r>
                        <a:rPr lang="en-US" sz="1200" b="0" i="0" u="none" strike="noStrike" dirty="0" err="1" smtClean="0">
                          <a:effectLst/>
                          <a:latin typeface="+mn-lt"/>
                          <a:cs typeface="Arial" pitchFamily="34" charset="0"/>
                        </a:rPr>
                        <a:t>prog</a:t>
                      </a:r>
                      <a:r>
                        <a:rPr lang="en-US" sz="1200" b="0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 statements and ?s: </a:t>
                      </a:r>
                      <a:r>
                        <a:rPr lang="en-US" sz="1200" b="0" i="1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was, were</a:t>
                      </a:r>
                    </a:p>
                    <a:p>
                      <a:pPr marL="168275" indent="-112713" algn="l" fontAlgn="ctr"/>
                      <a:r>
                        <a:rPr lang="en-US" sz="1200" b="1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Nouns: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irregular plurals</a:t>
                      </a:r>
                    </a:p>
                    <a:p>
                      <a:pPr marL="168275" indent="-112713" algn="l" fontAlgn="ctr"/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Conjunctions: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and, both, or</a:t>
                      </a:r>
                    </a:p>
                    <a:p>
                      <a:pPr marL="168275" indent="-112713" algn="l" fontAlgn="ctr"/>
                      <a:r>
                        <a:rPr lang="en-US" sz="1200" b="1" i="0" u="none" strike="noStrike" baseline="0" dirty="0" err="1" smtClean="0">
                          <a:effectLst/>
                          <a:latin typeface="+mn-lt"/>
                          <a:cs typeface="Arial" pitchFamily="34" charset="0"/>
                        </a:rPr>
                        <a:t>Adv</a:t>
                      </a:r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: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phrases w/ very, superlatives &amp; antonyms</a:t>
                      </a:r>
                      <a:endParaRPr lang="en-US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indent="-112713" algn="l" fontAlgn="ctr"/>
                      <a:r>
                        <a:rPr lang="en-US" sz="1200" b="1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Verbs:</a:t>
                      </a:r>
                      <a:r>
                        <a:rPr lang="en-US" sz="1200" b="0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 imperatives, aux verbs: </a:t>
                      </a:r>
                      <a:r>
                        <a:rPr lang="en-US" sz="1200" b="0" i="1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may, might,</a:t>
                      </a:r>
                      <a:r>
                        <a:rPr lang="en-US" sz="1200" b="0" i="1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must, should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, etc.</a:t>
                      </a:r>
                    </a:p>
                    <a:p>
                      <a:pPr marL="168275" indent="-112713" algn="l" fontAlgn="ctr"/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Nouns: 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collective nouns</a:t>
                      </a:r>
                    </a:p>
                    <a:p>
                      <a:pPr marL="168275" indent="-112713" algn="l" fontAlgn="ctr"/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Pronouns: 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demonstratives, object</a:t>
                      </a:r>
                    </a:p>
                    <a:p>
                      <a:pPr marL="168275" indent="-112713" algn="l" fontAlgn="ctr"/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Prepositions: 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direction and time</a:t>
                      </a:r>
                      <a:endParaRPr lang="en-US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1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 smtClean="0">
                          <a:effectLst/>
                          <a:latin typeface="+mn-lt"/>
                          <a:cs typeface="Arial" pitchFamily="34" charset="0"/>
                        </a:rPr>
                        <a:t>Interm</a:t>
                      </a:r>
                      <a:endParaRPr lang="en-US" sz="1400" b="1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indent="-112713" algn="l" fontAlgn="ctr"/>
                      <a:r>
                        <a:rPr lang="en-US" sz="1200" b="1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Verbs: </a:t>
                      </a:r>
                      <a:r>
                        <a:rPr lang="en-US" sz="1200" b="0" i="0" u="none" strike="noStrike" dirty="0" err="1" smtClean="0">
                          <a:effectLst/>
                          <a:latin typeface="+mn-lt"/>
                          <a:cs typeface="Arial" pitchFamily="34" charset="0"/>
                        </a:rPr>
                        <a:t>pres</a:t>
                      </a:r>
                      <a:r>
                        <a:rPr lang="en-US" sz="1200" b="0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effectLst/>
                          <a:latin typeface="+mn-lt"/>
                          <a:cs typeface="Arial" pitchFamily="34" charset="0"/>
                        </a:rPr>
                        <a:t>prog</a:t>
                      </a:r>
                      <a:r>
                        <a:rPr lang="en-US" sz="1200" b="0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 w/ </a:t>
                      </a:r>
                      <a:r>
                        <a:rPr lang="en-US" sz="1200" b="0" i="1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-</a:t>
                      </a:r>
                      <a:r>
                        <a:rPr lang="en-US" sz="1200" b="0" i="1" u="none" strike="noStrike" dirty="0" err="1" smtClean="0">
                          <a:effectLst/>
                          <a:latin typeface="+mn-lt"/>
                          <a:cs typeface="Arial" pitchFamily="34" charset="0"/>
                        </a:rPr>
                        <a:t>ly</a:t>
                      </a:r>
                      <a:r>
                        <a:rPr lang="en-US" sz="1200" b="0" i="1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adverbs,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effectLst/>
                          <a:latin typeface="+mn-lt"/>
                          <a:cs typeface="Arial" pitchFamily="34" charset="0"/>
                        </a:rPr>
                        <a:t>pos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and </a:t>
                      </a:r>
                      <a:r>
                        <a:rPr lang="en-US" sz="1200" b="0" i="0" u="none" strike="noStrike" baseline="0" dirty="0" err="1" smtClean="0">
                          <a:effectLst/>
                          <a:latin typeface="+mn-lt"/>
                          <a:cs typeface="Arial" pitchFamily="34" charset="0"/>
                        </a:rPr>
                        <a:t>neg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statements and questions</a:t>
                      </a:r>
                    </a:p>
                    <a:p>
                      <a:pPr marL="168275" indent="-112713" algn="l" fontAlgn="ctr"/>
                      <a:r>
                        <a:rPr lang="en-US" sz="1200" b="1" i="0" u="none" strike="noStrike" baseline="0" dirty="0" err="1" smtClean="0">
                          <a:effectLst/>
                          <a:latin typeface="+mn-lt"/>
                          <a:cs typeface="Arial" pitchFamily="34" charset="0"/>
                        </a:rPr>
                        <a:t>Conj</a:t>
                      </a:r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: </a:t>
                      </a:r>
                      <a:r>
                        <a:rPr lang="en-US" sz="1200" b="0" i="1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both, but, while, however</a:t>
                      </a:r>
                    </a:p>
                    <a:p>
                      <a:pPr marL="168275" indent="-112713" algn="l" fontAlgn="ctr"/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Adjectives: 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idioms</a:t>
                      </a:r>
                    </a:p>
                    <a:p>
                      <a:pPr marL="168275" indent="-112713" algn="l" fontAlgn="ctr"/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Adverbs: 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w/ </a:t>
                      </a:r>
                      <a:r>
                        <a:rPr lang="en-US" sz="1200" b="0" i="1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–</a:t>
                      </a:r>
                      <a:r>
                        <a:rPr lang="en-US" sz="1200" b="0" i="1" u="none" strike="noStrike" baseline="0" dirty="0" err="1" smtClean="0">
                          <a:effectLst/>
                          <a:latin typeface="+mn-lt"/>
                          <a:cs typeface="Arial" pitchFamily="34" charset="0"/>
                        </a:rPr>
                        <a:t>ly</a:t>
                      </a:r>
                      <a:endParaRPr lang="en-US" sz="1200" b="0" i="1" u="none" strike="noStrike" dirty="0" smtClean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8275" indent="-112713" algn="l" fontAlgn="ctr"/>
                      <a:r>
                        <a:rPr lang="en-US" sz="1200" b="1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Verbs:</a:t>
                      </a:r>
                      <a:r>
                        <a:rPr lang="en-US" sz="1200" b="0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 statements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and ?s: </a:t>
                      </a:r>
                      <a:r>
                        <a:rPr lang="en-US" sz="1200" b="0" i="1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there was/were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, past perfect</a:t>
                      </a:r>
                    </a:p>
                    <a:p>
                      <a:pPr marL="168275" indent="-112713" algn="l" fontAlgn="ctr"/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Conjunctions: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signal words: </a:t>
                      </a:r>
                      <a:r>
                        <a:rPr lang="en-US" sz="1200" b="0" i="1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due to, since, so, because, but</a:t>
                      </a:r>
                    </a:p>
                    <a:p>
                      <a:pPr marL="168275" indent="-112713" algn="l" fontAlgn="ctr"/>
                      <a:r>
                        <a:rPr lang="en-US" sz="1200" b="1" i="0" u="none" strike="noStrike" baseline="0" dirty="0" err="1" smtClean="0">
                          <a:effectLst/>
                          <a:latin typeface="+mn-lt"/>
                          <a:cs typeface="Arial" pitchFamily="34" charset="0"/>
                        </a:rPr>
                        <a:t>Adj</a:t>
                      </a:r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: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comparatives, multiple </a:t>
                      </a:r>
                      <a:r>
                        <a:rPr lang="en-US" sz="1200" b="0" i="0" u="none" strike="noStrike" baseline="0" dirty="0" err="1" smtClean="0">
                          <a:effectLst/>
                          <a:latin typeface="+mn-lt"/>
                          <a:cs typeface="Arial" pitchFamily="34" charset="0"/>
                        </a:rPr>
                        <a:t>adj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, modifiers</a:t>
                      </a: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indent="-112713" algn="l" fontAlgn="ctr"/>
                      <a:r>
                        <a:rPr lang="en-US" sz="1200" b="1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Verbs:</a:t>
                      </a:r>
                      <a:r>
                        <a:rPr lang="en-US" sz="1200" b="0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 imperatives,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aux verbs: </a:t>
                      </a:r>
                      <a:r>
                        <a:rPr lang="en-US" sz="1200" b="0" i="1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will/shall, prefer to, would rather</a:t>
                      </a:r>
                    </a:p>
                    <a:p>
                      <a:pPr marL="168275" indent="-112713" algn="l" fontAlgn="ctr"/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Nouns: 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collective nouns</a:t>
                      </a:r>
                    </a:p>
                    <a:p>
                      <a:pPr marL="168275" indent="-112713" algn="l" fontAlgn="ctr"/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Prepositions: 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direction and location</a:t>
                      </a:r>
                    </a:p>
                    <a:p>
                      <a:pPr marL="168275" indent="-112713" algn="l" fontAlgn="ctr"/>
                      <a:r>
                        <a:rPr lang="en-US" sz="1200" b="1" i="0" u="none" strike="noStrike" baseline="0" dirty="0" err="1" smtClean="0">
                          <a:effectLst/>
                          <a:latin typeface="+mn-lt"/>
                          <a:cs typeface="Arial" pitchFamily="34" charset="0"/>
                        </a:rPr>
                        <a:t>Adj</a:t>
                      </a:r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: 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demonstratives: </a:t>
                      </a:r>
                      <a:r>
                        <a:rPr lang="en-US" sz="1200" b="0" i="1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this, that, these, those</a:t>
                      </a:r>
                    </a:p>
                    <a:p>
                      <a:pPr marL="168275" indent="-112713" algn="l" fontAlgn="ctr"/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Adv: </a:t>
                      </a:r>
                      <a:r>
                        <a:rPr lang="en-US" sz="1200" b="0" i="1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too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+ adv, adv clauses</a:t>
                      </a:r>
                      <a:endParaRPr lang="en-US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1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 smtClean="0">
                          <a:effectLst/>
                          <a:latin typeface="+mn-lt"/>
                          <a:cs typeface="Arial" pitchFamily="34" charset="0"/>
                        </a:rPr>
                        <a:t>Advanc</a:t>
                      </a:r>
                      <a:endParaRPr lang="en-US" sz="1400" b="1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indent="-112713" algn="l" fontAlgn="ctr"/>
                      <a:r>
                        <a:rPr lang="en-US" sz="1200" b="1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Verbs:</a:t>
                      </a:r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effectLst/>
                          <a:latin typeface="+mn-lt"/>
                          <a:cs typeface="Arial" pitchFamily="34" charset="0"/>
                        </a:rPr>
                        <a:t>pres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effectLst/>
                          <a:latin typeface="+mn-lt"/>
                          <a:cs typeface="Arial" pitchFamily="34" charset="0"/>
                        </a:rPr>
                        <a:t>prog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&amp; </a:t>
                      </a:r>
                      <a:r>
                        <a:rPr lang="en-US" sz="1200" b="0" i="0" u="none" strike="noStrike" baseline="0" dirty="0" err="1" smtClean="0">
                          <a:effectLst/>
                          <a:latin typeface="+mn-lt"/>
                          <a:cs typeface="Arial" pitchFamily="34" charset="0"/>
                        </a:rPr>
                        <a:t>adv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w/ </a:t>
                      </a:r>
                      <a:r>
                        <a:rPr lang="en-US" sz="1200" b="0" i="1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-</a:t>
                      </a:r>
                      <a:r>
                        <a:rPr lang="en-US" sz="1200" b="0" i="1" u="none" strike="noStrike" baseline="0" dirty="0" err="1" smtClean="0">
                          <a:effectLst/>
                          <a:latin typeface="+mn-lt"/>
                          <a:cs typeface="Arial" pitchFamily="34" charset="0"/>
                        </a:rPr>
                        <a:t>ly</a:t>
                      </a:r>
                      <a:endParaRPr lang="en-US" sz="1200" b="0" i="1" u="none" strike="noStrike" baseline="0" dirty="0" smtClean="0"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168275" indent="-112713" algn="l" fontAlgn="ctr"/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Conj: </a:t>
                      </a:r>
                      <a:r>
                        <a:rPr lang="en-US" sz="1200" b="0" i="1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not only, does, too, although, does not</a:t>
                      </a:r>
                    </a:p>
                    <a:p>
                      <a:pPr marL="168275" indent="-112713" algn="l" fontAlgn="ctr"/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Adjectives: 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abstract idioms</a:t>
                      </a:r>
                    </a:p>
                    <a:p>
                      <a:pPr marL="168275" indent="-112713" algn="l" fontAlgn="ctr"/>
                      <a:r>
                        <a:rPr lang="en-US" sz="1200" b="1" i="0" u="none" strike="noStrike" baseline="0" dirty="0" err="1" smtClean="0">
                          <a:effectLst/>
                          <a:latin typeface="+mn-lt"/>
                          <a:cs typeface="Arial" pitchFamily="34" charset="0"/>
                        </a:rPr>
                        <a:t>Adv</a:t>
                      </a:r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: </a:t>
                      </a:r>
                      <a:r>
                        <a:rPr lang="en-US" sz="1200" b="0" i="0" u="none" strike="noStrike" baseline="0" dirty="0" err="1" smtClean="0">
                          <a:effectLst/>
                          <a:latin typeface="+mn-lt"/>
                          <a:cs typeface="Arial" pitchFamily="34" charset="0"/>
                        </a:rPr>
                        <a:t>Adv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clauses for frequency</a:t>
                      </a:r>
                      <a:endParaRPr lang="en-US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68275" indent="-112713" algn="l" fontAlgn="ctr"/>
                      <a:r>
                        <a:rPr lang="en-US" sz="1200" b="1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Verbs: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statements and ?s: </a:t>
                      </a:r>
                      <a:r>
                        <a:rPr lang="en-US" sz="1200" b="0" i="1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there was/were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, past perfect</a:t>
                      </a:r>
                    </a:p>
                    <a:p>
                      <a:pPr marL="168275" indent="-112713" algn="l" fontAlgn="ctr"/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Conjunctions: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signal words: </a:t>
                      </a:r>
                      <a:r>
                        <a:rPr lang="en-US" sz="1200" b="0" i="1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due to, since, so, because, but</a:t>
                      </a:r>
                    </a:p>
                    <a:p>
                      <a:pPr marL="168275" indent="-112713" algn="l" fontAlgn="ctr"/>
                      <a:r>
                        <a:rPr lang="en-US" sz="1200" b="1" i="0" u="none" strike="noStrike" baseline="0" dirty="0" err="1" smtClean="0">
                          <a:effectLst/>
                          <a:latin typeface="+mn-lt"/>
                          <a:cs typeface="Arial" pitchFamily="34" charset="0"/>
                        </a:rPr>
                        <a:t>Adj</a:t>
                      </a:r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: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comparatives, multiple </a:t>
                      </a:r>
                      <a:r>
                        <a:rPr lang="en-US" sz="1200" b="0" i="0" u="none" strike="noStrike" baseline="0" dirty="0" err="1" smtClean="0">
                          <a:effectLst/>
                          <a:latin typeface="+mn-lt"/>
                          <a:cs typeface="Arial" pitchFamily="34" charset="0"/>
                        </a:rPr>
                        <a:t>adj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, modifiers</a:t>
                      </a:r>
                      <a:endParaRPr lang="en-US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marR="0" indent="-112713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Verbs: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imperatives, aux verbs: </a:t>
                      </a:r>
                      <a:r>
                        <a:rPr lang="en-US" sz="1200" b="0" i="1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will/shall, prefer to, would rather</a:t>
                      </a:r>
                    </a:p>
                    <a:p>
                      <a:pPr marL="168275" marR="0" indent="-112713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Nouns: 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collective nouns</a:t>
                      </a:r>
                    </a:p>
                    <a:p>
                      <a:pPr marL="168275" marR="0" indent="-112713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Prepositions: 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direction and location</a:t>
                      </a:r>
                    </a:p>
                    <a:p>
                      <a:pPr marL="168275" marR="0" indent="-112713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baseline="0" dirty="0" err="1" smtClean="0">
                          <a:effectLst/>
                          <a:latin typeface="+mn-lt"/>
                          <a:cs typeface="Arial" pitchFamily="34" charset="0"/>
                        </a:rPr>
                        <a:t>Adj</a:t>
                      </a:r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: 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demonstratives: </a:t>
                      </a:r>
                      <a:r>
                        <a:rPr lang="en-US" sz="1200" b="0" i="1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this, that, these, those</a:t>
                      </a:r>
                    </a:p>
                    <a:p>
                      <a:pPr marL="168275" marR="0" indent="-112713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baseline="0" dirty="0" err="1" smtClean="0">
                          <a:effectLst/>
                          <a:latin typeface="+mn-lt"/>
                          <a:cs typeface="Arial" pitchFamily="34" charset="0"/>
                        </a:rPr>
                        <a:t>Adv</a:t>
                      </a:r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: </a:t>
                      </a:r>
                      <a:r>
                        <a:rPr lang="en-US" sz="1200" b="0" i="1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too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+ </a:t>
                      </a:r>
                      <a:r>
                        <a:rPr lang="en-US" sz="1200" b="0" i="0" u="none" strike="noStrike" baseline="0" dirty="0" err="1" smtClean="0">
                          <a:effectLst/>
                          <a:latin typeface="+mn-lt"/>
                          <a:cs typeface="Arial" pitchFamily="34" charset="0"/>
                        </a:rPr>
                        <a:t>adv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, </a:t>
                      </a:r>
                      <a:r>
                        <a:rPr lang="en-US" sz="1200" b="0" i="0" u="none" strike="noStrike" baseline="0" dirty="0" err="1" smtClean="0">
                          <a:effectLst/>
                          <a:latin typeface="+mn-lt"/>
                          <a:cs typeface="Arial" pitchFamily="34" charset="0"/>
                        </a:rPr>
                        <a:t>adv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clauses</a:t>
                      </a:r>
                      <a:endParaRPr lang="en-US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626" marR="5626" marT="5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9458" name="TextBox 3"/>
          <p:cNvSpPr txBox="1">
            <a:spLocks noChangeArrowheads="1"/>
          </p:cNvSpPr>
          <p:nvPr/>
        </p:nvSpPr>
        <p:spPr bwMode="auto">
          <a:xfrm>
            <a:off x="457200" y="0"/>
            <a:ext cx="822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ELD Spring Curriculum Map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4"/>
          <p:cNvGrpSpPr>
            <a:grpSpLocks/>
          </p:cNvGrpSpPr>
          <p:nvPr/>
        </p:nvGrpSpPr>
        <p:grpSpPr bwMode="auto">
          <a:xfrm>
            <a:off x="8153400" y="4763"/>
            <a:ext cx="1020763" cy="6858000"/>
            <a:chOff x="7891160" y="-176561"/>
            <a:chExt cx="1020335" cy="6858000"/>
          </a:xfrm>
        </p:grpSpPr>
        <p:pic>
          <p:nvPicPr>
            <p:cNvPr id="6" name="Picture 2" descr="C:\Users\Rob\AppData\Local\Microsoft\Windows\Temporary Internet Files\Content.IE5\FVXFMXHO\MP900439527[1]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/>
            </a:blip>
            <a:srcRect l="44325"/>
            <a:stretch/>
          </p:blipFill>
          <p:spPr bwMode="auto">
            <a:xfrm>
              <a:off x="7891160" y="-176561"/>
              <a:ext cx="988740" cy="6852424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effectLst>
              <a:glow>
                <a:schemeClr val="accent1"/>
              </a:glow>
              <a:softEdge rad="0"/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7921310" y="-176561"/>
              <a:ext cx="990185" cy="68580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8434" name="Rectangle 7"/>
          <p:cNvSpPr>
            <a:spLocks noChangeArrowheads="1"/>
          </p:cNvSpPr>
          <p:nvPr/>
        </p:nvSpPr>
        <p:spPr bwMode="auto">
          <a:xfrm>
            <a:off x="457200" y="712788"/>
            <a:ext cx="777240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Classification of Functions and Forms</a:t>
            </a:r>
            <a:endParaRPr lang="en-US">
              <a:latin typeface="Calibri" pitchFamily="34" charset="0"/>
            </a:endParaRPr>
          </a:p>
          <a:p>
            <a:r>
              <a:rPr lang="en-US" b="1">
                <a:latin typeface="Calibri" pitchFamily="34" charset="0"/>
              </a:rPr>
              <a:t>Form: </a:t>
            </a:r>
            <a:r>
              <a:rPr lang="en-US" u="sng">
                <a:latin typeface="Calibri" pitchFamily="34" charset="0"/>
              </a:rPr>
              <a:t>Imperatives</a:t>
            </a:r>
            <a:endParaRPr lang="en-US">
              <a:latin typeface="Calibri" pitchFamily="34" charset="0"/>
            </a:endParaRPr>
          </a:p>
          <a:p>
            <a:r>
              <a:rPr lang="en-US" b="1">
                <a:latin typeface="Calibri" pitchFamily="34" charset="0"/>
              </a:rPr>
              <a:t> </a:t>
            </a:r>
            <a:endParaRPr lang="en-US">
              <a:latin typeface="Calibri" pitchFamily="34" charset="0"/>
            </a:endParaRPr>
          </a:p>
          <a:p>
            <a:r>
              <a:rPr lang="en-US" b="1">
                <a:latin typeface="Calibri" pitchFamily="34" charset="0"/>
              </a:rPr>
              <a:t>Examples</a:t>
            </a:r>
            <a:r>
              <a:rPr lang="en-US">
                <a:latin typeface="Calibri" pitchFamily="34" charset="0"/>
              </a:rPr>
              <a:t>:</a:t>
            </a:r>
          </a:p>
          <a:p>
            <a:pPr>
              <a:buFont typeface="Calibri" pitchFamily="34" charset="0"/>
              <a:buAutoNum type="arabicPeriod"/>
            </a:pPr>
            <a:r>
              <a:rPr lang="en-US">
                <a:latin typeface="Calibri" pitchFamily="34" charset="0"/>
              </a:rPr>
              <a:t>Gather a variety of books and other materials so you have choices.</a:t>
            </a:r>
          </a:p>
          <a:p>
            <a:pPr>
              <a:buFont typeface="Calibri" pitchFamily="34" charset="0"/>
              <a:buAutoNum type="arabicPeriod"/>
            </a:pPr>
            <a:r>
              <a:rPr lang="en-US">
                <a:latin typeface="Calibri" pitchFamily="34" charset="0"/>
              </a:rPr>
              <a:t>Find a good reading location and remain there for the whole workshop. </a:t>
            </a:r>
          </a:p>
          <a:p>
            <a:pPr>
              <a:buFont typeface="Calibri" pitchFamily="34" charset="0"/>
              <a:buAutoNum type="arabicPeriod"/>
            </a:pPr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Be quiet and help your classmates concentrate like you always do. </a:t>
            </a:r>
          </a:p>
          <a:p>
            <a:r>
              <a:rPr lang="en-US">
                <a:latin typeface="Calibri" pitchFamily="34" charset="0"/>
              </a:rPr>
              <a:t> </a:t>
            </a:r>
          </a:p>
          <a:p>
            <a:r>
              <a:rPr lang="en-US">
                <a:latin typeface="Calibri" pitchFamily="34" charset="0"/>
              </a:rPr>
              <a:t>Example of sentence frame: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                              ______________________________________________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(Verb-base form) </a:t>
            </a: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Source: </a:t>
            </a:r>
            <a:r>
              <a:rPr lang="en-US" i="1">
                <a:latin typeface="Calibri" pitchFamily="34" charset="0"/>
              </a:rPr>
              <a:t>Literacy by Design</a:t>
            </a:r>
            <a:r>
              <a:rPr lang="en-US">
                <a:latin typeface="Calibri" pitchFamily="34" charset="0"/>
              </a:rPr>
              <a:t> (Grade 5). Comprehensive Teacher</a:t>
            </a:r>
            <a:r>
              <a:rPr lang="en-US" altLang="en-US">
                <a:latin typeface="Calibri" pitchFamily="34" charset="0"/>
              </a:rPr>
              <a:t>’</a:t>
            </a:r>
            <a:r>
              <a:rPr lang="en-US">
                <a:latin typeface="Calibri" pitchFamily="34" charset="0"/>
              </a:rPr>
              <a:t>s Guide, p. 39)</a:t>
            </a:r>
          </a:p>
          <a:p>
            <a:r>
              <a:rPr lang="en-US">
                <a:latin typeface="Calibri" pitchFamily="34" charset="0"/>
              </a:rPr>
              <a:t/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(For further details on imperatives, see p. 67 (s) of Azar</a:t>
            </a:r>
            <a:r>
              <a:rPr lang="en-US" altLang="en-US">
                <a:latin typeface="Calibri" pitchFamily="34" charset="0"/>
              </a:rPr>
              <a:t>’</a:t>
            </a:r>
            <a:r>
              <a:rPr lang="en-US">
                <a:latin typeface="Calibri" pitchFamily="34" charset="0"/>
              </a:rPr>
              <a:t>s book)</a:t>
            </a:r>
          </a:p>
          <a:p>
            <a:r>
              <a:rPr lang="en-US">
                <a:latin typeface="Calibri" pitchFamily="34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7" name="Group 4"/>
          <p:cNvGrpSpPr>
            <a:grpSpLocks/>
          </p:cNvGrpSpPr>
          <p:nvPr/>
        </p:nvGrpSpPr>
        <p:grpSpPr bwMode="auto">
          <a:xfrm>
            <a:off x="8153400" y="4763"/>
            <a:ext cx="1020763" cy="6858000"/>
            <a:chOff x="7891160" y="-176561"/>
            <a:chExt cx="1020335" cy="6858000"/>
          </a:xfrm>
        </p:grpSpPr>
        <p:pic>
          <p:nvPicPr>
            <p:cNvPr id="6" name="Picture 2" descr="C:\Users\Rob\AppData\Local\Microsoft\Windows\Temporary Internet Files\Content.IE5\FVXFMXHO\MP900439527[1]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/>
            </a:blip>
            <a:srcRect l="44325"/>
            <a:stretch/>
          </p:blipFill>
          <p:spPr bwMode="auto">
            <a:xfrm>
              <a:off x="7891160" y="-176561"/>
              <a:ext cx="988740" cy="6852424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effectLst>
              <a:glow>
                <a:schemeClr val="accent1"/>
              </a:glow>
              <a:softEdge rad="0"/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7921310" y="-176561"/>
              <a:ext cx="990185" cy="68580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0418" name="TextBox 2"/>
          <p:cNvSpPr txBox="1">
            <a:spLocks noChangeArrowheads="1"/>
          </p:cNvSpPr>
          <p:nvPr/>
        </p:nvSpPr>
        <p:spPr bwMode="auto">
          <a:xfrm>
            <a:off x="457200" y="0"/>
            <a:ext cx="77263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My Materials </a:t>
            </a:r>
          </a:p>
        </p:txBody>
      </p:sp>
      <p:sp>
        <p:nvSpPr>
          <p:cNvPr id="60419" name="TextBox 8"/>
          <p:cNvSpPr txBox="1">
            <a:spLocks noChangeArrowheads="1"/>
          </p:cNvSpPr>
          <p:nvPr/>
        </p:nvSpPr>
        <p:spPr bwMode="auto">
          <a:xfrm>
            <a:off x="457200" y="609600"/>
            <a:ext cx="7772400" cy="529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400"/>
              </a:lnSpc>
              <a:tabLst>
                <a:tab pos="1260475" algn="l"/>
                <a:tab pos="1828800" algn="l"/>
              </a:tabLst>
            </a:pPr>
            <a:r>
              <a:rPr lang="en-US" sz="2400">
                <a:latin typeface="Calibri" pitchFamily="34" charset="0"/>
              </a:rPr>
              <a:t>A neighborhood is where you live, learn, grow up, play, and work. In your neighborhood you are surrounded by your family and friends. Each and every neighborhood is a special place. Yours might be in the mountains, along a coast, or somewhere in between. It may be part of a village, town, or big city. Neighborhoods around the world can look very different. Some neighborhoods have lots and lots of people in them, while others have only a small population. A neighborhood on a small island or high up on a mountain might only have a few people in it. Some neighborhoods are made up of a few buildings in a town or village, while others stretch for miles and miles and are part of a big city. </a:t>
            </a:r>
          </a:p>
        </p:txBody>
      </p:sp>
      <p:sp>
        <p:nvSpPr>
          <p:cNvPr id="60420" name="TextBox 9"/>
          <p:cNvSpPr txBox="1">
            <a:spLocks noChangeArrowheads="1"/>
          </p:cNvSpPr>
          <p:nvPr/>
        </p:nvSpPr>
        <p:spPr bwMode="auto">
          <a:xfrm>
            <a:off x="457200" y="5867400"/>
            <a:ext cx="7772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1260475" algn="l"/>
                <a:tab pos="1828800" algn="l"/>
              </a:tabLst>
            </a:pPr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The text my students read doesn’t contain the Form, but our discussion and their writing will.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1" name="Group 4"/>
          <p:cNvGrpSpPr>
            <a:grpSpLocks/>
          </p:cNvGrpSpPr>
          <p:nvPr/>
        </p:nvGrpSpPr>
        <p:grpSpPr bwMode="auto">
          <a:xfrm>
            <a:off x="8153400" y="4763"/>
            <a:ext cx="1020763" cy="6858000"/>
            <a:chOff x="7891160" y="-176561"/>
            <a:chExt cx="1020335" cy="6858000"/>
          </a:xfrm>
        </p:grpSpPr>
        <p:pic>
          <p:nvPicPr>
            <p:cNvPr id="5" name="Picture 2" descr="C:\Users\Rob\AppData\Local\Microsoft\Windows\Temporary Internet Files\Content.IE5\FVXFMXHO\MP900439527[1]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/>
            </a:blip>
            <a:srcRect l="44325"/>
            <a:stretch/>
          </p:blipFill>
          <p:spPr bwMode="auto">
            <a:xfrm>
              <a:off x="7891160" y="-176561"/>
              <a:ext cx="988740" cy="6852424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effectLst>
              <a:glow>
                <a:schemeClr val="accent1"/>
              </a:glow>
              <a:softEdge rad="0"/>
            </a:effectLst>
          </p:spPr>
        </p:pic>
        <p:sp>
          <p:nvSpPr>
            <p:cNvPr id="6" name="Rectangle 5"/>
            <p:cNvSpPr/>
            <p:nvPr/>
          </p:nvSpPr>
          <p:spPr>
            <a:xfrm>
              <a:off x="7921310" y="-176561"/>
              <a:ext cx="990185" cy="68580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1625" y="838200"/>
          <a:ext cx="7924800" cy="536295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{D7AC3CCA-C797-4891-BE02-D94E43425B78}</a:tableStyleId>
              </a:tblPr>
              <a:tblGrid>
                <a:gridCol w="2612690"/>
                <a:gridCol w="2656055"/>
                <a:gridCol w="2656055"/>
              </a:tblGrid>
              <a:tr h="441342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38325" algn="l"/>
                          <a:tab pos="5029200" algn="l"/>
                        </a:tabLst>
                      </a:pPr>
                      <a:r>
                        <a:rPr lang="en-US" sz="1800" dirty="0">
                          <a:effectLst/>
                        </a:rPr>
                        <a:t>Grade 	Theme of the 	Language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38325" algn="l"/>
                          <a:tab pos="5029200" algn="l"/>
                        </a:tabLst>
                      </a:pPr>
                      <a:r>
                        <a:rPr lang="en-US" sz="1800" dirty="0">
                          <a:effectLst/>
                        </a:rPr>
                        <a:t>level:	literacy unit:	Function: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0892" marR="5089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1342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Examples of target Form from teaching materials or from a sample of student writing that can be given to a language learner. </a:t>
                      </a:r>
                      <a:endParaRPr lang="en-US" sz="18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0892" marR="5089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509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Beginning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Form: </a:t>
                      </a:r>
                      <a:endParaRPr lang="en-US" sz="18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Conjunctions: </a:t>
                      </a:r>
                      <a:r>
                        <a:rPr lang="en-US" sz="1800" i="1" dirty="0" smtClean="0">
                          <a:solidFill>
                            <a:schemeClr val="tx1"/>
                          </a:solidFill>
                          <a:effectLst/>
                        </a:rPr>
                        <a:t>and,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both</a:t>
                      </a:r>
                      <a:endParaRPr lang="en-US" sz="1800" i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Examples: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A small neighborhood </a:t>
                      </a:r>
                      <a:r>
                        <a:rPr lang="en-US" sz="1800" u="sng" baseline="0" dirty="0" smtClean="0">
                          <a:solidFill>
                            <a:schemeClr val="tx1"/>
                          </a:solidFill>
                          <a:effectLst/>
                        </a:rPr>
                        <a:t>and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a big neighborhood </a:t>
                      </a:r>
                      <a:r>
                        <a:rPr lang="en-US" sz="1800" u="sng" baseline="0" dirty="0" smtClean="0">
                          <a:solidFill>
                            <a:schemeClr val="tx1"/>
                          </a:solidFill>
                          <a:effectLst/>
                        </a:rPr>
                        <a:t>both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have  families and friends.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Example Sentence Frame: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_______ and a _______ both have ____________.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          are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Intermediate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Form: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Conjunctions: 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effectLst/>
                        </a:rPr>
                        <a:t>both, but, while, however</a:t>
                      </a:r>
                      <a:endParaRPr lang="en-US" sz="1800" i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Examples: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Some neighborhoods have lots and lots of people in them, </a:t>
                      </a:r>
                      <a:r>
                        <a:rPr lang="en-US" sz="1800" u="sng" dirty="0" smtClean="0">
                          <a:solidFill>
                            <a:schemeClr val="tx1"/>
                          </a:solidFill>
                          <a:effectLst/>
                        </a:rPr>
                        <a:t>while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 others have only a small population.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Example Sentence Frame: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_____ has/is ________ while a ________ has/is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__________.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Advanced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Form: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</a:rPr>
                        <a:t>Conjunctions: </a:t>
                      </a:r>
                      <a:r>
                        <a:rPr lang="en-US" sz="1800" i="1" dirty="0" smtClean="0">
                          <a:solidFill>
                            <a:srgbClr val="FF0000"/>
                          </a:solidFill>
                          <a:effectLst/>
                        </a:rPr>
                        <a:t>not only, although</a:t>
                      </a:r>
                      <a:endParaRPr lang="en-US" sz="1800" i="1" baseline="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Examples: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 smtClean="0">
                          <a:solidFill>
                            <a:srgbClr val="FF0000"/>
                          </a:solidFill>
                          <a:effectLst/>
                        </a:rPr>
                        <a:t>Although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</a:rPr>
                        <a:t> some neighborhoods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are small, they all have family and friends.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effectLst/>
                        </a:rPr>
                        <a:t>Example Sentence Frame: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baseline="0" dirty="0" smtClean="0">
                          <a:solidFill>
                            <a:srgbClr val="FF0000"/>
                          </a:solidFill>
                          <a:effectLst/>
                        </a:rPr>
                        <a:t>Although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some ________ are ____________, they all have/are _____________.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50892" marR="50892" marT="0" marB="0"/>
                </a:tc>
              </a:tr>
            </a:tbl>
          </a:graphicData>
        </a:graphic>
      </p:graphicFrame>
      <p:sp>
        <p:nvSpPr>
          <p:cNvPr id="61456" name="Rectangle 2"/>
          <p:cNvSpPr>
            <a:spLocks noChangeArrowheads="1"/>
          </p:cNvSpPr>
          <p:nvPr/>
        </p:nvSpPr>
        <p:spPr bwMode="auto">
          <a:xfrm>
            <a:off x="34925" y="273050"/>
            <a:ext cx="8458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Times New Roman" pitchFamily="18" charset="0"/>
                <a:ea typeface="Calibri" pitchFamily="34" charset="0"/>
                <a:cs typeface="Arial" charset="0"/>
              </a:rPr>
              <a:t>Classification of Language Functions and Forms</a:t>
            </a:r>
            <a:endParaRPr lang="en-US">
              <a:latin typeface="Times New Roman" pitchFamily="18" charset="0"/>
              <a:ea typeface="Calibri" pitchFamily="34" charset="0"/>
              <a:cs typeface="Arial" charset="0"/>
            </a:endParaRPr>
          </a:p>
        </p:txBody>
      </p:sp>
      <p:grpSp>
        <p:nvGrpSpPr>
          <p:cNvPr id="61457" name="Group 6"/>
          <p:cNvGrpSpPr>
            <a:grpSpLocks/>
          </p:cNvGrpSpPr>
          <p:nvPr/>
        </p:nvGrpSpPr>
        <p:grpSpPr bwMode="auto">
          <a:xfrm>
            <a:off x="1066800" y="809625"/>
            <a:ext cx="7239000" cy="714375"/>
            <a:chOff x="1066800" y="4258878"/>
            <a:chExt cx="7239000" cy="714720"/>
          </a:xfrm>
        </p:grpSpPr>
        <p:sp>
          <p:nvSpPr>
            <p:cNvPr id="61458" name="TextBox 7"/>
            <p:cNvSpPr txBox="1">
              <a:spLocks noChangeArrowheads="1"/>
            </p:cNvSpPr>
            <p:nvPr/>
          </p:nvSpPr>
          <p:spPr bwMode="auto">
            <a:xfrm>
              <a:off x="1066800" y="4419600"/>
              <a:ext cx="83541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Calibri" pitchFamily="34" charset="0"/>
                </a:rPr>
                <a:t>1</a:t>
              </a:r>
              <a:r>
                <a:rPr lang="en-US" sz="2000" b="1" baseline="30000">
                  <a:solidFill>
                    <a:srgbClr val="FF0000"/>
                  </a:solidFill>
                  <a:latin typeface="Calibri" pitchFamily="34" charset="0"/>
                </a:rPr>
                <a:t>st</a:t>
              </a:r>
              <a:r>
                <a:rPr lang="en-US" sz="2000" b="1">
                  <a:solidFill>
                    <a:srgbClr val="FF0000"/>
                  </a:solidFill>
                  <a:latin typeface="Calibri" pitchFamily="34" charset="0"/>
                </a:rPr>
                <a:t>-2</a:t>
              </a:r>
              <a:r>
                <a:rPr lang="en-US" sz="2000" b="1" baseline="30000">
                  <a:solidFill>
                    <a:srgbClr val="FF0000"/>
                  </a:solidFill>
                  <a:latin typeface="Calibri" pitchFamily="34" charset="0"/>
                </a:rPr>
                <a:t>nd</a:t>
              </a:r>
              <a:r>
                <a:rPr lang="en-US" sz="2000" b="1">
                  <a:solidFill>
                    <a:srgbClr val="FF0000"/>
                  </a:solidFill>
                  <a:latin typeface="Calibri" pitchFamily="34" charset="0"/>
                </a:rPr>
                <a:t> </a:t>
              </a:r>
            </a:p>
          </p:txBody>
        </p:sp>
        <p:sp>
          <p:nvSpPr>
            <p:cNvPr id="61459" name="TextBox 8"/>
            <p:cNvSpPr txBox="1">
              <a:spLocks noChangeArrowheads="1"/>
            </p:cNvSpPr>
            <p:nvPr/>
          </p:nvSpPr>
          <p:spPr bwMode="auto">
            <a:xfrm>
              <a:off x="3543300" y="4265712"/>
              <a:ext cx="16764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Calibri" pitchFamily="34" charset="0"/>
                </a:rPr>
                <a:t>“Categorizing Things” </a:t>
              </a:r>
            </a:p>
          </p:txBody>
        </p:sp>
        <p:sp>
          <p:nvSpPr>
            <p:cNvPr id="61460" name="TextBox 9"/>
            <p:cNvSpPr txBox="1">
              <a:spLocks noChangeArrowheads="1"/>
            </p:cNvSpPr>
            <p:nvPr/>
          </p:nvSpPr>
          <p:spPr bwMode="auto">
            <a:xfrm>
              <a:off x="6400800" y="4258878"/>
              <a:ext cx="19050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Calibri" pitchFamily="34" charset="0"/>
                </a:rPr>
                <a:t>Compare and Contrast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89" name="Group 4"/>
          <p:cNvGrpSpPr>
            <a:grpSpLocks/>
          </p:cNvGrpSpPr>
          <p:nvPr/>
        </p:nvGrpSpPr>
        <p:grpSpPr bwMode="auto">
          <a:xfrm>
            <a:off x="8153400" y="4763"/>
            <a:ext cx="1020763" cy="6858000"/>
            <a:chOff x="7891160" y="-176561"/>
            <a:chExt cx="1020335" cy="6858000"/>
          </a:xfrm>
        </p:grpSpPr>
        <p:pic>
          <p:nvPicPr>
            <p:cNvPr id="6" name="Picture 2" descr="C:\Users\Rob\AppData\Local\Microsoft\Windows\Temporary Internet Files\Content.IE5\FVXFMXHO\MP900439527[1]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/>
            </a:blip>
            <a:srcRect l="44325"/>
            <a:stretch/>
          </p:blipFill>
          <p:spPr bwMode="auto">
            <a:xfrm>
              <a:off x="7891160" y="-176561"/>
              <a:ext cx="988740" cy="6852424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effectLst>
              <a:glow>
                <a:schemeClr val="accent1"/>
              </a:glow>
              <a:softEdge rad="0"/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7921310" y="-176561"/>
              <a:ext cx="990185" cy="68580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3490" name="TextBox 2"/>
          <p:cNvSpPr txBox="1">
            <a:spLocks noChangeArrowheads="1"/>
          </p:cNvSpPr>
          <p:nvPr/>
        </p:nvSpPr>
        <p:spPr bwMode="auto">
          <a:xfrm>
            <a:off x="457200" y="0"/>
            <a:ext cx="77263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Lesson planning for contextualized ELD </a:t>
            </a:r>
          </a:p>
        </p:txBody>
      </p:sp>
      <p:sp>
        <p:nvSpPr>
          <p:cNvPr id="63491" name="TextBox 3"/>
          <p:cNvSpPr txBox="1">
            <a:spLocks noChangeArrowheads="1"/>
          </p:cNvSpPr>
          <p:nvPr/>
        </p:nvSpPr>
        <p:spPr bwMode="auto">
          <a:xfrm>
            <a:off x="457200" y="609600"/>
            <a:ext cx="77724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1260475" algn="l"/>
                <a:tab pos="1828800" algn="l"/>
              </a:tabLst>
            </a:pPr>
            <a:r>
              <a:rPr lang="en-US" sz="2400" b="1">
                <a:latin typeface="Calibri" pitchFamily="34" charset="0"/>
              </a:rPr>
              <a:t>My class:</a:t>
            </a:r>
            <a:r>
              <a:rPr lang="en-US" sz="2400">
                <a:latin typeface="Calibri" pitchFamily="34" charset="0"/>
              </a:rPr>
              <a:t> Grade 1-2, 22 Students total, with 7 ELLs</a:t>
            </a:r>
          </a:p>
          <a:p>
            <a:pPr>
              <a:spcAft>
                <a:spcPts val="1200"/>
              </a:spcAft>
              <a:tabLst>
                <a:tab pos="1260475" algn="l"/>
                <a:tab pos="1828800" algn="l"/>
              </a:tabLst>
            </a:pPr>
            <a:r>
              <a:rPr lang="en-US" sz="2400">
                <a:latin typeface="Calibri" pitchFamily="34" charset="0"/>
              </a:rPr>
              <a:t>				ELLs: 3 Adv, 3 Inter, 2 Begin</a:t>
            </a:r>
          </a:p>
          <a:p>
            <a:pPr>
              <a:spcAft>
                <a:spcPts val="1200"/>
              </a:spcAft>
              <a:tabLst>
                <a:tab pos="1260475" algn="l"/>
                <a:tab pos="1828800" algn="l"/>
              </a:tabLst>
            </a:pPr>
            <a:r>
              <a:rPr lang="en-US" sz="2400" b="1">
                <a:latin typeface="Calibri" pitchFamily="34" charset="0"/>
              </a:rPr>
              <a:t>My Content Theme</a:t>
            </a:r>
            <a:r>
              <a:rPr lang="en-US" sz="2400">
                <a:latin typeface="Calibri" pitchFamily="34" charset="0"/>
              </a:rPr>
              <a:t>: Neighborhoods</a:t>
            </a:r>
          </a:p>
          <a:p>
            <a:pPr>
              <a:lnSpc>
                <a:spcPts val="3400"/>
              </a:lnSpc>
              <a:tabLst>
                <a:tab pos="1260475" algn="l"/>
                <a:tab pos="1828800" algn="l"/>
              </a:tabLst>
            </a:pPr>
            <a:r>
              <a:rPr lang="en-US" sz="2400" b="1">
                <a:latin typeface="Calibri" pitchFamily="34" charset="0"/>
              </a:rPr>
              <a:t>My literacy block lesson plan </a:t>
            </a:r>
            <a:r>
              <a:rPr lang="en-US" sz="2400">
                <a:latin typeface="Calibri" pitchFamily="34" charset="0"/>
              </a:rPr>
              <a:t>For Tuesday, April 16 :</a:t>
            </a:r>
          </a:p>
          <a:p>
            <a:pPr>
              <a:tabLst>
                <a:tab pos="1260475" algn="l"/>
                <a:tab pos="1828800" algn="l"/>
              </a:tabLst>
            </a:pPr>
            <a:endParaRPr lang="en-US" sz="2400">
              <a:latin typeface="Calibri" pitchFamily="34" charset="0"/>
            </a:endParaRPr>
          </a:p>
          <a:p>
            <a:pPr>
              <a:tabLst>
                <a:tab pos="1260475" algn="l"/>
                <a:tab pos="1828800" algn="l"/>
              </a:tabLst>
            </a:pPr>
            <a:r>
              <a:rPr lang="en-US" sz="2400" b="1">
                <a:latin typeface="Calibri" pitchFamily="34" charset="0"/>
              </a:rPr>
              <a:t>How I will incorporate ELD</a:t>
            </a:r>
            <a:r>
              <a:rPr lang="en-US" sz="2400">
                <a:latin typeface="Calibri" pitchFamily="34" charset="0"/>
              </a:rPr>
              <a:t>:</a:t>
            </a:r>
          </a:p>
          <a:p>
            <a:pPr>
              <a:tabLst>
                <a:tab pos="1260475" algn="l"/>
                <a:tab pos="1828800" algn="l"/>
              </a:tabLst>
            </a:pPr>
            <a:r>
              <a:rPr lang="en-US" sz="2400">
                <a:latin typeface="Calibri" pitchFamily="34" charset="0"/>
              </a:rPr>
              <a:t>	1. Review my materials and tasks </a:t>
            </a:r>
          </a:p>
          <a:p>
            <a:pPr>
              <a:tabLst>
                <a:tab pos="1260475" algn="l"/>
                <a:tab pos="1828800" algn="l"/>
              </a:tabLst>
            </a:pPr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	</a:t>
            </a:r>
            <a:r>
              <a:rPr lang="en-US" sz="2400">
                <a:latin typeface="Calibri" pitchFamily="34" charset="0"/>
              </a:rPr>
              <a:t>2. Consult ELD curriculum map </a:t>
            </a:r>
          </a:p>
          <a:p>
            <a:pPr>
              <a:tabLst>
                <a:tab pos="1260475" algn="l"/>
                <a:tab pos="1828800" algn="l"/>
              </a:tabLst>
            </a:pPr>
            <a:r>
              <a:rPr lang="en-US" sz="2400">
                <a:latin typeface="Calibri" pitchFamily="34" charset="0"/>
              </a:rPr>
              <a:t>	3. Identify a suitable Function</a:t>
            </a:r>
          </a:p>
          <a:p>
            <a:pPr>
              <a:tabLst>
                <a:tab pos="1260475" algn="l"/>
                <a:tab pos="1828800" algn="l"/>
              </a:tabLst>
            </a:pPr>
            <a:r>
              <a:rPr lang="en-US" sz="2400">
                <a:latin typeface="Calibri" pitchFamily="34" charset="0"/>
              </a:rPr>
              <a:t>	4. Begin filling out Function/Form chart	</a:t>
            </a:r>
          </a:p>
          <a:p>
            <a:pPr>
              <a:tabLst>
                <a:tab pos="1260475" algn="l"/>
                <a:tab pos="1828800" algn="l"/>
              </a:tabLst>
            </a:pPr>
            <a:r>
              <a:rPr lang="en-US" sz="2400">
                <a:latin typeface="Calibri" pitchFamily="34" charset="0"/>
              </a:rPr>
              <a:t>	5. Review materials and tasks for specific Forms </a:t>
            </a:r>
          </a:p>
          <a:p>
            <a:pPr>
              <a:tabLst>
                <a:tab pos="1260475" algn="l"/>
                <a:tab pos="1828800" algn="l"/>
              </a:tabLst>
            </a:pPr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	6. Create ELL materials and/or tasks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3" name="Group 4"/>
          <p:cNvGrpSpPr>
            <a:grpSpLocks/>
          </p:cNvGrpSpPr>
          <p:nvPr/>
        </p:nvGrpSpPr>
        <p:grpSpPr bwMode="auto">
          <a:xfrm>
            <a:off x="8153400" y="4763"/>
            <a:ext cx="1020763" cy="6858000"/>
            <a:chOff x="7891160" y="-176561"/>
            <a:chExt cx="1020335" cy="6858000"/>
          </a:xfrm>
        </p:grpSpPr>
        <p:pic>
          <p:nvPicPr>
            <p:cNvPr id="6" name="Picture 2" descr="C:\Users\Rob\AppData\Local\Microsoft\Windows\Temporary Internet Files\Content.IE5\FVXFMXHO\MP900439527[1]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/>
            </a:blip>
            <a:srcRect l="44325"/>
            <a:stretch/>
          </p:blipFill>
          <p:spPr bwMode="auto">
            <a:xfrm>
              <a:off x="7891160" y="-176561"/>
              <a:ext cx="988740" cy="6852424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effectLst>
              <a:glow>
                <a:schemeClr val="accent1"/>
              </a:glow>
              <a:softEdge rad="0"/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7921310" y="-176561"/>
              <a:ext cx="990185" cy="68580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4514" name="TextBox 4"/>
          <p:cNvSpPr txBox="1">
            <a:spLocks noChangeArrowheads="1"/>
          </p:cNvSpPr>
          <p:nvPr/>
        </p:nvSpPr>
        <p:spPr bwMode="auto">
          <a:xfrm>
            <a:off x="457200" y="0"/>
            <a:ext cx="77263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Create ELL materials and/or tasks</a:t>
            </a:r>
          </a:p>
        </p:txBody>
      </p:sp>
      <p:sp>
        <p:nvSpPr>
          <p:cNvPr id="64515" name="TextBox 7"/>
          <p:cNvSpPr txBox="1">
            <a:spLocks noChangeArrowheads="1"/>
          </p:cNvSpPr>
          <p:nvPr/>
        </p:nvSpPr>
        <p:spPr bwMode="auto">
          <a:xfrm>
            <a:off x="457200" y="609600"/>
            <a:ext cx="77724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1260475" algn="l"/>
                <a:tab pos="1828800" algn="l"/>
              </a:tabLst>
            </a:pPr>
            <a:r>
              <a:rPr lang="en-US" sz="2400" b="1">
                <a:latin typeface="Calibri" pitchFamily="34" charset="0"/>
              </a:rPr>
              <a:t>Theme:</a:t>
            </a:r>
            <a:r>
              <a:rPr lang="en-US" sz="2400">
                <a:latin typeface="Calibri" pitchFamily="34" charset="0"/>
              </a:rPr>
              <a:t> Neighborhoods</a:t>
            </a:r>
          </a:p>
          <a:p>
            <a:pPr>
              <a:tabLst>
                <a:tab pos="1260475" algn="l"/>
                <a:tab pos="1828800" algn="l"/>
              </a:tabLst>
            </a:pPr>
            <a:r>
              <a:rPr lang="en-US" sz="2400" b="1">
                <a:latin typeface="Calibri" pitchFamily="34" charset="0"/>
              </a:rPr>
              <a:t>Function</a:t>
            </a:r>
            <a:r>
              <a:rPr lang="en-US" sz="2400">
                <a:latin typeface="Calibri" pitchFamily="34" charset="0"/>
              </a:rPr>
              <a:t>: Comparison and Contrast</a:t>
            </a:r>
          </a:p>
          <a:p>
            <a:pPr>
              <a:tabLst>
                <a:tab pos="1260475" algn="l"/>
                <a:tab pos="1828800" algn="l"/>
              </a:tabLst>
            </a:pPr>
            <a:r>
              <a:rPr lang="en-US" sz="2400" b="1">
                <a:latin typeface="Calibri" pitchFamily="34" charset="0"/>
              </a:rPr>
              <a:t>Advanced Form</a:t>
            </a:r>
            <a:r>
              <a:rPr lang="en-US" sz="2400">
                <a:latin typeface="Calibri" pitchFamily="34" charset="0"/>
              </a:rPr>
              <a:t>: Conjunctions: </a:t>
            </a:r>
            <a:r>
              <a:rPr lang="en-US" sz="2400" i="1">
                <a:latin typeface="Calibri" pitchFamily="34" charset="0"/>
              </a:rPr>
              <a:t>not only, although</a:t>
            </a:r>
          </a:p>
          <a:p>
            <a:pPr>
              <a:tabLst>
                <a:tab pos="1260475" algn="l"/>
                <a:tab pos="1828800" algn="l"/>
              </a:tabLst>
            </a:pPr>
            <a:endParaRPr lang="en-US" sz="2400">
              <a:latin typeface="Calibri" pitchFamily="34" charset="0"/>
            </a:endParaRPr>
          </a:p>
          <a:p>
            <a:pPr>
              <a:tabLst>
                <a:tab pos="1260475" algn="l"/>
                <a:tab pos="1828800" algn="l"/>
              </a:tabLst>
            </a:pPr>
            <a:r>
              <a:rPr lang="en-US" sz="2400">
                <a:latin typeface="Calibri" pitchFamily="34" charset="0"/>
              </a:rPr>
              <a:t>While other students are working on their tasks, my 3 advanced level ELLs will work together to fill out a comparison and contrast chart based on the reading.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57200" y="3429000"/>
          <a:ext cx="7924800" cy="25908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{D7AC3CCA-C797-4891-BE02-D94E43425B78}</a:tableStyleId>
              </a:tblPr>
              <a:tblGrid>
                <a:gridCol w="2612690"/>
                <a:gridCol w="2656055"/>
                <a:gridCol w="2656055"/>
              </a:tblGrid>
              <a:tr h="2590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Small neighborhoods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All neighborhoods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Big</a:t>
                      </a:r>
                      <a:r>
                        <a:rPr lang="en-US" sz="1800" baseline="0" dirty="0" smtClean="0">
                          <a:effectLst/>
                        </a:rPr>
                        <a:t> neighborhoods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</a:endParaRPr>
                    </a:p>
                  </a:txBody>
                  <a:tcPr marL="50892" marR="50892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7" name="Group 4"/>
          <p:cNvGrpSpPr>
            <a:grpSpLocks/>
          </p:cNvGrpSpPr>
          <p:nvPr/>
        </p:nvGrpSpPr>
        <p:grpSpPr bwMode="auto">
          <a:xfrm>
            <a:off x="8153400" y="4763"/>
            <a:ext cx="1020763" cy="6858000"/>
            <a:chOff x="7891160" y="-176561"/>
            <a:chExt cx="1020335" cy="6858000"/>
          </a:xfrm>
        </p:grpSpPr>
        <p:pic>
          <p:nvPicPr>
            <p:cNvPr id="6" name="Picture 2" descr="C:\Users\Rob\AppData\Local\Microsoft\Windows\Temporary Internet Files\Content.IE5\FVXFMXHO\MP900439527[1]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/>
            </a:blip>
            <a:srcRect l="44325"/>
            <a:stretch/>
          </p:blipFill>
          <p:spPr bwMode="auto">
            <a:xfrm>
              <a:off x="7891160" y="-176561"/>
              <a:ext cx="988740" cy="6852424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effectLst>
              <a:glow>
                <a:schemeClr val="accent1"/>
              </a:glow>
              <a:softEdge rad="0"/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7921310" y="-176561"/>
              <a:ext cx="990185" cy="68580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5538" name="TextBox 4"/>
          <p:cNvSpPr txBox="1">
            <a:spLocks noChangeArrowheads="1"/>
          </p:cNvSpPr>
          <p:nvPr/>
        </p:nvSpPr>
        <p:spPr bwMode="auto">
          <a:xfrm>
            <a:off x="457200" y="0"/>
            <a:ext cx="77263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Create ELL materials and/or tasks</a:t>
            </a:r>
          </a:p>
        </p:txBody>
      </p:sp>
      <p:sp>
        <p:nvSpPr>
          <p:cNvPr id="65539" name="TextBox 8"/>
          <p:cNvSpPr txBox="1">
            <a:spLocks noChangeArrowheads="1"/>
          </p:cNvSpPr>
          <p:nvPr/>
        </p:nvSpPr>
        <p:spPr bwMode="auto">
          <a:xfrm>
            <a:off x="457200" y="533400"/>
            <a:ext cx="426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Student A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57200" y="1447800"/>
          <a:ext cx="7924800" cy="126187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{D7AC3CCA-C797-4891-BE02-D94E43425B78}</a:tableStyleId>
              </a:tblPr>
              <a:tblGrid>
                <a:gridCol w="2667000"/>
                <a:gridCol w="2438400"/>
                <a:gridCol w="2819400"/>
              </a:tblGrid>
              <a:tr h="1219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Small neighborhoods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1. Few people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2.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rgbClr val="FF0000"/>
                          </a:solidFill>
                          <a:effectLst/>
                        </a:rPr>
                        <a:t>Few houses</a:t>
                      </a:r>
                      <a:r>
                        <a:rPr lang="en-US" sz="1600" b="0" baseline="0" dirty="0" smtClean="0">
                          <a:solidFill>
                            <a:srgbClr val="FF0000"/>
                          </a:solidFill>
                          <a:effectLst/>
                        </a:rPr>
                        <a:t> and apartments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3. A few buildings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All neighborhoods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</a:rPr>
                        <a:t>1. Families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</a:rPr>
                        <a:t>2. Friends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3. Something</a:t>
                      </a: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  <a:effectLst/>
                        </a:rPr>
                        <a:t> special</a:t>
                      </a:r>
                      <a:r>
                        <a:rPr lang="en-US" sz="1800" dirty="0" smtClean="0">
                          <a:effectLst/>
                        </a:rPr>
                        <a:t> </a:t>
                      </a:r>
                      <a:endParaRPr lang="en-US" sz="1800" dirty="0">
                        <a:effectLst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Big</a:t>
                      </a:r>
                      <a:r>
                        <a:rPr lang="en-US" sz="1800" baseline="0" dirty="0" smtClean="0">
                          <a:effectLst/>
                        </a:rPr>
                        <a:t> neighborhoods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</a:rPr>
                        <a:t>1.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__________________</a:t>
                      </a:r>
                      <a:endParaRPr lang="en-US" sz="180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</a:rPr>
                        <a:t>2. __________________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</a:rPr>
                        <a:t>3. __________________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50892" marR="50892" marT="0" marB="0"/>
                </a:tc>
              </a:tr>
            </a:tbl>
          </a:graphicData>
        </a:graphic>
      </p:graphicFrame>
      <p:sp>
        <p:nvSpPr>
          <p:cNvPr id="65550" name="TextBox 10"/>
          <p:cNvSpPr txBox="1">
            <a:spLocks noChangeArrowheads="1"/>
          </p:cNvSpPr>
          <p:nvPr/>
        </p:nvSpPr>
        <p:spPr bwMode="auto">
          <a:xfrm>
            <a:off x="457200" y="838200"/>
            <a:ext cx="7924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Although</a:t>
            </a:r>
            <a:r>
              <a:rPr lang="en-US">
                <a:latin typeface="Calibri" pitchFamily="34" charset="0"/>
              </a:rPr>
              <a:t> small neighborhoods have few people, they all have families in them.</a:t>
            </a:r>
          </a:p>
          <a:p>
            <a:r>
              <a:rPr lang="en-US" b="1">
                <a:latin typeface="Calibri" pitchFamily="34" charset="0"/>
              </a:rPr>
              <a:t>Although</a:t>
            </a:r>
            <a:r>
              <a:rPr lang="en-US">
                <a:latin typeface="Calibri" pitchFamily="34" charset="0"/>
              </a:rPr>
              <a:t> small neighborhoods have few buildings, they all have something special. 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57200" y="3657600"/>
            <a:ext cx="426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Student B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57200" y="4648200"/>
          <a:ext cx="7924800" cy="126187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{D7AC3CCA-C797-4891-BE02-D94E43425B78}</a:tableStyleId>
              </a:tblPr>
              <a:tblGrid>
                <a:gridCol w="2667000"/>
                <a:gridCol w="2286000"/>
                <a:gridCol w="2971800"/>
              </a:tblGrid>
              <a:tr h="1219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Small neighborhoods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1. __________________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2.</a:t>
                      </a: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  <a:effectLst/>
                        </a:rPr>
                        <a:t> __________________</a:t>
                      </a:r>
                      <a:endParaRPr lang="en-US" sz="1600" b="0" baseline="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  <a:effectLst/>
                        </a:rPr>
                        <a:t>3. __________________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All neighborhoods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</a:rPr>
                        <a:t>1. Families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</a:rPr>
                        <a:t>2. Friends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3. Something</a:t>
                      </a: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  <a:effectLst/>
                        </a:rPr>
                        <a:t> special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Big</a:t>
                      </a:r>
                      <a:r>
                        <a:rPr lang="en-US" sz="1800" baseline="0" dirty="0" smtClean="0">
                          <a:effectLst/>
                        </a:rPr>
                        <a:t> neighborhoods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</a:rPr>
                        <a:t>1. Many people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2.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rgbClr val="FF0000"/>
                          </a:solidFill>
                          <a:effectLst/>
                        </a:rPr>
                        <a:t>Many houses and apartments</a:t>
                      </a:r>
                      <a:endParaRPr lang="en-US" sz="1600" b="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</a:rPr>
                        <a:t>3. Miles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of streets</a:t>
                      </a:r>
                      <a:endParaRPr lang="en-US" sz="1800" dirty="0" smtClean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50892" marR="50892" marT="0" marB="0"/>
                </a:tc>
              </a:tr>
            </a:tbl>
          </a:graphicData>
        </a:graphic>
      </p:graphicFrame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57200" y="3962400"/>
            <a:ext cx="8221663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Although</a:t>
            </a:r>
            <a:r>
              <a:rPr lang="en-US">
                <a:latin typeface="Calibri" pitchFamily="34" charset="0"/>
              </a:rPr>
              <a:t> all neighborhoods have families, only big neighborhoods have many people.</a:t>
            </a:r>
          </a:p>
          <a:p>
            <a:r>
              <a:rPr lang="en-US" b="1">
                <a:latin typeface="Calibri" pitchFamily="34" charset="0"/>
              </a:rPr>
              <a:t>Although</a:t>
            </a:r>
            <a:r>
              <a:rPr lang="en-US">
                <a:latin typeface="Calibri" pitchFamily="34" charset="0"/>
              </a:rPr>
              <a:t> all neighborhoods have friends, only big neighborhoods have many houses.</a:t>
            </a:r>
          </a:p>
        </p:txBody>
      </p:sp>
      <p:sp>
        <p:nvSpPr>
          <p:cNvPr id="65563" name="TextBox 14"/>
          <p:cNvSpPr txBox="1">
            <a:spLocks noChangeArrowheads="1"/>
          </p:cNvSpPr>
          <p:nvPr/>
        </p:nvSpPr>
        <p:spPr bwMode="auto">
          <a:xfrm>
            <a:off x="457200" y="2667000"/>
            <a:ext cx="7848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Ask your partner:</a:t>
            </a:r>
          </a:p>
          <a:p>
            <a:r>
              <a:rPr lang="en-US">
                <a:latin typeface="Calibri" pitchFamily="34" charset="0"/>
              </a:rPr>
              <a:t>How are big neighborhoods </a:t>
            </a:r>
            <a:r>
              <a:rPr lang="en-US" b="1">
                <a:latin typeface="Calibri" pitchFamily="34" charset="0"/>
              </a:rPr>
              <a:t>different from </a:t>
            </a:r>
            <a:r>
              <a:rPr lang="en-US">
                <a:latin typeface="Calibri" pitchFamily="34" charset="0"/>
              </a:rPr>
              <a:t>all neighborhoods?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7200" y="5857875"/>
            <a:ext cx="7848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Ask your partner:</a:t>
            </a:r>
          </a:p>
          <a:p>
            <a:r>
              <a:rPr lang="en-US">
                <a:latin typeface="Calibri" pitchFamily="34" charset="0"/>
              </a:rPr>
              <a:t>How are small neighborhoods </a:t>
            </a:r>
            <a:r>
              <a:rPr lang="en-US" b="1">
                <a:latin typeface="Calibri" pitchFamily="34" charset="0"/>
              </a:rPr>
              <a:t>different from </a:t>
            </a:r>
            <a:r>
              <a:rPr lang="en-US">
                <a:latin typeface="Calibri" pitchFamily="34" charset="0"/>
              </a:rPr>
              <a:t>all neighborhoods?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36576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1" name="Group 4"/>
          <p:cNvGrpSpPr>
            <a:grpSpLocks/>
          </p:cNvGrpSpPr>
          <p:nvPr/>
        </p:nvGrpSpPr>
        <p:grpSpPr bwMode="auto">
          <a:xfrm>
            <a:off x="8153400" y="4763"/>
            <a:ext cx="1020763" cy="6858000"/>
            <a:chOff x="7891160" y="-176561"/>
            <a:chExt cx="1020335" cy="6858000"/>
          </a:xfrm>
        </p:grpSpPr>
        <p:pic>
          <p:nvPicPr>
            <p:cNvPr id="6" name="Picture 2" descr="C:\Users\Rob\AppData\Local\Microsoft\Windows\Temporary Internet Files\Content.IE5\FVXFMXHO\MP900439527[1]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/>
            </a:blip>
            <a:srcRect l="44325"/>
            <a:stretch/>
          </p:blipFill>
          <p:spPr bwMode="auto">
            <a:xfrm>
              <a:off x="7891160" y="-176561"/>
              <a:ext cx="988740" cy="6852424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effectLst>
              <a:glow>
                <a:schemeClr val="accent1"/>
              </a:glow>
              <a:softEdge rad="0"/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7921310" y="-176561"/>
              <a:ext cx="990185" cy="68580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562" name="TextBox 4"/>
          <p:cNvSpPr txBox="1">
            <a:spLocks noChangeArrowheads="1"/>
          </p:cNvSpPr>
          <p:nvPr/>
        </p:nvSpPr>
        <p:spPr bwMode="auto">
          <a:xfrm>
            <a:off x="457200" y="0"/>
            <a:ext cx="77263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Create ELL materials and/or tasks</a:t>
            </a:r>
          </a:p>
        </p:txBody>
      </p:sp>
      <p:sp>
        <p:nvSpPr>
          <p:cNvPr id="66563" name="TextBox 7"/>
          <p:cNvSpPr txBox="1">
            <a:spLocks noChangeArrowheads="1"/>
          </p:cNvSpPr>
          <p:nvPr/>
        </p:nvSpPr>
        <p:spPr bwMode="auto">
          <a:xfrm>
            <a:off x="457200" y="609600"/>
            <a:ext cx="77724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1260475" algn="l"/>
                <a:tab pos="1828800" algn="l"/>
              </a:tabLst>
            </a:pPr>
            <a:r>
              <a:rPr lang="en-US" sz="2400" b="1">
                <a:latin typeface="Calibri" pitchFamily="34" charset="0"/>
              </a:rPr>
              <a:t>Theme:</a:t>
            </a:r>
            <a:r>
              <a:rPr lang="en-US" sz="2400">
                <a:latin typeface="Calibri" pitchFamily="34" charset="0"/>
              </a:rPr>
              <a:t> Neighborhoods</a:t>
            </a:r>
          </a:p>
          <a:p>
            <a:pPr>
              <a:tabLst>
                <a:tab pos="1260475" algn="l"/>
                <a:tab pos="1828800" algn="l"/>
              </a:tabLst>
            </a:pPr>
            <a:r>
              <a:rPr lang="en-US" sz="2400" b="1">
                <a:latin typeface="Calibri" pitchFamily="34" charset="0"/>
              </a:rPr>
              <a:t>Function</a:t>
            </a:r>
            <a:r>
              <a:rPr lang="en-US" sz="2400">
                <a:latin typeface="Calibri" pitchFamily="34" charset="0"/>
              </a:rPr>
              <a:t>: Comparison and Contrast</a:t>
            </a:r>
          </a:p>
          <a:p>
            <a:pPr>
              <a:tabLst>
                <a:tab pos="1260475" algn="l"/>
                <a:tab pos="1828800" algn="l"/>
              </a:tabLst>
            </a:pPr>
            <a:r>
              <a:rPr lang="en-US" sz="2400" b="1">
                <a:latin typeface="Calibri" pitchFamily="34" charset="0"/>
              </a:rPr>
              <a:t>Advanced Form</a:t>
            </a:r>
            <a:r>
              <a:rPr lang="en-US" sz="2400">
                <a:latin typeface="Calibri" pitchFamily="34" charset="0"/>
              </a:rPr>
              <a:t>: Conjunctions: </a:t>
            </a:r>
            <a:r>
              <a:rPr lang="en-US" sz="2400" i="1">
                <a:latin typeface="Calibri" pitchFamily="34" charset="0"/>
              </a:rPr>
              <a:t>not only, although</a:t>
            </a:r>
          </a:p>
          <a:p>
            <a:pPr>
              <a:tabLst>
                <a:tab pos="1260475" algn="l"/>
                <a:tab pos="1828800" algn="l"/>
              </a:tabLst>
            </a:pPr>
            <a:endParaRPr lang="en-US" sz="2400">
              <a:latin typeface="Calibri" pitchFamily="34" charset="0"/>
            </a:endParaRPr>
          </a:p>
          <a:p>
            <a:pPr>
              <a:tabLst>
                <a:tab pos="1260475" algn="l"/>
                <a:tab pos="1828800" algn="l"/>
              </a:tabLst>
            </a:pPr>
            <a:r>
              <a:rPr lang="en-US" sz="2400">
                <a:latin typeface="Calibri" pitchFamily="34" charset="0"/>
              </a:rPr>
              <a:t>While other students are working on their tasks, my 3 advanced level ELLs will work together to fill out a comparison and contrast chart based on the reading.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57200" y="3429000"/>
          <a:ext cx="7924800" cy="94640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{D7AC3CCA-C797-4891-BE02-D94E43425B78}</a:tableStyleId>
              </a:tblPr>
              <a:tblGrid>
                <a:gridCol w="2612690"/>
                <a:gridCol w="2656055"/>
                <a:gridCol w="2656055"/>
              </a:tblGrid>
              <a:tr h="609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Small neighborhoods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All neighborhoods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Big</a:t>
                      </a:r>
                      <a:r>
                        <a:rPr lang="en-US" sz="1800" baseline="0" dirty="0" smtClean="0">
                          <a:effectLst/>
                        </a:rPr>
                        <a:t> neighborhoods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</a:endParaRPr>
                    </a:p>
                  </a:txBody>
                  <a:tcPr marL="50892" marR="50892" marT="0" marB="0"/>
                </a:tc>
              </a:tr>
            </a:tbl>
          </a:graphicData>
        </a:graphic>
      </p:graphicFrame>
      <p:sp>
        <p:nvSpPr>
          <p:cNvPr id="66574" name="TextBox 8"/>
          <p:cNvSpPr txBox="1">
            <a:spLocks noChangeArrowheads="1"/>
          </p:cNvSpPr>
          <p:nvPr/>
        </p:nvSpPr>
        <p:spPr bwMode="auto">
          <a:xfrm>
            <a:off x="533400" y="4419600"/>
            <a:ext cx="7772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>
                <a:solidFill>
                  <a:srgbClr val="FF0000"/>
                </a:solidFill>
                <a:latin typeface="Calibri" pitchFamily="34" charset="0"/>
              </a:rPr>
              <a:t>In your journal, write about the topic:  </a:t>
            </a:r>
          </a:p>
          <a:p>
            <a:pPr>
              <a:spcAft>
                <a:spcPts val="600"/>
              </a:spcAft>
            </a:pPr>
            <a:r>
              <a:rPr lang="en-US" sz="2400">
                <a:latin typeface="Calibri" pitchFamily="34" charset="0"/>
              </a:rPr>
              <a:t>“How is your house similar to and different from school?” </a:t>
            </a:r>
          </a:p>
          <a:p>
            <a:pPr>
              <a:spcAft>
                <a:spcPts val="600"/>
              </a:spcAft>
            </a:pPr>
            <a:r>
              <a:rPr lang="en-US" sz="2400">
                <a:latin typeface="Calibri" pitchFamily="34" charset="0"/>
              </a:rPr>
              <a:t>Use the words </a:t>
            </a:r>
            <a:r>
              <a:rPr lang="en-US" sz="2400" i="1" u="sng">
                <a:latin typeface="Calibri" pitchFamily="34" charset="0"/>
              </a:rPr>
              <a:t>although</a:t>
            </a:r>
            <a:r>
              <a:rPr lang="en-US" sz="2400">
                <a:latin typeface="Calibri" pitchFamily="34" charset="0"/>
              </a:rPr>
              <a:t> and </a:t>
            </a:r>
            <a:r>
              <a:rPr lang="en-US" sz="2400" i="1" u="sng">
                <a:latin typeface="Calibri" pitchFamily="34" charset="0"/>
              </a:rPr>
              <a:t>not only</a:t>
            </a:r>
            <a:r>
              <a:rPr lang="en-US" sz="2400">
                <a:latin typeface="Calibri" pitchFamily="34" charset="0"/>
              </a:rPr>
              <a:t> at least one time each.</a:t>
            </a:r>
          </a:p>
          <a:p>
            <a:pPr>
              <a:spcAft>
                <a:spcPts val="600"/>
              </a:spcAft>
            </a:pPr>
            <a:r>
              <a:rPr lang="en-US" sz="2400">
                <a:latin typeface="Calibri" pitchFamily="34" charset="0"/>
              </a:rPr>
              <a:t>Start with: “My house is </a:t>
            </a:r>
            <a:r>
              <a:rPr lang="en-US" sz="2400" b="1">
                <a:latin typeface="Calibri" pitchFamily="34" charset="0"/>
              </a:rPr>
              <a:t>not only </a:t>
            </a:r>
            <a:r>
              <a:rPr lang="en-US" sz="2400">
                <a:latin typeface="Calibri" pitchFamily="34" charset="0"/>
              </a:rPr>
              <a:t>________ </a:t>
            </a:r>
            <a:r>
              <a:rPr lang="en-US" sz="2400" b="1">
                <a:latin typeface="Calibri" pitchFamily="34" charset="0"/>
              </a:rPr>
              <a:t>but also </a:t>
            </a:r>
            <a:r>
              <a:rPr lang="en-US" sz="2400">
                <a:latin typeface="Calibri" pitchFamily="34" charset="0"/>
              </a:rPr>
              <a:t>______.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 descr="C:\Users\Rob\AppData\Local\Microsoft\Windows\Temporary Internet Files\Content.IE5\FVXFMXHO\MP900439527[1].jpg"/>
          <p:cNvPicPr>
            <a:picLocks noChangeAspect="1" noChangeArrowheads="1"/>
          </p:cNvPicPr>
          <p:nvPr/>
        </p:nvPicPr>
        <p:blipFill>
          <a:blip r:embed="rId2"/>
          <a:srcRect l="44325"/>
          <a:stretch>
            <a:fillRect/>
          </a:stretch>
        </p:blipFill>
        <p:spPr bwMode="auto">
          <a:xfrm>
            <a:off x="8153400" y="6350"/>
            <a:ext cx="989013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463550"/>
            <a:ext cx="3181350" cy="8318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68611" name="Picture 4" descr="CSD LOGO"/>
          <p:cNvPicPr>
            <a:picLocks noChangeAspect="1" noChangeArrowheads="1"/>
          </p:cNvPicPr>
          <p:nvPr/>
        </p:nvPicPr>
        <p:blipFill>
          <a:blip r:embed="rId4" r:link="rId5">
            <a:lum bright="-20000" contrast="20000"/>
          </a:blip>
          <a:srcRect r="72581"/>
          <a:stretch>
            <a:fillRect/>
          </a:stretch>
        </p:blipFill>
        <p:spPr bwMode="auto">
          <a:xfrm>
            <a:off x="465138" y="463550"/>
            <a:ext cx="982662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1676400" y="1524000"/>
            <a:ext cx="6172200" cy="344488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172200" y="1166813"/>
            <a:ext cx="1676400" cy="43338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614" name="TextBox 3"/>
          <p:cNvSpPr txBox="1">
            <a:spLocks noChangeArrowheads="1"/>
          </p:cNvSpPr>
          <p:nvPr/>
        </p:nvSpPr>
        <p:spPr bwMode="auto">
          <a:xfrm>
            <a:off x="1676400" y="1485900"/>
            <a:ext cx="6172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Language Understanding to Improve Student Achievement</a:t>
            </a:r>
          </a:p>
        </p:txBody>
      </p:sp>
      <p:sp>
        <p:nvSpPr>
          <p:cNvPr id="68615" name="TextBox 4"/>
          <p:cNvSpPr txBox="1">
            <a:spLocks noChangeArrowheads="1"/>
          </p:cNvSpPr>
          <p:nvPr/>
        </p:nvSpPr>
        <p:spPr bwMode="auto">
          <a:xfrm>
            <a:off x="6172200" y="1123950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Project LUISA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5138" y="2057400"/>
            <a:ext cx="7688262" cy="3570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</a:rPr>
              <a:t>Looking Forward</a:t>
            </a:r>
          </a:p>
          <a:p>
            <a:pPr marL="457200" fontAlgn="auto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dirty="0">
                <a:latin typeface="+mn-lt"/>
              </a:rPr>
              <a:t>Wed, Feb 6. Session 4: Workshop for Planning Lessons </a:t>
            </a:r>
          </a:p>
          <a:p>
            <a:pPr marL="692150" indent="-2349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Read Bunch, </a:t>
            </a:r>
            <a:r>
              <a:rPr lang="en-US" sz="2400" dirty="0" err="1">
                <a:latin typeface="+mn-lt"/>
              </a:rPr>
              <a:t>Kibler</a:t>
            </a:r>
            <a:r>
              <a:rPr lang="en-US" sz="2400" dirty="0">
                <a:latin typeface="+mn-lt"/>
              </a:rPr>
              <a:t>, &amp; Pimentel (2012).</a:t>
            </a:r>
          </a:p>
          <a:p>
            <a:pPr marL="692150" indent="-2349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Bring your materials and work so far.</a:t>
            </a:r>
          </a:p>
          <a:p>
            <a:pPr marL="692150" indent="-2349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Bring your </a:t>
            </a:r>
            <a:r>
              <a:rPr lang="en-US" sz="2400" dirty="0" err="1">
                <a:latin typeface="+mn-lt"/>
              </a:rPr>
              <a:t>Azar</a:t>
            </a:r>
            <a:r>
              <a:rPr lang="en-US" sz="2400" dirty="0">
                <a:latin typeface="+mn-lt"/>
              </a:rPr>
              <a:t> grammar </a:t>
            </a:r>
            <a:r>
              <a:rPr lang="en-US" sz="2400" dirty="0" err="1">
                <a:latin typeface="+mn-lt"/>
              </a:rPr>
              <a:t>chartbook</a:t>
            </a:r>
            <a:r>
              <a:rPr lang="en-US" sz="2400" dirty="0">
                <a:latin typeface="+mn-lt"/>
              </a:rPr>
              <a:t>.</a:t>
            </a:r>
          </a:p>
          <a:p>
            <a:pPr marL="692150" indent="-2349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Check out our course website as we add resources.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4"/>
          <p:cNvGrpSpPr>
            <a:grpSpLocks/>
          </p:cNvGrpSpPr>
          <p:nvPr/>
        </p:nvGrpSpPr>
        <p:grpSpPr bwMode="auto">
          <a:xfrm>
            <a:off x="8153400" y="4763"/>
            <a:ext cx="1020763" cy="6858000"/>
            <a:chOff x="7891160" y="-176561"/>
            <a:chExt cx="1020335" cy="6858000"/>
          </a:xfrm>
        </p:grpSpPr>
        <p:pic>
          <p:nvPicPr>
            <p:cNvPr id="6" name="Picture 2" descr="C:\Users\Rob\AppData\Local\Microsoft\Windows\Temporary Internet Files\Content.IE5\FVXFMXHO\MP900439527[1]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/>
            </a:blip>
            <a:srcRect l="44325"/>
            <a:stretch/>
          </p:blipFill>
          <p:spPr bwMode="auto">
            <a:xfrm>
              <a:off x="7891160" y="-176561"/>
              <a:ext cx="988740" cy="6852424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effectLst>
              <a:glow>
                <a:schemeClr val="accent1"/>
              </a:glow>
              <a:softEdge rad="0"/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7921310" y="-176561"/>
              <a:ext cx="990185" cy="68580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393700" y="762000"/>
            <a:ext cx="821690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Classification of Functions and Forms</a:t>
            </a:r>
            <a:endParaRPr lang="en-US">
              <a:latin typeface="Calibri" pitchFamily="34" charset="0"/>
            </a:endParaRPr>
          </a:p>
          <a:p>
            <a:r>
              <a:rPr lang="en-US" b="1">
                <a:latin typeface="Calibri" pitchFamily="34" charset="0"/>
              </a:rPr>
              <a:t>Form: </a:t>
            </a:r>
            <a:r>
              <a:rPr lang="en-US" u="sng">
                <a:latin typeface="Calibri" pitchFamily="34" charset="0"/>
              </a:rPr>
              <a:t>Present Progressive </a:t>
            </a:r>
            <a:endParaRPr lang="en-US">
              <a:latin typeface="Calibri" pitchFamily="34" charset="0"/>
            </a:endParaRPr>
          </a:p>
          <a:p>
            <a:r>
              <a:rPr lang="en-US" b="1">
                <a:latin typeface="Calibri" pitchFamily="34" charset="0"/>
              </a:rPr>
              <a:t> </a:t>
            </a:r>
            <a:endParaRPr lang="en-US">
              <a:latin typeface="Calibri" pitchFamily="34" charset="0"/>
            </a:endParaRPr>
          </a:p>
          <a:p>
            <a:r>
              <a:rPr lang="en-US" b="1">
                <a:latin typeface="Calibri" pitchFamily="34" charset="0"/>
              </a:rPr>
              <a:t>Examples</a:t>
            </a:r>
            <a:r>
              <a:rPr lang="en-US">
                <a:latin typeface="Calibri" pitchFamily="34" charset="0"/>
              </a:rPr>
              <a:t>:</a:t>
            </a:r>
          </a:p>
          <a:p>
            <a:pPr>
              <a:buFont typeface="Calibri" pitchFamily="34" charset="0"/>
              <a:buAutoNum type="arabicPeriod"/>
            </a:pPr>
            <a:r>
              <a:rPr lang="en-US">
                <a:latin typeface="Calibri" pitchFamily="34" charset="0"/>
              </a:rPr>
              <a:t> </a:t>
            </a:r>
            <a:r>
              <a:rPr lang="en-US" altLang="en-US">
                <a:latin typeface="Calibri" pitchFamily="34" charset="0"/>
              </a:rPr>
              <a:t>“</a:t>
            </a:r>
            <a:r>
              <a:rPr lang="en-US">
                <a:latin typeface="Calibri" pitchFamily="34" charset="0"/>
              </a:rPr>
              <a:t>Look,</a:t>
            </a:r>
            <a:r>
              <a:rPr lang="en-US" altLang="en-US">
                <a:latin typeface="Calibri" pitchFamily="34" charset="0"/>
              </a:rPr>
              <a:t>”</a:t>
            </a:r>
            <a:r>
              <a:rPr lang="en-US">
                <a:latin typeface="Calibri" pitchFamily="34" charset="0"/>
              </a:rPr>
              <a:t> said Glashka</a:t>
            </a:r>
            <a:r>
              <a:rPr lang="en-US" altLang="en-US">
                <a:latin typeface="Calibri" pitchFamily="34" charset="0"/>
              </a:rPr>
              <a:t>’</a:t>
            </a:r>
            <a:r>
              <a:rPr lang="en-US">
                <a:latin typeface="Calibri" pitchFamily="34" charset="0"/>
              </a:rPr>
              <a:t>s grandmother. </a:t>
            </a:r>
            <a:r>
              <a:rPr lang="en-US" altLang="en-US">
                <a:latin typeface="Calibri" pitchFamily="34" charset="0"/>
              </a:rPr>
              <a:t>“</a:t>
            </a:r>
            <a:r>
              <a:rPr lang="en-US">
                <a:latin typeface="Calibri" pitchFamily="34" charset="0"/>
              </a:rPr>
              <a:t>See how the whales are taking turns, how they give the younger ones extra time for air.</a:t>
            </a:r>
            <a:r>
              <a:rPr lang="en-US" altLang="en-US">
                <a:latin typeface="Calibri" pitchFamily="34" charset="0"/>
              </a:rPr>
              <a:t>”</a:t>
            </a:r>
            <a:endParaRPr lang="en-US">
              <a:latin typeface="Calibri" pitchFamily="34" charset="0"/>
            </a:endParaRPr>
          </a:p>
          <a:p>
            <a:pPr>
              <a:buFont typeface="Calibri" pitchFamily="34" charset="0"/>
              <a:buAutoNum type="arabicPeriod"/>
            </a:pPr>
            <a:r>
              <a:rPr lang="en-US" altLang="en-US" b="1" u="sng">
                <a:solidFill>
                  <a:srgbClr val="FF0000"/>
                </a:solidFill>
                <a:latin typeface="Calibri" pitchFamily="34" charset="0"/>
              </a:rPr>
              <a:t>“</a:t>
            </a:r>
            <a:r>
              <a:rPr lang="en-US" b="1" u="sng">
                <a:solidFill>
                  <a:srgbClr val="FF0000"/>
                </a:solidFill>
                <a:latin typeface="Calibri" pitchFamily="34" charset="0"/>
              </a:rPr>
              <a:t>And we can</a:t>
            </a:r>
            <a:r>
              <a:rPr lang="en-US" altLang="en-US" b="1" u="sng">
                <a:solidFill>
                  <a:srgbClr val="FF0000"/>
                </a:solidFill>
                <a:latin typeface="Calibri" pitchFamily="34" charset="0"/>
              </a:rPr>
              <a:t>’</a:t>
            </a:r>
            <a:r>
              <a:rPr lang="en-US" b="1" u="sng">
                <a:solidFill>
                  <a:srgbClr val="FF0000"/>
                </a:solidFill>
                <a:latin typeface="Calibri" pitchFamily="34" charset="0"/>
              </a:rPr>
              <a:t>t stay beyond tomorrow because the channel is starting to refreeze!</a:t>
            </a:r>
            <a:r>
              <a:rPr lang="en-US" altLang="en-US" b="1" u="sng">
                <a:solidFill>
                  <a:srgbClr val="FF0000"/>
                </a:solidFill>
                <a:latin typeface="Calibri" pitchFamily="34" charset="0"/>
              </a:rPr>
              <a:t>”</a:t>
            </a:r>
            <a:endParaRPr lang="en-US" b="1" u="sng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 </a:t>
            </a:r>
          </a:p>
          <a:p>
            <a:r>
              <a:rPr lang="en-US">
                <a:latin typeface="Calibri" pitchFamily="34" charset="0"/>
              </a:rPr>
              <a:t>Example of sentence frame: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___________________is starting___________________________________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(subject) (aux BE-present) (main verb-ING) (complement) </a:t>
            </a:r>
            <a:br>
              <a:rPr lang="en-US">
                <a:latin typeface="Calibri" pitchFamily="34" charset="0"/>
              </a:rPr>
            </a:br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 </a:t>
            </a:r>
          </a:p>
          <a:p>
            <a:r>
              <a:rPr lang="en-US">
                <a:latin typeface="Calibri" pitchFamily="34" charset="0"/>
              </a:rPr>
              <a:t>Source: </a:t>
            </a:r>
            <a:r>
              <a:rPr lang="en-US" i="1">
                <a:latin typeface="Calibri" pitchFamily="34" charset="0"/>
              </a:rPr>
              <a:t>Literacy by Design</a:t>
            </a:r>
            <a:r>
              <a:rPr lang="en-US">
                <a:latin typeface="Calibri" pitchFamily="34" charset="0"/>
              </a:rPr>
              <a:t> (Grade 3). Comprehensive Teacher</a:t>
            </a:r>
            <a:r>
              <a:rPr lang="en-US" altLang="en-US">
                <a:latin typeface="Calibri" pitchFamily="34" charset="0"/>
              </a:rPr>
              <a:t>’</a:t>
            </a:r>
            <a:r>
              <a:rPr lang="en-US">
                <a:latin typeface="Calibri" pitchFamily="34" charset="0"/>
              </a:rPr>
              <a:t>s Guide, p. 45)</a:t>
            </a:r>
          </a:p>
          <a:p>
            <a:r>
              <a:rPr lang="en-US">
                <a:latin typeface="Calibri" pitchFamily="34" charset="0"/>
              </a:rPr>
              <a:t/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 </a:t>
            </a:r>
          </a:p>
          <a:p>
            <a:r>
              <a:rPr lang="en-US">
                <a:latin typeface="Calibri" pitchFamily="34" charset="0"/>
              </a:rPr>
              <a:t>(For further details on present progressive, see p. 7 of Azar</a:t>
            </a:r>
            <a:r>
              <a:rPr lang="en-US" altLang="en-US">
                <a:latin typeface="Calibri" pitchFamily="34" charset="0"/>
              </a:rPr>
              <a:t>’</a:t>
            </a:r>
            <a:r>
              <a:rPr lang="en-US">
                <a:latin typeface="Calibri" pitchFamily="34" charset="0"/>
              </a:rPr>
              <a:t>s book)</a:t>
            </a:r>
          </a:p>
          <a:p>
            <a:r>
              <a:rPr lang="en-US">
                <a:latin typeface="Calibri" pitchFamily="34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Group 4"/>
          <p:cNvGrpSpPr>
            <a:grpSpLocks/>
          </p:cNvGrpSpPr>
          <p:nvPr/>
        </p:nvGrpSpPr>
        <p:grpSpPr bwMode="auto">
          <a:xfrm>
            <a:off x="8153400" y="4763"/>
            <a:ext cx="1020763" cy="6858000"/>
            <a:chOff x="7891160" y="-176561"/>
            <a:chExt cx="1020335" cy="6858000"/>
          </a:xfrm>
        </p:grpSpPr>
        <p:pic>
          <p:nvPicPr>
            <p:cNvPr id="6" name="Picture 2" descr="C:\Users\Rob\AppData\Local\Microsoft\Windows\Temporary Internet Files\Content.IE5\FVXFMXHO\MP900439527[1]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/>
            </a:blip>
            <a:srcRect l="44325"/>
            <a:stretch/>
          </p:blipFill>
          <p:spPr bwMode="auto">
            <a:xfrm>
              <a:off x="7891160" y="-176561"/>
              <a:ext cx="988740" cy="6852424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effectLst>
              <a:glow>
                <a:schemeClr val="accent1"/>
              </a:glow>
              <a:softEdge rad="0"/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7921310" y="-176561"/>
              <a:ext cx="990185" cy="68580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457200" y="762000"/>
            <a:ext cx="7948613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Classification of Functions and Forms</a:t>
            </a:r>
            <a:endParaRPr lang="en-US">
              <a:latin typeface="Calibri" pitchFamily="34" charset="0"/>
            </a:endParaRPr>
          </a:p>
          <a:p>
            <a:r>
              <a:rPr lang="en-US" b="1">
                <a:latin typeface="Calibri" pitchFamily="34" charset="0"/>
              </a:rPr>
              <a:t>Form: </a:t>
            </a:r>
            <a:r>
              <a:rPr lang="en-US" u="sng">
                <a:latin typeface="Calibri" pitchFamily="34" charset="0"/>
              </a:rPr>
              <a:t>Past Progressive </a:t>
            </a:r>
            <a:endParaRPr lang="en-US">
              <a:latin typeface="Calibri" pitchFamily="34" charset="0"/>
            </a:endParaRPr>
          </a:p>
          <a:p>
            <a:r>
              <a:rPr lang="en-US" b="1">
                <a:latin typeface="Calibri" pitchFamily="34" charset="0"/>
              </a:rPr>
              <a:t> </a:t>
            </a:r>
            <a:endParaRPr lang="en-US">
              <a:latin typeface="Calibri" pitchFamily="34" charset="0"/>
            </a:endParaRPr>
          </a:p>
          <a:p>
            <a:r>
              <a:rPr lang="en-US" b="1">
                <a:latin typeface="Calibri" pitchFamily="34" charset="0"/>
              </a:rPr>
              <a:t>Examples</a:t>
            </a:r>
            <a:r>
              <a:rPr lang="en-US">
                <a:latin typeface="Calibri" pitchFamily="34" charset="0"/>
              </a:rPr>
              <a:t>:</a:t>
            </a:r>
          </a:p>
          <a:p>
            <a:pPr>
              <a:buFont typeface="Calibri" pitchFamily="34" charset="0"/>
              <a:buAutoNum type="arabicPeriod"/>
            </a:pPr>
            <a:r>
              <a:rPr lang="en-US" b="1" u="sng">
                <a:solidFill>
                  <a:srgbClr val="FF0000"/>
                </a:solidFill>
                <a:latin typeface="Calibri" pitchFamily="34" charset="0"/>
              </a:rPr>
              <a:t>A strange feeling swept over Johnny. His head was spinning, and his stomach as well. That is why he went to bed to rest.</a:t>
            </a:r>
          </a:p>
          <a:p>
            <a:pPr>
              <a:buFont typeface="Calibri" pitchFamily="34" charset="0"/>
              <a:buAutoNum type="arabicPeriod"/>
            </a:pPr>
            <a:r>
              <a:rPr lang="en-US">
                <a:latin typeface="Calibri" pitchFamily="34" charset="0"/>
              </a:rPr>
              <a:t>It was dangerous to cross the ocean in mid-winter, but time was pressing. </a:t>
            </a:r>
          </a:p>
          <a:p>
            <a:r>
              <a:rPr lang="en-US">
                <a:latin typeface="Calibri" pitchFamily="34" charset="0"/>
              </a:rPr>
              <a:t> </a:t>
            </a:r>
          </a:p>
          <a:p>
            <a:r>
              <a:rPr lang="en-US">
                <a:latin typeface="Calibri" pitchFamily="34" charset="0"/>
              </a:rPr>
              <a:t>Example of sentence frame: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______________was spinning_______________________________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(subject) (aux BE-past) (main verb-ING) (complement)</a:t>
            </a:r>
            <a:br>
              <a:rPr lang="en-US">
                <a:latin typeface="Calibri" pitchFamily="34" charset="0"/>
              </a:rPr>
            </a:br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 </a:t>
            </a:r>
          </a:p>
          <a:p>
            <a:r>
              <a:rPr lang="en-US">
                <a:latin typeface="Calibri" pitchFamily="34" charset="0"/>
              </a:rPr>
              <a:t>Source: </a:t>
            </a:r>
            <a:r>
              <a:rPr lang="en-US" i="1">
                <a:latin typeface="Calibri" pitchFamily="34" charset="0"/>
              </a:rPr>
              <a:t>Literacy by Design</a:t>
            </a:r>
            <a:r>
              <a:rPr lang="en-US">
                <a:latin typeface="Calibri" pitchFamily="34" charset="0"/>
              </a:rPr>
              <a:t> (Grade 5). Comprehensive Teacher</a:t>
            </a:r>
            <a:r>
              <a:rPr lang="en-US" altLang="en-US">
                <a:latin typeface="Calibri" pitchFamily="34" charset="0"/>
              </a:rPr>
              <a:t>’</a:t>
            </a:r>
            <a:r>
              <a:rPr lang="en-US">
                <a:latin typeface="Calibri" pitchFamily="34" charset="0"/>
              </a:rPr>
              <a:t>s Guide, p. 11)</a:t>
            </a:r>
          </a:p>
          <a:p>
            <a:r>
              <a:rPr lang="en-US">
                <a:latin typeface="Calibri" pitchFamily="34" charset="0"/>
              </a:rPr>
              <a:t> </a:t>
            </a:r>
          </a:p>
          <a:p>
            <a:r>
              <a:rPr lang="en-US">
                <a:latin typeface="Calibri" pitchFamily="34" charset="0"/>
              </a:rPr>
              <a:t> </a:t>
            </a:r>
          </a:p>
          <a:p>
            <a:r>
              <a:rPr lang="en-US">
                <a:latin typeface="Calibri" pitchFamily="34" charset="0"/>
              </a:rPr>
              <a:t>(For further details on past progressive, see p. 7 of Azar</a:t>
            </a:r>
            <a:r>
              <a:rPr lang="en-US" altLang="en-US">
                <a:latin typeface="Calibri" pitchFamily="34" charset="0"/>
              </a:rPr>
              <a:t>’</a:t>
            </a:r>
            <a:r>
              <a:rPr lang="en-US">
                <a:latin typeface="Calibri" pitchFamily="34" charset="0"/>
              </a:rPr>
              <a:t>s book)</a:t>
            </a:r>
          </a:p>
          <a:p>
            <a:r>
              <a:rPr lang="en-US">
                <a:latin typeface="Calibri" pitchFamily="34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Rob\AppData\Local\Microsoft\Windows\Temporary Internet Files\Content.IE5\FVXFMXHO\MP900439527[1].jpg"/>
          <p:cNvPicPr>
            <a:picLocks noChangeAspect="1" noChangeArrowheads="1"/>
          </p:cNvPicPr>
          <p:nvPr/>
        </p:nvPicPr>
        <p:blipFill>
          <a:blip r:embed="rId2"/>
          <a:srcRect l="44325"/>
          <a:stretch>
            <a:fillRect/>
          </a:stretch>
        </p:blipFill>
        <p:spPr bwMode="auto">
          <a:xfrm>
            <a:off x="8153400" y="0"/>
            <a:ext cx="989013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Group 4"/>
          <p:cNvGrpSpPr>
            <a:grpSpLocks/>
          </p:cNvGrpSpPr>
          <p:nvPr/>
        </p:nvGrpSpPr>
        <p:grpSpPr bwMode="auto">
          <a:xfrm>
            <a:off x="8153400" y="4763"/>
            <a:ext cx="1020763" cy="6858000"/>
            <a:chOff x="7891160" y="-176561"/>
            <a:chExt cx="1020335" cy="6858000"/>
          </a:xfrm>
        </p:grpSpPr>
        <p:pic>
          <p:nvPicPr>
            <p:cNvPr id="10" name="Picture 2" descr="C:\Users\Rob\AppData\Local\Microsoft\Windows\Temporary Internet Files\Content.IE5\FVXFMXHO\MP900439527[1]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/>
            </a:blip>
            <a:srcRect l="44325"/>
            <a:stretch/>
          </p:blipFill>
          <p:spPr bwMode="auto">
            <a:xfrm>
              <a:off x="7891160" y="-176561"/>
              <a:ext cx="988740" cy="6852424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effectLst>
              <a:glow>
                <a:schemeClr val="accent1"/>
              </a:glow>
              <a:softEdge rad="0"/>
            </a:effectLst>
          </p:spPr>
        </p:pic>
        <p:sp>
          <p:nvSpPr>
            <p:cNvPr id="11" name="Rectangle 10"/>
            <p:cNvSpPr/>
            <p:nvPr/>
          </p:nvSpPr>
          <p:spPr>
            <a:xfrm>
              <a:off x="7921310" y="-176561"/>
              <a:ext cx="990185" cy="68580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/>
          <a:lstStyle/>
          <a:p>
            <a:r>
              <a:rPr lang="en-US" smtClean="0"/>
              <a:t>Contextualized ELD Instruction</a:t>
            </a:r>
          </a:p>
        </p:txBody>
      </p:sp>
      <p:sp>
        <p:nvSpPr>
          <p:cNvPr id="2253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3800" smtClean="0"/>
              <a:t>ELD</a:t>
            </a:r>
          </a:p>
        </p:txBody>
      </p:sp>
      <p:sp>
        <p:nvSpPr>
          <p:cNvPr id="22532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174875"/>
            <a:ext cx="4040188" cy="3951288"/>
          </a:xfrm>
        </p:spPr>
        <p:txBody>
          <a:bodyPr/>
          <a:lstStyle/>
          <a:p>
            <a:r>
              <a:rPr lang="en-US" sz="2000" smtClean="0"/>
              <a:t>Teach </a:t>
            </a:r>
            <a:r>
              <a:rPr lang="en-US" sz="2000" b="1" smtClean="0">
                <a:solidFill>
                  <a:srgbClr val="CC6600"/>
                </a:solidFill>
              </a:rPr>
              <a:t>new language</a:t>
            </a:r>
          </a:p>
          <a:p>
            <a:r>
              <a:rPr lang="en-US" sz="2000" smtClean="0"/>
              <a:t>Recycle/review/practice </a:t>
            </a:r>
            <a:r>
              <a:rPr lang="en-US" sz="2000" b="1" smtClean="0">
                <a:solidFill>
                  <a:srgbClr val="CC6600"/>
                </a:solidFill>
              </a:rPr>
              <a:t>familiar content</a:t>
            </a:r>
          </a:p>
          <a:p>
            <a:r>
              <a:rPr lang="en-US" sz="2000" smtClean="0"/>
              <a:t>Use </a:t>
            </a:r>
            <a:r>
              <a:rPr lang="en-US" sz="2000" b="1" smtClean="0">
                <a:solidFill>
                  <a:srgbClr val="CC6600"/>
                </a:solidFill>
              </a:rPr>
              <a:t>ELP standards </a:t>
            </a:r>
            <a:r>
              <a:rPr lang="en-US" sz="2000" smtClean="0"/>
              <a:t>to guide instruction</a:t>
            </a:r>
          </a:p>
          <a:p>
            <a:pPr lvl="1"/>
            <a:r>
              <a:rPr lang="en-US" sz="1800" smtClean="0"/>
              <a:t>Forms and Functions</a:t>
            </a:r>
          </a:p>
          <a:p>
            <a:pPr lvl="1"/>
            <a:r>
              <a:rPr lang="en-US" sz="1800" smtClean="0"/>
              <a:t>Differentiated instruction according to proficiency levels of ELL students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5800" y="1535113"/>
            <a:ext cx="4041775" cy="639762"/>
          </a:xfrm>
        </p:spPr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800" dirty="0" smtClean="0"/>
              <a:t>Content </a:t>
            </a:r>
          </a:p>
        </p:txBody>
      </p:sp>
      <p:sp>
        <p:nvSpPr>
          <p:cNvPr id="22534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2174875"/>
            <a:ext cx="4041775" cy="3951288"/>
          </a:xfrm>
        </p:spPr>
        <p:txBody>
          <a:bodyPr/>
          <a:lstStyle/>
          <a:p>
            <a:r>
              <a:rPr lang="en-US" sz="2000" smtClean="0"/>
              <a:t>Teach </a:t>
            </a:r>
            <a:r>
              <a:rPr lang="en-US" sz="2000" b="1" smtClean="0">
                <a:solidFill>
                  <a:srgbClr val="CC6600"/>
                </a:solidFill>
              </a:rPr>
              <a:t>new content</a:t>
            </a:r>
          </a:p>
          <a:p>
            <a:r>
              <a:rPr lang="en-US" sz="2000" smtClean="0"/>
              <a:t>Recycle/review/practice </a:t>
            </a:r>
            <a:r>
              <a:rPr lang="en-US" sz="2000" b="1" smtClean="0">
                <a:solidFill>
                  <a:srgbClr val="CC6600"/>
                </a:solidFill>
              </a:rPr>
              <a:t>familiar language</a:t>
            </a:r>
          </a:p>
          <a:p>
            <a:r>
              <a:rPr lang="en-US" sz="2000" smtClean="0"/>
              <a:t>Use </a:t>
            </a:r>
            <a:r>
              <a:rPr lang="en-US" sz="2000" b="1" smtClean="0">
                <a:solidFill>
                  <a:srgbClr val="CC6600"/>
                </a:solidFill>
              </a:rPr>
              <a:t>content standards </a:t>
            </a:r>
            <a:r>
              <a:rPr lang="en-US" sz="2000" smtClean="0"/>
              <a:t>to guide instruction</a:t>
            </a:r>
          </a:p>
          <a:p>
            <a:pPr lvl="1"/>
            <a:r>
              <a:rPr lang="en-US" sz="1800" smtClean="0"/>
              <a:t>Literacy, Science, Social Studies, Math</a:t>
            </a:r>
          </a:p>
          <a:p>
            <a:pPr lvl="1"/>
            <a:r>
              <a:rPr lang="en-US" sz="1800" smtClean="0"/>
              <a:t>“Sheltered strategies” used to make content accessible</a:t>
            </a:r>
          </a:p>
          <a:p>
            <a:pPr lvl="1"/>
            <a:endParaRPr lang="en-US" smtClean="0"/>
          </a:p>
        </p:txBody>
      </p:sp>
      <p:pic>
        <p:nvPicPr>
          <p:cNvPr id="2253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5257800"/>
            <a:ext cx="2057400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5257800"/>
            <a:ext cx="22860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Group 4"/>
          <p:cNvGrpSpPr>
            <a:grpSpLocks/>
          </p:cNvGrpSpPr>
          <p:nvPr/>
        </p:nvGrpSpPr>
        <p:grpSpPr bwMode="auto">
          <a:xfrm>
            <a:off x="8153400" y="4763"/>
            <a:ext cx="1020763" cy="6858000"/>
            <a:chOff x="7891160" y="-176561"/>
            <a:chExt cx="1020335" cy="6858000"/>
          </a:xfrm>
        </p:grpSpPr>
        <p:pic>
          <p:nvPicPr>
            <p:cNvPr id="6" name="Picture 2" descr="C:\Users\Rob\AppData\Local\Microsoft\Windows\Temporary Internet Files\Content.IE5\FVXFMXHO\MP900439527[1]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/>
            </a:blip>
            <a:srcRect l="44325"/>
            <a:stretch/>
          </p:blipFill>
          <p:spPr bwMode="auto">
            <a:xfrm>
              <a:off x="7891160" y="-176561"/>
              <a:ext cx="988740" cy="6852424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effectLst>
              <a:glow>
                <a:schemeClr val="accent1"/>
              </a:glow>
              <a:softEdge rad="0"/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7921310" y="-176561"/>
              <a:ext cx="990185" cy="68580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305800" cy="28956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 smtClean="0"/>
              <a:t>Read the quote from the article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 smtClean="0"/>
              <a:t>What are the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implications</a:t>
            </a:r>
            <a:r>
              <a:rPr lang="en-US" sz="3600" dirty="0" smtClean="0"/>
              <a:t> from this quote for you as a teacher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in each classroom context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609600" y="3352800"/>
            <a:ext cx="3733800" cy="3276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800" dirty="0" smtClean="0"/>
              <a:t>ELD</a:t>
            </a:r>
            <a:endParaRPr lang="en-US" sz="3800" dirty="0"/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4495800" y="3352800"/>
            <a:ext cx="3733800" cy="3276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800" dirty="0" smtClean="0"/>
              <a:t>Content </a:t>
            </a:r>
            <a:endParaRPr lang="en-US" sz="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2427</TotalTime>
  <Words>4562</Words>
  <Application>Microsoft Office PowerPoint</Application>
  <PresentationFormat>On-screen Show (4:3)</PresentationFormat>
  <Paragraphs>885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Contextualized ELD Instruction</vt:lpstr>
      <vt:lpstr>PowerPoint Presentation</vt:lpstr>
      <vt:lpstr>Possible class formats…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</dc:creator>
  <cp:lastModifiedBy>Rob</cp:lastModifiedBy>
  <cp:revision>192</cp:revision>
  <dcterms:created xsi:type="dcterms:W3CDTF">2012-12-14T03:52:19Z</dcterms:created>
  <dcterms:modified xsi:type="dcterms:W3CDTF">2013-02-03T23:35:26Z</dcterms:modified>
</cp:coreProperties>
</file>