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9" r:id="rId2"/>
    <p:sldId id="352" r:id="rId3"/>
    <p:sldId id="353" r:id="rId4"/>
    <p:sldId id="371" r:id="rId5"/>
    <p:sldId id="355" r:id="rId6"/>
    <p:sldId id="356" r:id="rId7"/>
    <p:sldId id="357" r:id="rId8"/>
    <p:sldId id="358" r:id="rId9"/>
    <p:sldId id="330" r:id="rId10"/>
    <p:sldId id="315" r:id="rId11"/>
    <p:sldId id="334" r:id="rId12"/>
    <p:sldId id="331" r:id="rId13"/>
    <p:sldId id="332" r:id="rId14"/>
    <p:sldId id="335" r:id="rId15"/>
    <p:sldId id="336" r:id="rId16"/>
    <p:sldId id="348" r:id="rId17"/>
    <p:sldId id="337" r:id="rId18"/>
    <p:sldId id="339" r:id="rId19"/>
    <p:sldId id="338" r:id="rId20"/>
    <p:sldId id="340" r:id="rId21"/>
    <p:sldId id="341" r:id="rId22"/>
    <p:sldId id="342" r:id="rId23"/>
    <p:sldId id="367" r:id="rId24"/>
    <p:sldId id="333" r:id="rId25"/>
    <p:sldId id="343" r:id="rId26"/>
    <p:sldId id="350" r:id="rId27"/>
    <p:sldId id="347" r:id="rId28"/>
    <p:sldId id="369" r:id="rId29"/>
    <p:sldId id="346" r:id="rId30"/>
    <p:sldId id="344" r:id="rId31"/>
    <p:sldId id="345" r:id="rId32"/>
    <p:sldId id="351" r:id="rId33"/>
    <p:sldId id="362" r:id="rId34"/>
    <p:sldId id="370" r:id="rId35"/>
    <p:sldId id="365" r:id="rId36"/>
    <p:sldId id="349" r:id="rId37"/>
    <p:sldId id="368" r:id="rId38"/>
    <p:sldId id="366" r:id="rId39"/>
    <p:sldId id="364" r:id="rId40"/>
    <p:sldId id="308" r:id="rId41"/>
    <p:sldId id="361" r:id="rId42"/>
    <p:sldId id="359" r:id="rId43"/>
    <p:sldId id="360"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94" autoAdjust="0"/>
    <p:restoredTop sz="89353" autoAdjust="0"/>
  </p:normalViewPr>
  <p:slideViewPr>
    <p:cSldViewPr>
      <p:cViewPr varScale="1">
        <p:scale>
          <a:sx n="73" d="100"/>
          <a:sy n="73" d="100"/>
        </p:scale>
        <p:origin x="-108"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22ACF9-315C-4DA3-B5C7-828BB1E35E72}" type="doc">
      <dgm:prSet loTypeId="urn:microsoft.com/office/officeart/2005/8/layout/cycle1" loCatId="cycle" qsTypeId="urn:microsoft.com/office/officeart/2005/8/quickstyle/simple1" qsCatId="simple" csTypeId="urn:microsoft.com/office/officeart/2005/8/colors/accent0_1" csCatId="mainScheme"/>
      <dgm:spPr/>
    </dgm:pt>
    <dgm:pt modelId="{1CAD35A5-A42D-42F5-BB17-FA296F760F8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effectLst/>
              <a:latin typeface="Arial" charset="0"/>
            </a:rPr>
            <a:t>Interpret data</a:t>
          </a:r>
        </a:p>
      </dgm:t>
    </dgm:pt>
    <dgm:pt modelId="{D486C90D-D488-408C-945E-D32E3F6DDECC}" type="parTrans" cxnId="{AE72BDD1-3809-446A-8CBC-F774CA8B5021}">
      <dgm:prSet/>
      <dgm:spPr/>
      <dgm:t>
        <a:bodyPr/>
        <a:lstStyle/>
        <a:p>
          <a:endParaRPr lang="en-US"/>
        </a:p>
      </dgm:t>
    </dgm:pt>
    <dgm:pt modelId="{842AEAE1-FCDD-4EED-98B9-C35B490304B9}" type="sibTrans" cxnId="{AE72BDD1-3809-446A-8CBC-F774CA8B5021}">
      <dgm:prSet/>
      <dgm:spPr/>
      <dgm:t>
        <a:bodyPr/>
        <a:lstStyle/>
        <a:p>
          <a:endParaRPr lang="en-US"/>
        </a:p>
      </dgm:t>
    </dgm:pt>
    <dgm:pt modelId="{1E71BFF9-4C40-4803-A499-6603929356A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effectLst/>
              <a:latin typeface="Arial" charset="0"/>
            </a:rPr>
            <a:t>Set goals</a:t>
          </a:r>
        </a:p>
      </dgm:t>
    </dgm:pt>
    <dgm:pt modelId="{B5926622-FA43-40F8-ADCD-C982ABA9EAF9}" type="parTrans" cxnId="{B4B963F8-5BCB-4498-8B32-7FD6C86890D6}">
      <dgm:prSet/>
      <dgm:spPr/>
      <dgm:t>
        <a:bodyPr/>
        <a:lstStyle/>
        <a:p>
          <a:endParaRPr lang="en-US"/>
        </a:p>
      </dgm:t>
    </dgm:pt>
    <dgm:pt modelId="{80FAA51D-463F-42B7-8244-EF2C35E47028}" type="sibTrans" cxnId="{B4B963F8-5BCB-4498-8B32-7FD6C86890D6}">
      <dgm:prSet/>
      <dgm:spPr/>
      <dgm:t>
        <a:bodyPr/>
        <a:lstStyle/>
        <a:p>
          <a:endParaRPr lang="en-US"/>
        </a:p>
      </dgm:t>
    </dgm:pt>
    <dgm:pt modelId="{627C6320-87AC-4D1F-B6EA-8FD4E763742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effectLst/>
              <a:latin typeface="Arial" charset="0"/>
            </a:rPr>
            <a:t>Collect data</a:t>
          </a:r>
          <a:endParaRPr kumimoji="0" lang="en-US" b="1" i="0" u="none" strike="noStrike" cap="none" normalizeH="0" baseline="0" dirty="0" smtClean="0">
            <a:ln/>
            <a:effectLst/>
            <a:latin typeface="Arial" charset="0"/>
          </a:endParaRPr>
        </a:p>
      </dgm:t>
    </dgm:pt>
    <dgm:pt modelId="{47A19120-D2CF-4A78-B907-89067C851B68}" type="parTrans" cxnId="{5CBBCECE-E0DB-4E04-82FB-E2B91A4C619E}">
      <dgm:prSet/>
      <dgm:spPr/>
      <dgm:t>
        <a:bodyPr/>
        <a:lstStyle/>
        <a:p>
          <a:endParaRPr lang="en-US"/>
        </a:p>
      </dgm:t>
    </dgm:pt>
    <dgm:pt modelId="{39BB9F68-375A-4FC3-934C-D4094882D2AD}" type="sibTrans" cxnId="{5CBBCECE-E0DB-4E04-82FB-E2B91A4C619E}">
      <dgm:prSet/>
      <dgm:spPr/>
      <dgm:t>
        <a:bodyPr/>
        <a:lstStyle/>
        <a:p>
          <a:endParaRPr lang="en-US"/>
        </a:p>
      </dgm:t>
    </dgm:pt>
    <dgm:pt modelId="{BFF2AD83-4408-49FF-9EBA-4A3863C6F13F}" type="pres">
      <dgm:prSet presAssocID="{4322ACF9-315C-4DA3-B5C7-828BB1E35E72}" presName="cycle" presStyleCnt="0">
        <dgm:presLayoutVars>
          <dgm:dir/>
          <dgm:resizeHandles val="exact"/>
        </dgm:presLayoutVars>
      </dgm:prSet>
      <dgm:spPr/>
    </dgm:pt>
    <dgm:pt modelId="{08C47457-2EEA-4A63-8574-31E2B19B18E8}" type="pres">
      <dgm:prSet presAssocID="{1CAD35A5-A42D-42F5-BB17-FA296F760F8F}" presName="dummy" presStyleCnt="0"/>
      <dgm:spPr/>
    </dgm:pt>
    <dgm:pt modelId="{1F99CA75-8CCD-47AD-BF24-C1A42E004931}" type="pres">
      <dgm:prSet presAssocID="{1CAD35A5-A42D-42F5-BB17-FA296F760F8F}" presName="node" presStyleLbl="revTx" presStyleIdx="0" presStyleCnt="3">
        <dgm:presLayoutVars>
          <dgm:bulletEnabled val="1"/>
        </dgm:presLayoutVars>
      </dgm:prSet>
      <dgm:spPr/>
      <dgm:t>
        <a:bodyPr/>
        <a:lstStyle/>
        <a:p>
          <a:endParaRPr lang="en-US"/>
        </a:p>
      </dgm:t>
    </dgm:pt>
    <dgm:pt modelId="{A9573032-F5F2-40F6-96DC-9B72004EEB28}" type="pres">
      <dgm:prSet presAssocID="{842AEAE1-FCDD-4EED-98B9-C35B490304B9}" presName="sibTrans" presStyleLbl="node1" presStyleIdx="0" presStyleCnt="3"/>
      <dgm:spPr/>
      <dgm:t>
        <a:bodyPr/>
        <a:lstStyle/>
        <a:p>
          <a:endParaRPr lang="en-US"/>
        </a:p>
      </dgm:t>
    </dgm:pt>
    <dgm:pt modelId="{E4FC4FCF-8D22-49EC-97B1-D9D2B7D2EC67}" type="pres">
      <dgm:prSet presAssocID="{1E71BFF9-4C40-4803-A499-6603929356A7}" presName="dummy" presStyleCnt="0"/>
      <dgm:spPr/>
    </dgm:pt>
    <dgm:pt modelId="{89501F7F-22D0-427D-8E46-624EEC536AD8}" type="pres">
      <dgm:prSet presAssocID="{1E71BFF9-4C40-4803-A499-6603929356A7}" presName="node" presStyleLbl="revTx" presStyleIdx="1" presStyleCnt="3">
        <dgm:presLayoutVars>
          <dgm:bulletEnabled val="1"/>
        </dgm:presLayoutVars>
      </dgm:prSet>
      <dgm:spPr/>
      <dgm:t>
        <a:bodyPr/>
        <a:lstStyle/>
        <a:p>
          <a:endParaRPr lang="en-US"/>
        </a:p>
      </dgm:t>
    </dgm:pt>
    <dgm:pt modelId="{FA366D19-946B-469E-9F62-A0353658D86B}" type="pres">
      <dgm:prSet presAssocID="{80FAA51D-463F-42B7-8244-EF2C35E47028}" presName="sibTrans" presStyleLbl="node1" presStyleIdx="1" presStyleCnt="3"/>
      <dgm:spPr/>
      <dgm:t>
        <a:bodyPr/>
        <a:lstStyle/>
        <a:p>
          <a:endParaRPr lang="en-US"/>
        </a:p>
      </dgm:t>
    </dgm:pt>
    <dgm:pt modelId="{38EF5EF1-182E-41D7-AF9F-5CD4D3B03753}" type="pres">
      <dgm:prSet presAssocID="{627C6320-87AC-4D1F-B6EA-8FD4E7637428}" presName="dummy" presStyleCnt="0"/>
      <dgm:spPr/>
    </dgm:pt>
    <dgm:pt modelId="{77146810-F427-43D1-A986-E02EE59A03DC}" type="pres">
      <dgm:prSet presAssocID="{627C6320-87AC-4D1F-B6EA-8FD4E7637428}" presName="node" presStyleLbl="revTx" presStyleIdx="2" presStyleCnt="3">
        <dgm:presLayoutVars>
          <dgm:bulletEnabled val="1"/>
        </dgm:presLayoutVars>
      </dgm:prSet>
      <dgm:spPr/>
      <dgm:t>
        <a:bodyPr/>
        <a:lstStyle/>
        <a:p>
          <a:endParaRPr lang="en-US"/>
        </a:p>
      </dgm:t>
    </dgm:pt>
    <dgm:pt modelId="{32CD67A3-5C57-410D-B612-0374F5488A3C}" type="pres">
      <dgm:prSet presAssocID="{39BB9F68-375A-4FC3-934C-D4094882D2AD}" presName="sibTrans" presStyleLbl="node1" presStyleIdx="2" presStyleCnt="3"/>
      <dgm:spPr/>
      <dgm:t>
        <a:bodyPr/>
        <a:lstStyle/>
        <a:p>
          <a:endParaRPr lang="en-US"/>
        </a:p>
      </dgm:t>
    </dgm:pt>
  </dgm:ptLst>
  <dgm:cxnLst>
    <dgm:cxn modelId="{4D08F056-909B-46B0-BA2C-521B44D8F9F1}" type="presOf" srcId="{842AEAE1-FCDD-4EED-98B9-C35B490304B9}" destId="{A9573032-F5F2-40F6-96DC-9B72004EEB28}" srcOrd="0" destOrd="0" presId="urn:microsoft.com/office/officeart/2005/8/layout/cycle1"/>
    <dgm:cxn modelId="{AE72BDD1-3809-446A-8CBC-F774CA8B5021}" srcId="{4322ACF9-315C-4DA3-B5C7-828BB1E35E72}" destId="{1CAD35A5-A42D-42F5-BB17-FA296F760F8F}" srcOrd="0" destOrd="0" parTransId="{D486C90D-D488-408C-945E-D32E3F6DDECC}" sibTransId="{842AEAE1-FCDD-4EED-98B9-C35B490304B9}"/>
    <dgm:cxn modelId="{969AC32A-6F86-4CDD-A802-4E3E39EB41F3}" type="presOf" srcId="{1E71BFF9-4C40-4803-A499-6603929356A7}" destId="{89501F7F-22D0-427D-8E46-624EEC536AD8}" srcOrd="0" destOrd="0" presId="urn:microsoft.com/office/officeart/2005/8/layout/cycle1"/>
    <dgm:cxn modelId="{82388A79-6AE0-4F06-B0E1-474BDA7FD4B3}" type="presOf" srcId="{1CAD35A5-A42D-42F5-BB17-FA296F760F8F}" destId="{1F99CA75-8CCD-47AD-BF24-C1A42E004931}" srcOrd="0" destOrd="0" presId="urn:microsoft.com/office/officeart/2005/8/layout/cycle1"/>
    <dgm:cxn modelId="{5CBBCECE-E0DB-4E04-82FB-E2B91A4C619E}" srcId="{4322ACF9-315C-4DA3-B5C7-828BB1E35E72}" destId="{627C6320-87AC-4D1F-B6EA-8FD4E7637428}" srcOrd="2" destOrd="0" parTransId="{47A19120-D2CF-4A78-B907-89067C851B68}" sibTransId="{39BB9F68-375A-4FC3-934C-D4094882D2AD}"/>
    <dgm:cxn modelId="{771F2493-D95C-4C99-994E-50D60E9D00C6}" type="presOf" srcId="{4322ACF9-315C-4DA3-B5C7-828BB1E35E72}" destId="{BFF2AD83-4408-49FF-9EBA-4A3863C6F13F}" srcOrd="0" destOrd="0" presId="urn:microsoft.com/office/officeart/2005/8/layout/cycle1"/>
    <dgm:cxn modelId="{7BA9412C-CFBA-4EF5-BE07-4C5C12F9D789}" type="presOf" srcId="{627C6320-87AC-4D1F-B6EA-8FD4E7637428}" destId="{77146810-F427-43D1-A986-E02EE59A03DC}" srcOrd="0" destOrd="0" presId="urn:microsoft.com/office/officeart/2005/8/layout/cycle1"/>
    <dgm:cxn modelId="{DB3936A4-2A77-4428-B138-05D78451E111}" type="presOf" srcId="{80FAA51D-463F-42B7-8244-EF2C35E47028}" destId="{FA366D19-946B-469E-9F62-A0353658D86B}" srcOrd="0" destOrd="0" presId="urn:microsoft.com/office/officeart/2005/8/layout/cycle1"/>
    <dgm:cxn modelId="{B4B963F8-5BCB-4498-8B32-7FD6C86890D6}" srcId="{4322ACF9-315C-4DA3-B5C7-828BB1E35E72}" destId="{1E71BFF9-4C40-4803-A499-6603929356A7}" srcOrd="1" destOrd="0" parTransId="{B5926622-FA43-40F8-ADCD-C982ABA9EAF9}" sibTransId="{80FAA51D-463F-42B7-8244-EF2C35E47028}"/>
    <dgm:cxn modelId="{55F24640-ADA7-4A02-9E9B-AFC1FFFBFD7B}" type="presOf" srcId="{39BB9F68-375A-4FC3-934C-D4094882D2AD}" destId="{32CD67A3-5C57-410D-B612-0374F5488A3C}" srcOrd="0" destOrd="0" presId="urn:microsoft.com/office/officeart/2005/8/layout/cycle1"/>
    <dgm:cxn modelId="{C5052600-4774-444D-B80E-9F24E4A9494D}" type="presParOf" srcId="{BFF2AD83-4408-49FF-9EBA-4A3863C6F13F}" destId="{08C47457-2EEA-4A63-8574-31E2B19B18E8}" srcOrd="0" destOrd="0" presId="urn:microsoft.com/office/officeart/2005/8/layout/cycle1"/>
    <dgm:cxn modelId="{7D444C36-2FD0-4953-B7A4-07CFBFEB19FD}" type="presParOf" srcId="{BFF2AD83-4408-49FF-9EBA-4A3863C6F13F}" destId="{1F99CA75-8CCD-47AD-BF24-C1A42E004931}" srcOrd="1" destOrd="0" presId="urn:microsoft.com/office/officeart/2005/8/layout/cycle1"/>
    <dgm:cxn modelId="{DBB84D40-8B67-4818-87AD-07BFAE0C201B}" type="presParOf" srcId="{BFF2AD83-4408-49FF-9EBA-4A3863C6F13F}" destId="{A9573032-F5F2-40F6-96DC-9B72004EEB28}" srcOrd="2" destOrd="0" presId="urn:microsoft.com/office/officeart/2005/8/layout/cycle1"/>
    <dgm:cxn modelId="{DBE80D4E-7562-4D38-8FA9-E1D02508D873}" type="presParOf" srcId="{BFF2AD83-4408-49FF-9EBA-4A3863C6F13F}" destId="{E4FC4FCF-8D22-49EC-97B1-D9D2B7D2EC67}" srcOrd="3" destOrd="0" presId="urn:microsoft.com/office/officeart/2005/8/layout/cycle1"/>
    <dgm:cxn modelId="{A1997DF3-FB5F-4E17-826C-D93B03A625E9}" type="presParOf" srcId="{BFF2AD83-4408-49FF-9EBA-4A3863C6F13F}" destId="{89501F7F-22D0-427D-8E46-624EEC536AD8}" srcOrd="4" destOrd="0" presId="urn:microsoft.com/office/officeart/2005/8/layout/cycle1"/>
    <dgm:cxn modelId="{B435DA4C-3928-4A6D-9089-E62FEF0583D0}" type="presParOf" srcId="{BFF2AD83-4408-49FF-9EBA-4A3863C6F13F}" destId="{FA366D19-946B-469E-9F62-A0353658D86B}" srcOrd="5" destOrd="0" presId="urn:microsoft.com/office/officeart/2005/8/layout/cycle1"/>
    <dgm:cxn modelId="{7CA73226-D3A0-4F3F-BAB2-046CE1036731}" type="presParOf" srcId="{BFF2AD83-4408-49FF-9EBA-4A3863C6F13F}" destId="{38EF5EF1-182E-41D7-AF9F-5CD4D3B03753}" srcOrd="6" destOrd="0" presId="urn:microsoft.com/office/officeart/2005/8/layout/cycle1"/>
    <dgm:cxn modelId="{8AE732C6-C79F-4381-BB18-57DFCDC4F1B0}" type="presParOf" srcId="{BFF2AD83-4408-49FF-9EBA-4A3863C6F13F}" destId="{77146810-F427-43D1-A986-E02EE59A03DC}" srcOrd="7" destOrd="0" presId="urn:microsoft.com/office/officeart/2005/8/layout/cycle1"/>
    <dgm:cxn modelId="{885A65F8-4B6D-4E4A-8A4E-C519D4634FE5}" type="presParOf" srcId="{BFF2AD83-4408-49FF-9EBA-4A3863C6F13F}" destId="{32CD67A3-5C57-410D-B612-0374F5488A3C}" srcOrd="8" destOrd="0" presId="urn:microsoft.com/office/officeart/2005/8/layout/cycle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9CA75-8CCD-47AD-BF24-C1A42E004931}">
      <dsp:nvSpPr>
        <dsp:cNvPr id="0" name=""/>
        <dsp:cNvSpPr/>
      </dsp:nvSpPr>
      <dsp:spPr>
        <a:xfrm>
          <a:off x="1672813" y="209884"/>
          <a:ext cx="993613" cy="9936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kern="1200" cap="none" normalizeH="0" baseline="0" smtClean="0">
              <a:ln/>
              <a:effectLst/>
              <a:latin typeface="Arial" charset="0"/>
            </a:rPr>
            <a:t>Interpret data</a:t>
          </a:r>
        </a:p>
      </dsp:txBody>
      <dsp:txXfrm>
        <a:off x="1672813" y="209884"/>
        <a:ext cx="993613" cy="993613"/>
      </dsp:txXfrm>
    </dsp:sp>
    <dsp:sp modelId="{A9573032-F5F2-40F6-96DC-9B72004EEB28}">
      <dsp:nvSpPr>
        <dsp:cNvPr id="0" name=""/>
        <dsp:cNvSpPr/>
      </dsp:nvSpPr>
      <dsp:spPr>
        <a:xfrm>
          <a:off x="158130" y="14056"/>
          <a:ext cx="2350739" cy="2350739"/>
        </a:xfrm>
        <a:prstGeom prst="circularArrow">
          <a:avLst>
            <a:gd name="adj1" fmla="val 8242"/>
            <a:gd name="adj2" fmla="val 575591"/>
            <a:gd name="adj3" fmla="val 2966262"/>
            <a:gd name="adj4" fmla="val 50110"/>
            <a:gd name="adj5" fmla="val 9616"/>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501F7F-22D0-427D-8E46-624EEC536AD8}">
      <dsp:nvSpPr>
        <dsp:cNvPr id="0" name=""/>
        <dsp:cNvSpPr/>
      </dsp:nvSpPr>
      <dsp:spPr>
        <a:xfrm>
          <a:off x="836693" y="1658087"/>
          <a:ext cx="993613" cy="9936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kern="1200" cap="none" normalizeH="0" baseline="0" smtClean="0">
              <a:ln/>
              <a:effectLst/>
              <a:latin typeface="Arial" charset="0"/>
            </a:rPr>
            <a:t>Set goals</a:t>
          </a:r>
        </a:p>
      </dsp:txBody>
      <dsp:txXfrm>
        <a:off x="836693" y="1658087"/>
        <a:ext cx="993613" cy="993613"/>
      </dsp:txXfrm>
    </dsp:sp>
    <dsp:sp modelId="{FA366D19-946B-469E-9F62-A0353658D86B}">
      <dsp:nvSpPr>
        <dsp:cNvPr id="0" name=""/>
        <dsp:cNvSpPr/>
      </dsp:nvSpPr>
      <dsp:spPr>
        <a:xfrm>
          <a:off x="158130" y="14056"/>
          <a:ext cx="2350739" cy="2350739"/>
        </a:xfrm>
        <a:prstGeom prst="circularArrow">
          <a:avLst>
            <a:gd name="adj1" fmla="val 8242"/>
            <a:gd name="adj2" fmla="val 575591"/>
            <a:gd name="adj3" fmla="val 10174299"/>
            <a:gd name="adj4" fmla="val 7258147"/>
            <a:gd name="adj5" fmla="val 9616"/>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146810-F427-43D1-A986-E02EE59A03DC}">
      <dsp:nvSpPr>
        <dsp:cNvPr id="0" name=""/>
        <dsp:cNvSpPr/>
      </dsp:nvSpPr>
      <dsp:spPr>
        <a:xfrm>
          <a:off x="572" y="209884"/>
          <a:ext cx="993613" cy="9936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kern="1200" cap="none" normalizeH="0" baseline="0" smtClean="0">
              <a:ln/>
              <a:effectLst/>
              <a:latin typeface="Arial" charset="0"/>
            </a:rPr>
            <a:t>Collect data</a:t>
          </a:r>
          <a:endParaRPr kumimoji="0" lang="en-US" sz="1800" b="1" i="0" u="none" strike="noStrike" kern="1200" cap="none" normalizeH="0" baseline="0" dirty="0" smtClean="0">
            <a:ln/>
            <a:effectLst/>
            <a:latin typeface="Arial" charset="0"/>
          </a:endParaRPr>
        </a:p>
      </dsp:txBody>
      <dsp:txXfrm>
        <a:off x="572" y="209884"/>
        <a:ext cx="993613" cy="993613"/>
      </dsp:txXfrm>
    </dsp:sp>
    <dsp:sp modelId="{32CD67A3-5C57-410D-B612-0374F5488A3C}">
      <dsp:nvSpPr>
        <dsp:cNvPr id="0" name=""/>
        <dsp:cNvSpPr/>
      </dsp:nvSpPr>
      <dsp:spPr>
        <a:xfrm>
          <a:off x="158130" y="14056"/>
          <a:ext cx="2350739" cy="2350739"/>
        </a:xfrm>
        <a:prstGeom prst="circularArrow">
          <a:avLst>
            <a:gd name="adj1" fmla="val 8242"/>
            <a:gd name="adj2" fmla="val 575591"/>
            <a:gd name="adj3" fmla="val 16858969"/>
            <a:gd name="adj4" fmla="val 14965440"/>
            <a:gd name="adj5" fmla="val 9616"/>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67A645-B481-4755-A63E-AF0B5755FDC5}" type="datetimeFigureOut">
              <a:rPr lang="en-US" smtClean="0"/>
              <a:pPr/>
              <a:t>2/26/2013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39662C-0664-4F4A-BC5F-F3DD3C3F8E12}" type="slidenum">
              <a:rPr lang="en-US" smtClean="0"/>
              <a:pPr/>
              <a:t>‹#›</a:t>
            </a:fld>
            <a:endParaRPr lang="en-US"/>
          </a:p>
        </p:txBody>
      </p:sp>
    </p:spTree>
    <p:extLst>
      <p:ext uri="{BB962C8B-B14F-4D97-AF65-F5344CB8AC3E}">
        <p14:creationId xmlns:p14="http://schemas.microsoft.com/office/powerpoint/2010/main" val="2171233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i="0" dirty="0" smtClean="0"/>
              <a:t>#1. </a:t>
            </a:r>
            <a:r>
              <a:rPr lang="en-US" sz="1200" i="0" dirty="0" smtClean="0">
                <a:solidFill>
                  <a:srgbClr val="CC0000"/>
                </a:solidFill>
              </a:rPr>
              <a:t>The </a:t>
            </a:r>
            <a:r>
              <a:rPr lang="en-US" sz="1200" i="1" dirty="0" smtClean="0">
                <a:solidFill>
                  <a:srgbClr val="CC0000"/>
                </a:solidFill>
              </a:rPr>
              <a:t>Woodcock-Munoz Language Survey </a:t>
            </a:r>
            <a:r>
              <a:rPr lang="en-US" sz="1200" i="0" dirty="0" smtClean="0">
                <a:solidFill>
                  <a:srgbClr val="CC0000"/>
                </a:solidFill>
              </a:rPr>
              <a:t>is the state approved English learner proficiency test that CSD uses for initial identification of ELL status and proficiency </a:t>
            </a:r>
            <a:r>
              <a:rPr lang="en-US" sz="1200" i="0" smtClean="0">
                <a:solidFill>
                  <a:srgbClr val="CC0000"/>
                </a:solidFill>
              </a:rPr>
              <a:t>level.</a:t>
            </a:r>
            <a:r>
              <a:rPr lang="en-US" sz="1200" i="0" baseline="0" smtClean="0">
                <a:solidFill>
                  <a:srgbClr val="CC0000"/>
                </a:solidFill>
              </a:rPr>
              <a:t> </a:t>
            </a:r>
            <a:r>
              <a:rPr lang="en-US" sz="1800" i="0" smtClean="0">
                <a:solidFill>
                  <a:srgbClr val="CC0000"/>
                </a:solidFill>
              </a:rPr>
              <a:t>Other </a:t>
            </a:r>
            <a:r>
              <a:rPr lang="en-US" sz="1800" i="0" dirty="0" smtClean="0">
                <a:solidFill>
                  <a:srgbClr val="CC0000"/>
                </a:solidFill>
              </a:rPr>
              <a:t>commercially available tests approved by ODE are the </a:t>
            </a:r>
            <a:r>
              <a:rPr lang="en-US" sz="1800" i="1" dirty="0" smtClean="0">
                <a:solidFill>
                  <a:srgbClr val="CC0000"/>
                </a:solidFill>
              </a:rPr>
              <a:t>Idea Proficiency Test </a:t>
            </a:r>
            <a:r>
              <a:rPr lang="en-US" sz="1800" i="0" dirty="0" smtClean="0">
                <a:solidFill>
                  <a:srgbClr val="CC0000"/>
                </a:solidFill>
              </a:rPr>
              <a:t>(IPT), the </a:t>
            </a:r>
            <a:r>
              <a:rPr lang="en-US" sz="1800" i="1" dirty="0" smtClean="0">
                <a:solidFill>
                  <a:srgbClr val="CC0000"/>
                </a:solidFill>
              </a:rPr>
              <a:t>Language Assessment Scale </a:t>
            </a:r>
            <a:r>
              <a:rPr lang="en-US" sz="1800" i="0" dirty="0" smtClean="0">
                <a:solidFill>
                  <a:srgbClr val="CC0000"/>
                </a:solidFill>
              </a:rPr>
              <a:t>(LAS), and the </a:t>
            </a:r>
            <a:r>
              <a:rPr lang="en-US" sz="1800" i="1" dirty="0" smtClean="0">
                <a:solidFill>
                  <a:srgbClr val="CC0000"/>
                </a:solidFill>
              </a:rPr>
              <a:t>Stanford Proficiency Test</a:t>
            </a:r>
            <a:r>
              <a:rPr lang="en-US" sz="1800" i="0" dirty="0" smtClean="0">
                <a:solidFill>
                  <a:srgbClr val="CC0000"/>
                </a:solidFill>
              </a:rPr>
              <a:t>.  </a:t>
            </a:r>
            <a:endParaRPr lang="en-US" sz="1800" i="0" dirty="0" smtClean="0"/>
          </a:p>
          <a:p>
            <a:endParaRPr lang="en-US" i="0" dirty="0"/>
          </a:p>
        </p:txBody>
      </p:sp>
      <p:sp>
        <p:nvSpPr>
          <p:cNvPr id="4" name="Slide Number Placeholder 3"/>
          <p:cNvSpPr>
            <a:spLocks noGrp="1"/>
          </p:cNvSpPr>
          <p:nvPr>
            <p:ph type="sldNum" sz="quarter" idx="10"/>
          </p:nvPr>
        </p:nvSpPr>
        <p:spPr/>
        <p:txBody>
          <a:bodyPr/>
          <a:lstStyle/>
          <a:p>
            <a:fld id="{BA39662C-0664-4F4A-BC5F-F3DD3C3F8E12}" type="slidenum">
              <a:rPr lang="en-US" smtClean="0"/>
              <a:pPr/>
              <a:t>4</a:t>
            </a:fld>
            <a:endParaRPr lang="en-US"/>
          </a:p>
        </p:txBody>
      </p:sp>
    </p:spTree>
    <p:extLst>
      <p:ext uri="{BB962C8B-B14F-4D97-AF65-F5344CB8AC3E}">
        <p14:creationId xmlns:p14="http://schemas.microsoft.com/office/powerpoint/2010/main" val="1759847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mn-lt"/>
              </a:rPr>
              <a:t>Though we know our individual students very well, we are accustomed to knowing them as a whole—not the tiny details of their language use.</a:t>
            </a:r>
          </a:p>
          <a:p>
            <a:r>
              <a:rPr lang="en-US" sz="1200" dirty="0" smtClean="0">
                <a:latin typeface="+mn-lt"/>
              </a:rPr>
              <a:t>Furthermore, when we do have thoughts about a student’s language patterns, they tend to be notions based on random anecdotes.</a:t>
            </a:r>
          </a:p>
          <a:p>
            <a:r>
              <a:rPr lang="en-US" sz="1200" dirty="0" smtClean="0">
                <a:latin typeface="+mn-lt"/>
              </a:rPr>
              <a:t>Therefore, to prove to ourselves that we are teaching them something, we should assess them before and after teaching a function and form.</a:t>
            </a:r>
          </a:p>
        </p:txBody>
      </p:sp>
      <p:sp>
        <p:nvSpPr>
          <p:cNvPr id="4" name="Slide Number Placeholder 3"/>
          <p:cNvSpPr>
            <a:spLocks noGrp="1"/>
          </p:cNvSpPr>
          <p:nvPr>
            <p:ph type="sldNum" sz="quarter" idx="10"/>
          </p:nvPr>
        </p:nvSpPr>
        <p:spPr/>
        <p:txBody>
          <a:bodyPr/>
          <a:lstStyle/>
          <a:p>
            <a:fld id="{BA39662C-0664-4F4A-BC5F-F3DD3C3F8E12}" type="slidenum">
              <a:rPr lang="en-US" smtClean="0"/>
              <a:pPr/>
              <a:t>11</a:t>
            </a:fld>
            <a:endParaRPr lang="en-US"/>
          </a:p>
        </p:txBody>
      </p:sp>
    </p:spTree>
    <p:extLst>
      <p:ext uri="{BB962C8B-B14F-4D97-AF65-F5344CB8AC3E}">
        <p14:creationId xmlns:p14="http://schemas.microsoft.com/office/powerpoint/2010/main" val="1909885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1B85C8C-EA58-4F6F-859B-1A80F21FFE62}" type="datetimeFigureOut">
              <a:rPr lang="en-US"/>
              <a:pPr>
                <a:defRPr/>
              </a:pPr>
              <a:t>2/26/2013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68E16F-7938-49DC-BFB2-612AD9AE29B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B0B6C5B-A0EE-450C-AC9C-E1A383791CB5}" type="datetimeFigureOut">
              <a:rPr lang="en-US"/>
              <a:pPr>
                <a:defRPr/>
              </a:pPr>
              <a:t>2/26/2013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865E1C9-04D4-4F32-BAB2-6466BC9A49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83E1B9C-5B6F-46C8-B317-C29CA2427D68}" type="datetimeFigureOut">
              <a:rPr lang="en-US"/>
              <a:pPr>
                <a:defRPr/>
              </a:pPr>
              <a:t>2/26/2013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98654B3-1B0D-49D2-A185-52783B1F622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61ACCA7-A680-4095-96B6-E4C8E15795BB}" type="datetimeFigureOut">
              <a:rPr lang="en-US"/>
              <a:pPr>
                <a:defRPr/>
              </a:pPr>
              <a:t>2/26/2013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BF7199B-51B2-41EF-A6BF-C31490A6C26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7438BFE-3C06-4512-9A24-97B53B10EEF0}" type="datetimeFigureOut">
              <a:rPr lang="en-US"/>
              <a:pPr>
                <a:defRPr/>
              </a:pPr>
              <a:t>2/26/2013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172DA3-5961-4FBB-BDE5-711501B3C61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2AAFE5E-ACEB-41BE-B584-D1270205C38E}" type="datetimeFigureOut">
              <a:rPr lang="en-US"/>
              <a:pPr>
                <a:defRPr/>
              </a:pPr>
              <a:t>2/26/2013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619CA0B-0653-4D2C-8C0D-8DCAEAA9BBA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368B395-8889-4E7C-9971-5B066218BAC7}" type="datetimeFigureOut">
              <a:rPr lang="en-US"/>
              <a:pPr>
                <a:defRPr/>
              </a:pPr>
              <a:t>2/26/2013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26890D7-A34D-43C5-998A-65EB1259137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329EABC-F2AD-4A16-8EFB-8FFE318E4EE2}" type="datetimeFigureOut">
              <a:rPr lang="en-US"/>
              <a:pPr>
                <a:defRPr/>
              </a:pPr>
              <a:t>2/26/2013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C6480B6-B0B2-436E-8491-F941CFB8049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C6745DB-AC44-438F-B059-2AFE2136E364}" type="datetimeFigureOut">
              <a:rPr lang="en-US"/>
              <a:pPr>
                <a:defRPr/>
              </a:pPr>
              <a:t>2/26/2013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3096A0B-FF45-489B-90D3-06CFD816BBF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9692648-9BBA-4CBA-B625-2FA8A75F3B27}" type="datetimeFigureOut">
              <a:rPr lang="en-US"/>
              <a:pPr>
                <a:defRPr/>
              </a:pPr>
              <a:t>2/26/2013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ADE0348-83F2-489D-92EA-5BD494A50F0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6778216-39F7-4FE6-8F65-85FBC5F503A6}" type="datetimeFigureOut">
              <a:rPr lang="en-US"/>
              <a:pPr>
                <a:defRPr/>
              </a:pPr>
              <a:t>2/26/2013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B8528F7-7B4F-42BE-B74A-4E8DF2E64DD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71DC78D-4027-4CE6-A6F0-E19459570971}" type="datetimeFigureOut">
              <a:rPr lang="en-US"/>
              <a:pPr>
                <a:defRPr/>
              </a:pPr>
              <a:t>2/26/2013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D982A6C-5334-40CA-9E23-6F6E3115A3B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http://www.central.k12.or.us/Portals/0/Skins/CSD%20Main/images/Logo.png"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http://www.central.k12.or.us/Portals/0/Skins/CSD%20Main/images/Logo.png" TargetMode="External"/><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jpeg"/><Relationship Id="rId7" Type="http://schemas.openxmlformats.org/officeDocument/2006/relationships/diagramColors" Target="../diagrams/colors1.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http://www.youtube.com/watch?v=Eoca1Ou_6T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2" descr="C:\Users\Rob\AppData\Local\Microsoft\Windows\Temporary Internet Files\Content.IE5\FVXFMXHO\MP900439527[1].jpg"/>
          <p:cNvPicPr>
            <a:picLocks noChangeAspect="1" noChangeArrowheads="1"/>
          </p:cNvPicPr>
          <p:nvPr/>
        </p:nvPicPr>
        <p:blipFill>
          <a:blip r:embed="rId2" cstate="print"/>
          <a:srcRect l="44325"/>
          <a:stretch>
            <a:fillRect/>
          </a:stretch>
        </p:blipFill>
        <p:spPr bwMode="auto">
          <a:xfrm>
            <a:off x="8153400" y="0"/>
            <a:ext cx="989013" cy="6851650"/>
          </a:xfrm>
          <a:prstGeom prst="rect">
            <a:avLst/>
          </a:prstGeom>
          <a:noFill/>
          <a:ln w="9525">
            <a:noFill/>
            <a:miter lim="800000"/>
            <a:headEnd/>
            <a:tailEnd/>
          </a:ln>
        </p:spPr>
      </p:pic>
      <p:pic>
        <p:nvPicPr>
          <p:cNvPr id="13314" name="Picture 3"/>
          <p:cNvPicPr>
            <a:picLocks noChangeAspect="1" noChangeArrowheads="1"/>
          </p:cNvPicPr>
          <p:nvPr/>
        </p:nvPicPr>
        <p:blipFill>
          <a:blip r:embed="rId3" cstate="print"/>
          <a:srcRect/>
          <a:stretch>
            <a:fillRect/>
          </a:stretch>
        </p:blipFill>
        <p:spPr bwMode="auto">
          <a:xfrm>
            <a:off x="1676400" y="463550"/>
            <a:ext cx="3181350" cy="831850"/>
          </a:xfrm>
          <a:prstGeom prst="rect">
            <a:avLst/>
          </a:prstGeom>
          <a:solidFill>
            <a:srgbClr val="FFFFFF"/>
          </a:solidFill>
          <a:ln w="9525">
            <a:noFill/>
            <a:miter lim="800000"/>
            <a:headEnd/>
            <a:tailEnd/>
          </a:ln>
        </p:spPr>
      </p:pic>
      <p:pic>
        <p:nvPicPr>
          <p:cNvPr id="13315" name="Picture 4" descr="CSD LOGO"/>
          <p:cNvPicPr>
            <a:picLocks noChangeAspect="1" noChangeArrowheads="1"/>
          </p:cNvPicPr>
          <p:nvPr/>
        </p:nvPicPr>
        <p:blipFill>
          <a:blip r:embed="rId4" r:link="rId5" cstate="print">
            <a:lum bright="-20000" contrast="20000"/>
          </a:blip>
          <a:srcRect r="72581"/>
          <a:stretch>
            <a:fillRect/>
          </a:stretch>
        </p:blipFill>
        <p:spPr bwMode="auto">
          <a:xfrm>
            <a:off x="465138" y="463550"/>
            <a:ext cx="982662" cy="1404938"/>
          </a:xfrm>
          <a:prstGeom prst="rect">
            <a:avLst/>
          </a:prstGeom>
          <a:noFill/>
          <a:ln w="9525">
            <a:noFill/>
            <a:miter lim="800000"/>
            <a:headEnd/>
            <a:tailEnd/>
          </a:ln>
        </p:spPr>
      </p:pic>
      <p:sp>
        <p:nvSpPr>
          <p:cNvPr id="6" name="Rounded Rectangle 5"/>
          <p:cNvSpPr/>
          <p:nvPr/>
        </p:nvSpPr>
        <p:spPr>
          <a:xfrm>
            <a:off x="1676400" y="1524000"/>
            <a:ext cx="6172200" cy="344488"/>
          </a:xfrm>
          <a:prstGeom prst="roundRect">
            <a:avLst/>
          </a:prstGeom>
          <a:solidFill>
            <a:schemeClr val="tx1">
              <a:lumMod val="65000"/>
              <a:lumOff val="3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ounded Rectangle 9"/>
          <p:cNvSpPr/>
          <p:nvPr/>
        </p:nvSpPr>
        <p:spPr>
          <a:xfrm>
            <a:off x="6172200" y="1166813"/>
            <a:ext cx="1676400" cy="433387"/>
          </a:xfrm>
          <a:prstGeom prst="roundRect">
            <a:avLst/>
          </a:prstGeom>
          <a:solidFill>
            <a:schemeClr val="tx1">
              <a:lumMod val="65000"/>
              <a:lumOff val="3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318" name="TextBox 3"/>
          <p:cNvSpPr txBox="1">
            <a:spLocks noChangeArrowheads="1"/>
          </p:cNvSpPr>
          <p:nvPr/>
        </p:nvSpPr>
        <p:spPr bwMode="auto">
          <a:xfrm>
            <a:off x="1676400" y="1485900"/>
            <a:ext cx="6172200" cy="400050"/>
          </a:xfrm>
          <a:prstGeom prst="rect">
            <a:avLst/>
          </a:prstGeom>
          <a:noFill/>
          <a:ln w="9525">
            <a:noFill/>
            <a:miter lim="800000"/>
            <a:headEnd/>
            <a:tailEnd/>
          </a:ln>
        </p:spPr>
        <p:txBody>
          <a:bodyPr>
            <a:spAutoFit/>
          </a:bodyPr>
          <a:lstStyle/>
          <a:p>
            <a:r>
              <a:rPr lang="en-US" sz="2000">
                <a:solidFill>
                  <a:schemeClr val="bg1"/>
                </a:solidFill>
                <a:latin typeface="Times New Roman" pitchFamily="18" charset="0"/>
                <a:cs typeface="Times New Roman" pitchFamily="18" charset="0"/>
              </a:rPr>
              <a:t>Language Understanding to Improve Student Achievement</a:t>
            </a:r>
          </a:p>
        </p:txBody>
      </p:sp>
      <p:sp>
        <p:nvSpPr>
          <p:cNvPr id="13319" name="TextBox 4"/>
          <p:cNvSpPr txBox="1">
            <a:spLocks noChangeArrowheads="1"/>
          </p:cNvSpPr>
          <p:nvPr/>
        </p:nvSpPr>
        <p:spPr bwMode="auto">
          <a:xfrm>
            <a:off x="6172200" y="1123950"/>
            <a:ext cx="1752600" cy="400050"/>
          </a:xfrm>
          <a:prstGeom prst="rect">
            <a:avLst/>
          </a:prstGeom>
          <a:noFill/>
          <a:ln w="9525">
            <a:noFill/>
            <a:miter lim="800000"/>
            <a:headEnd/>
            <a:tailEnd/>
          </a:ln>
        </p:spPr>
        <p:txBody>
          <a:bodyPr>
            <a:spAutoFit/>
          </a:bodyPr>
          <a:lstStyle/>
          <a:p>
            <a:r>
              <a:rPr lang="en-US" sz="2000">
                <a:solidFill>
                  <a:schemeClr val="bg1"/>
                </a:solidFill>
                <a:latin typeface="Times New Roman" pitchFamily="18" charset="0"/>
                <a:cs typeface="Times New Roman" pitchFamily="18" charset="0"/>
              </a:rPr>
              <a:t>Project LUISA</a:t>
            </a:r>
          </a:p>
        </p:txBody>
      </p:sp>
      <p:sp>
        <p:nvSpPr>
          <p:cNvPr id="7" name="TextBox 6"/>
          <p:cNvSpPr txBox="1"/>
          <p:nvPr/>
        </p:nvSpPr>
        <p:spPr>
          <a:xfrm>
            <a:off x="465138" y="2171700"/>
            <a:ext cx="7612062" cy="4401205"/>
          </a:xfrm>
          <a:prstGeom prst="rect">
            <a:avLst/>
          </a:prstGeom>
          <a:noFill/>
        </p:spPr>
        <p:txBody>
          <a:bodyPr>
            <a:spAutoFit/>
          </a:bodyPr>
          <a:lstStyle/>
          <a:p>
            <a:pPr fontAlgn="auto">
              <a:spcBef>
                <a:spcPts val="0"/>
              </a:spcBef>
              <a:spcAft>
                <a:spcPts val="1200"/>
              </a:spcAft>
              <a:defRPr/>
            </a:pPr>
            <a:r>
              <a:rPr lang="en-US" sz="2400" b="1" dirty="0">
                <a:latin typeface="+mn-lt"/>
              </a:rPr>
              <a:t>Session </a:t>
            </a:r>
            <a:r>
              <a:rPr lang="en-US" sz="2400" b="1" dirty="0" smtClean="0">
                <a:latin typeface="+mn-lt"/>
              </a:rPr>
              <a:t>6. </a:t>
            </a:r>
            <a:r>
              <a:rPr lang="en-US" sz="2400" b="1" dirty="0">
                <a:latin typeface="+mn-lt"/>
              </a:rPr>
              <a:t>Feb </a:t>
            </a:r>
            <a:r>
              <a:rPr lang="en-US" sz="2400" b="1" dirty="0" smtClean="0">
                <a:latin typeface="+mn-lt"/>
              </a:rPr>
              <a:t>20, </a:t>
            </a:r>
            <a:r>
              <a:rPr lang="en-US" sz="2400" b="1" dirty="0">
                <a:latin typeface="+mn-lt"/>
              </a:rPr>
              <a:t>2013</a:t>
            </a:r>
          </a:p>
          <a:p>
            <a:pPr marL="914400" indent="-457200" fontAlgn="auto">
              <a:spcBef>
                <a:spcPts val="0"/>
              </a:spcBef>
              <a:spcAft>
                <a:spcPts val="1200"/>
              </a:spcAft>
              <a:defRPr/>
            </a:pPr>
            <a:r>
              <a:rPr lang="en-US" sz="2400" dirty="0">
                <a:latin typeface="+mn-lt"/>
              </a:rPr>
              <a:t>1. Welcome: A</a:t>
            </a:r>
            <a:r>
              <a:rPr lang="en-US" sz="2400" dirty="0" smtClean="0">
                <a:latin typeface="+mn-lt"/>
              </a:rPr>
              <a:t>uthentic formative assessment</a:t>
            </a:r>
            <a:endParaRPr lang="en-US" sz="2400" dirty="0">
              <a:latin typeface="+mn-lt"/>
            </a:endParaRPr>
          </a:p>
          <a:p>
            <a:pPr marL="914400" indent="-457200" fontAlgn="auto">
              <a:spcBef>
                <a:spcPts val="0"/>
              </a:spcBef>
              <a:spcAft>
                <a:spcPts val="0"/>
              </a:spcAft>
              <a:defRPr/>
            </a:pPr>
            <a:r>
              <a:rPr lang="en-US" sz="2400" dirty="0">
                <a:latin typeface="+mn-lt"/>
              </a:rPr>
              <a:t>2. </a:t>
            </a:r>
            <a:r>
              <a:rPr lang="en-US" sz="2400" dirty="0" smtClean="0">
                <a:latin typeface="+mn-lt"/>
              </a:rPr>
              <a:t>Language Proficiency Assessment</a:t>
            </a:r>
            <a:endParaRPr lang="en-US" sz="2400" dirty="0">
              <a:latin typeface="+mn-lt"/>
            </a:endParaRPr>
          </a:p>
          <a:p>
            <a:pPr marL="914400" indent="-457200" fontAlgn="auto">
              <a:spcBef>
                <a:spcPts val="0"/>
              </a:spcBef>
              <a:spcAft>
                <a:spcPts val="0"/>
              </a:spcAft>
              <a:defRPr/>
            </a:pPr>
            <a:r>
              <a:rPr lang="en-US" sz="2400" dirty="0" smtClean="0">
                <a:latin typeface="+mn-lt"/>
              </a:rPr>
              <a:t>	- purposes</a:t>
            </a:r>
          </a:p>
          <a:p>
            <a:pPr marL="914400" indent="-457200" fontAlgn="auto">
              <a:spcBef>
                <a:spcPts val="0"/>
              </a:spcBef>
              <a:spcAft>
                <a:spcPts val="0"/>
              </a:spcAft>
              <a:defRPr/>
            </a:pPr>
            <a:r>
              <a:rPr lang="en-US" sz="2400" dirty="0">
                <a:latin typeface="+mn-lt"/>
              </a:rPr>
              <a:t>	</a:t>
            </a:r>
            <a:r>
              <a:rPr lang="en-US" sz="2400" dirty="0" smtClean="0">
                <a:latin typeface="+mn-lt"/>
              </a:rPr>
              <a:t>- stages of development &amp; identifying student levels</a:t>
            </a:r>
            <a:endParaRPr lang="en-US" sz="2400" dirty="0">
              <a:latin typeface="+mn-lt"/>
            </a:endParaRPr>
          </a:p>
          <a:p>
            <a:pPr marL="914400" indent="-457200" fontAlgn="auto">
              <a:spcBef>
                <a:spcPts val="0"/>
              </a:spcBef>
              <a:spcAft>
                <a:spcPts val="1200"/>
              </a:spcAft>
              <a:defRPr/>
            </a:pPr>
            <a:r>
              <a:rPr lang="en-US" sz="2400" dirty="0" smtClean="0">
                <a:latin typeface="+mn-lt"/>
              </a:rPr>
              <a:t>	- methods you can use</a:t>
            </a:r>
            <a:endParaRPr lang="en-US" sz="2400" dirty="0">
              <a:latin typeface="+mn-lt"/>
            </a:endParaRPr>
          </a:p>
          <a:p>
            <a:pPr marL="914400" indent="-457200" fontAlgn="auto">
              <a:spcBef>
                <a:spcPts val="0"/>
              </a:spcBef>
              <a:spcAft>
                <a:spcPts val="0"/>
              </a:spcAft>
              <a:defRPr/>
            </a:pPr>
            <a:r>
              <a:rPr lang="en-US" sz="2400" dirty="0" smtClean="0">
                <a:latin typeface="+mn-lt"/>
              </a:rPr>
              <a:t>3. Classroom assessment of language</a:t>
            </a:r>
          </a:p>
          <a:p>
            <a:pPr marL="914400" indent="-457200" fontAlgn="auto">
              <a:spcBef>
                <a:spcPts val="0"/>
              </a:spcBef>
              <a:spcAft>
                <a:spcPts val="0"/>
              </a:spcAft>
              <a:defRPr/>
            </a:pPr>
            <a:r>
              <a:rPr lang="en-US" sz="2400" dirty="0">
                <a:latin typeface="+mn-lt"/>
              </a:rPr>
              <a:t>	</a:t>
            </a:r>
            <a:r>
              <a:rPr lang="en-US" sz="2400" dirty="0" smtClean="0">
                <a:latin typeface="+mn-lt"/>
              </a:rPr>
              <a:t>- authenticity</a:t>
            </a:r>
          </a:p>
          <a:p>
            <a:pPr marL="914400" indent="-457200" fontAlgn="auto">
              <a:spcBef>
                <a:spcPts val="0"/>
              </a:spcBef>
              <a:spcAft>
                <a:spcPts val="1200"/>
              </a:spcAft>
              <a:defRPr/>
            </a:pPr>
            <a:r>
              <a:rPr lang="en-US" sz="2400" dirty="0" smtClean="0">
                <a:latin typeface="+mn-lt"/>
              </a:rPr>
              <a:t>	- writing, speaking, and reading assessments</a:t>
            </a:r>
            <a:endParaRPr lang="en-US" sz="2400" dirty="0">
              <a:latin typeface="+mn-lt"/>
            </a:endParaRPr>
          </a:p>
          <a:p>
            <a:pPr marL="914400" indent="-457200" fontAlgn="auto">
              <a:spcBef>
                <a:spcPts val="0"/>
              </a:spcBef>
              <a:spcAft>
                <a:spcPts val="1200"/>
              </a:spcAft>
              <a:defRPr/>
            </a:pPr>
            <a:r>
              <a:rPr lang="en-US" sz="2400" dirty="0" smtClean="0">
                <a:latin typeface="+mn-lt"/>
              </a:rPr>
              <a:t>4. </a:t>
            </a:r>
            <a:r>
              <a:rPr lang="en-US" sz="2400" dirty="0">
                <a:latin typeface="+mn-lt"/>
              </a:rPr>
              <a:t>Looking Forward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 name="TextBox 1"/>
          <p:cNvSpPr txBox="1"/>
          <p:nvPr/>
        </p:nvSpPr>
        <p:spPr>
          <a:xfrm>
            <a:off x="491490" y="228600"/>
            <a:ext cx="8001000" cy="3139321"/>
          </a:xfrm>
          <a:prstGeom prst="rect">
            <a:avLst/>
          </a:prstGeom>
          <a:noFill/>
        </p:spPr>
        <p:txBody>
          <a:bodyPr wrap="square" rtlCol="0">
            <a:spAutoFit/>
          </a:bodyPr>
          <a:lstStyle/>
          <a:p>
            <a:r>
              <a:rPr lang="en-US" sz="3600" dirty="0" smtClean="0">
                <a:latin typeface="+mn-lt"/>
              </a:rPr>
              <a:t>Authentic Formative Assessment</a:t>
            </a:r>
          </a:p>
          <a:p>
            <a:endParaRPr lang="en-US" dirty="0" smtClean="0">
              <a:latin typeface="+mn-lt"/>
            </a:endParaRPr>
          </a:p>
          <a:p>
            <a:r>
              <a:rPr lang="en-US" sz="2400" dirty="0" smtClean="0">
                <a:latin typeface="+mn-lt"/>
              </a:rPr>
              <a:t>closely monitoring ELL’s language development </a:t>
            </a:r>
          </a:p>
          <a:p>
            <a:r>
              <a:rPr lang="en-US" sz="2400" dirty="0" smtClean="0">
                <a:latin typeface="+mn-lt"/>
              </a:rPr>
              <a:t>   by observing their ability to listen, speak, read, and write </a:t>
            </a:r>
          </a:p>
          <a:p>
            <a:r>
              <a:rPr lang="en-US" sz="2400" dirty="0" smtClean="0">
                <a:latin typeface="+mn-lt"/>
              </a:rPr>
              <a:t>        in order to be a part of the class and do their school work.</a:t>
            </a:r>
          </a:p>
          <a:p>
            <a:endParaRPr lang="en-US" sz="2400" dirty="0">
              <a:latin typeface="+mn-lt"/>
            </a:endParaRPr>
          </a:p>
          <a:p>
            <a:r>
              <a:rPr lang="en-US" sz="2400" dirty="0" smtClean="0">
                <a:latin typeface="+mn-lt"/>
              </a:rPr>
              <a:t>Authentic</a:t>
            </a:r>
          </a:p>
          <a:p>
            <a:r>
              <a:rPr lang="en-US" sz="2400" dirty="0" smtClean="0">
                <a:latin typeface="+mn-lt"/>
              </a:rPr>
              <a:t>assessment tasks are real, communicative uses of language</a:t>
            </a:r>
            <a:endParaRPr lang="en-US" sz="2400" dirty="0">
              <a:latin typeface="+mn-lt"/>
            </a:endParaRPr>
          </a:p>
        </p:txBody>
      </p:sp>
      <p:pic>
        <p:nvPicPr>
          <p:cNvPr id="1026" name="Picture 2" descr="http://www.algeriatesol.org/_/rsrc/1254259693142/frameworks/fump-/form-meaning-use-framework/FMUimage.png?height=200&amp;width=198"/>
          <p:cNvPicPr>
            <a:picLocks noChangeAspect="1" noChangeArrowheads="1"/>
          </p:cNvPicPr>
          <p:nvPr/>
        </p:nvPicPr>
        <p:blipFill>
          <a:blip r:embed="rId4" cstate="print">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2438400" y="3352800"/>
            <a:ext cx="3228865" cy="32614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3" cstate="print">
              <a:extLst/>
            </a:blip>
            <a:srcRect l="44325"/>
            <a:stretch/>
          </p:blipFill>
          <p:spPr bwMode="auto">
            <a:xfrm>
              <a:off x="7891160" y="-176561"/>
              <a:ext cx="988740" cy="6852424"/>
            </a:xfrm>
            <a:prstGeom prst="rect">
              <a:avLst/>
            </a:prstGeom>
            <a:blipFill dpi="0" rotWithShape="1">
              <a:blip r:embed="rId4"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 name="TextBox 1"/>
          <p:cNvSpPr txBox="1"/>
          <p:nvPr/>
        </p:nvSpPr>
        <p:spPr>
          <a:xfrm>
            <a:off x="491490" y="228600"/>
            <a:ext cx="8001000" cy="6170920"/>
          </a:xfrm>
          <a:prstGeom prst="rect">
            <a:avLst/>
          </a:prstGeom>
          <a:noFill/>
        </p:spPr>
        <p:txBody>
          <a:bodyPr wrap="square" rtlCol="0">
            <a:spAutoFit/>
          </a:bodyPr>
          <a:lstStyle/>
          <a:p>
            <a:r>
              <a:rPr lang="en-US" sz="3600" dirty="0" smtClean="0">
                <a:latin typeface="+mn-lt"/>
              </a:rPr>
              <a:t>Authentic Formative Assessment</a:t>
            </a:r>
          </a:p>
          <a:p>
            <a:endParaRPr lang="en-US" dirty="0" smtClean="0">
              <a:latin typeface="+mn-lt"/>
            </a:endParaRPr>
          </a:p>
          <a:p>
            <a:r>
              <a:rPr lang="en-US" sz="2400" dirty="0" smtClean="0">
                <a:latin typeface="+mn-lt"/>
              </a:rPr>
              <a:t>Writing, Speaking, Reading, Listening</a:t>
            </a:r>
          </a:p>
          <a:p>
            <a:endParaRPr lang="en-US" sz="2400" dirty="0" smtClean="0">
              <a:latin typeface="+mn-lt"/>
            </a:endParaRPr>
          </a:p>
          <a:p>
            <a:pPr marL="231775" indent="-231775">
              <a:buFont typeface="Arial" pitchFamily="34" charset="0"/>
              <a:buChar char="•"/>
            </a:pPr>
            <a:r>
              <a:rPr lang="en-US" sz="2400" dirty="0" smtClean="0">
                <a:latin typeface="+mn-lt"/>
              </a:rPr>
              <a:t>Think of an ELL in your class.</a:t>
            </a:r>
          </a:p>
          <a:p>
            <a:pPr marL="231775" indent="-231775">
              <a:buFont typeface="Arial" pitchFamily="34" charset="0"/>
              <a:buChar char="•"/>
            </a:pPr>
            <a:endParaRPr lang="en-US" sz="2400" dirty="0">
              <a:latin typeface="+mn-lt"/>
            </a:endParaRPr>
          </a:p>
          <a:p>
            <a:pPr marL="231775" indent="-231775">
              <a:spcAft>
                <a:spcPts val="600"/>
              </a:spcAft>
              <a:buFont typeface="Arial" pitchFamily="34" charset="0"/>
              <a:buChar char="•"/>
            </a:pPr>
            <a:r>
              <a:rPr lang="en-US" sz="2400" dirty="0" smtClean="0">
                <a:latin typeface="+mn-lt"/>
              </a:rPr>
              <a:t>To what degree of accuracy does he/she use prepositions of direction and location?</a:t>
            </a:r>
          </a:p>
          <a:p>
            <a:pPr marL="457200"/>
            <a:r>
              <a:rPr lang="en-US" sz="2400" dirty="0" smtClean="0">
                <a:latin typeface="+mn-lt"/>
              </a:rPr>
              <a:t>of, in, to, on, at, from, by, into, through, after, over, between, out, against, before, under, among, around, toward, within, across, off, behind, along, up, upon, near, beyond, onto, above, outside, inside, throughout, down</a:t>
            </a:r>
          </a:p>
          <a:p>
            <a:endParaRPr lang="en-US" sz="2400" dirty="0">
              <a:latin typeface="+mn-lt"/>
            </a:endParaRPr>
          </a:p>
          <a:p>
            <a:pPr marL="231775" indent="-231775">
              <a:buFont typeface="Arial" pitchFamily="34" charset="0"/>
              <a:buChar char="•"/>
            </a:pPr>
            <a:r>
              <a:rPr lang="en-US" sz="2400" dirty="0" smtClean="0">
                <a:latin typeface="+mn-lt"/>
              </a:rPr>
              <a:t>whole student vs. specific lg. use</a:t>
            </a:r>
          </a:p>
          <a:p>
            <a:pPr marL="231775" indent="-231775">
              <a:buFont typeface="Arial" pitchFamily="34" charset="0"/>
              <a:buChar char="•"/>
            </a:pPr>
            <a:r>
              <a:rPr lang="en-US" sz="2400" dirty="0" smtClean="0">
                <a:latin typeface="+mn-lt"/>
              </a:rPr>
              <a:t>anecdotal evidence</a:t>
            </a:r>
          </a:p>
          <a:p>
            <a:pPr marL="231775" indent="-231775">
              <a:buFont typeface="Arial" pitchFamily="34" charset="0"/>
              <a:buChar char="•"/>
            </a:pPr>
            <a:r>
              <a:rPr lang="en-US" sz="2400" dirty="0" smtClean="0">
                <a:latin typeface="+mn-lt"/>
              </a:rPr>
              <a:t>we need some pre and post testing</a:t>
            </a:r>
            <a:endParaRPr lang="en-US" sz="2400" dirty="0">
              <a:latin typeface="+mn-lt"/>
            </a:endParaRPr>
          </a:p>
        </p:txBody>
      </p:sp>
    </p:spTree>
    <p:extLst>
      <p:ext uri="{BB962C8B-B14F-4D97-AF65-F5344CB8AC3E}">
        <p14:creationId xmlns:p14="http://schemas.microsoft.com/office/powerpoint/2010/main" val="3787755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 name="TextBox 4"/>
          <p:cNvSpPr txBox="1"/>
          <p:nvPr/>
        </p:nvSpPr>
        <p:spPr>
          <a:xfrm>
            <a:off x="491490" y="228600"/>
            <a:ext cx="8001000" cy="5724644"/>
          </a:xfrm>
          <a:prstGeom prst="rect">
            <a:avLst/>
          </a:prstGeom>
          <a:noFill/>
        </p:spPr>
        <p:txBody>
          <a:bodyPr wrap="square" rtlCol="0">
            <a:spAutoFit/>
          </a:bodyPr>
          <a:lstStyle/>
          <a:p>
            <a:r>
              <a:rPr lang="en-US" sz="3600" dirty="0" smtClean="0">
                <a:latin typeface="+mn-lt"/>
              </a:rPr>
              <a:t>Writing Assessment</a:t>
            </a:r>
          </a:p>
          <a:p>
            <a:endParaRPr lang="en-US" dirty="0" smtClean="0">
              <a:latin typeface="+mn-lt"/>
            </a:endParaRPr>
          </a:p>
          <a:p>
            <a:r>
              <a:rPr lang="en-US" sz="2400" dirty="0" smtClean="0">
                <a:latin typeface="+mn-lt"/>
              </a:rPr>
              <a:t>Function: referring to outside sources of information</a:t>
            </a:r>
          </a:p>
          <a:p>
            <a:r>
              <a:rPr lang="en-US" sz="2400" dirty="0" smtClean="0">
                <a:latin typeface="+mn-lt"/>
              </a:rPr>
              <a:t>Form: 	reporting clause with direct quotation</a:t>
            </a:r>
          </a:p>
          <a:p>
            <a:r>
              <a:rPr lang="en-US" sz="2400" dirty="0">
                <a:latin typeface="+mn-lt"/>
              </a:rPr>
              <a:t>	</a:t>
            </a:r>
            <a:r>
              <a:rPr lang="en-US" sz="2400" dirty="0" smtClean="0">
                <a:latin typeface="+mn-lt"/>
              </a:rPr>
              <a:t>reporting phrase with direct quotation</a:t>
            </a:r>
          </a:p>
          <a:p>
            <a:endParaRPr lang="en-US" sz="2400" dirty="0">
              <a:latin typeface="+mn-lt"/>
            </a:endParaRPr>
          </a:p>
          <a:p>
            <a:r>
              <a:rPr lang="en-US" sz="2400" u="sng" dirty="0" smtClean="0">
                <a:latin typeface="+mn-lt"/>
              </a:rPr>
              <a:t>Examples</a:t>
            </a:r>
          </a:p>
          <a:p>
            <a:r>
              <a:rPr lang="en-US" sz="2400" dirty="0" smtClean="0">
                <a:latin typeface="+mn-lt"/>
              </a:rPr>
              <a:t>Reporting </a:t>
            </a:r>
            <a:r>
              <a:rPr lang="en-US" sz="2400" u="sng" dirty="0" smtClean="0">
                <a:latin typeface="+mn-lt"/>
              </a:rPr>
              <a:t>clause</a:t>
            </a:r>
          </a:p>
          <a:p>
            <a:pPr marL="228600"/>
            <a:r>
              <a:rPr lang="en-US" sz="2400" dirty="0" smtClean="0">
                <a:latin typeface="+mn-lt"/>
              </a:rPr>
              <a:t>The way teachers in the US emphasize creativity, </a:t>
            </a:r>
            <a:r>
              <a:rPr lang="en-US" sz="2400" u="sng" dirty="0" smtClean="0">
                <a:latin typeface="+mn-lt"/>
              </a:rPr>
              <a:t>Lipson says</a:t>
            </a:r>
            <a:r>
              <a:rPr lang="en-US" sz="2400" dirty="0" smtClean="0">
                <a:latin typeface="+mn-lt"/>
              </a:rPr>
              <a:t>, “has a profound impact on the way classes are taught” (44).</a:t>
            </a:r>
          </a:p>
          <a:p>
            <a:endParaRPr lang="en-US" sz="2400" dirty="0">
              <a:latin typeface="+mn-lt"/>
            </a:endParaRPr>
          </a:p>
          <a:p>
            <a:r>
              <a:rPr lang="en-US" sz="2400" dirty="0" smtClean="0">
                <a:latin typeface="+mn-lt"/>
              </a:rPr>
              <a:t>Reporting </a:t>
            </a:r>
            <a:r>
              <a:rPr lang="en-US" sz="2400" u="sng" dirty="0" smtClean="0">
                <a:latin typeface="+mn-lt"/>
              </a:rPr>
              <a:t>phrase</a:t>
            </a:r>
          </a:p>
          <a:p>
            <a:pPr marL="228600"/>
            <a:r>
              <a:rPr lang="en-US" sz="2400" u="sng" dirty="0" smtClean="0">
                <a:latin typeface="+mn-lt"/>
              </a:rPr>
              <a:t>According to Lipson</a:t>
            </a:r>
            <a:r>
              <a:rPr lang="en-US" sz="2400" dirty="0" smtClean="0">
                <a:latin typeface="+mn-lt"/>
              </a:rPr>
              <a:t>, the way teachers in the US emphasize creativity “has a profound impact on the way classes are taught” (44).</a:t>
            </a:r>
          </a:p>
        </p:txBody>
      </p:sp>
    </p:spTree>
    <p:extLst>
      <p:ext uri="{BB962C8B-B14F-4D97-AF65-F5344CB8AC3E}">
        <p14:creationId xmlns:p14="http://schemas.microsoft.com/office/powerpoint/2010/main" val="1697586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 name="TextBox 4"/>
          <p:cNvSpPr txBox="1"/>
          <p:nvPr/>
        </p:nvSpPr>
        <p:spPr>
          <a:xfrm>
            <a:off x="491490" y="228600"/>
            <a:ext cx="7814310" cy="5355312"/>
          </a:xfrm>
          <a:prstGeom prst="rect">
            <a:avLst/>
          </a:prstGeom>
          <a:noFill/>
        </p:spPr>
        <p:txBody>
          <a:bodyPr wrap="square" rtlCol="0">
            <a:spAutoFit/>
          </a:bodyPr>
          <a:lstStyle/>
          <a:p>
            <a:r>
              <a:rPr lang="en-US" sz="3600" dirty="0" smtClean="0">
                <a:latin typeface="+mn-lt"/>
              </a:rPr>
              <a:t>A Pre-test (need not be a formal ‘test’)</a:t>
            </a:r>
          </a:p>
          <a:p>
            <a:endParaRPr lang="en-US" dirty="0" smtClean="0">
              <a:latin typeface="+mn-lt"/>
            </a:endParaRPr>
          </a:p>
          <a:p>
            <a:r>
              <a:rPr lang="en-US" sz="2400" dirty="0" smtClean="0">
                <a:latin typeface="+mn-lt"/>
              </a:rPr>
              <a:t>Read the student paragraph below.</a:t>
            </a:r>
          </a:p>
          <a:p>
            <a:endParaRPr lang="en-US" sz="2400" dirty="0" smtClean="0">
              <a:latin typeface="+mn-lt"/>
            </a:endParaRPr>
          </a:p>
          <a:p>
            <a:endParaRPr lang="en-US" sz="2400" dirty="0">
              <a:latin typeface="+mn-lt"/>
            </a:endParaRPr>
          </a:p>
          <a:p>
            <a:r>
              <a:rPr lang="en-US" sz="2400" dirty="0">
                <a:latin typeface="+mn-lt"/>
              </a:rPr>
              <a:t>When an international student comes to the United States to study at university, he or she might need to adjust to a different kind of teaching and learning. Teachers in the US want students to be creative and critical thinkers. This means students need to think for themselves. They should do more than read the assigned books and listen to the teacher in class. This also leads to a different kind of teaching. The professors in the US will not stand and talk for the whole class and expect students to only listen and write notes. </a:t>
            </a:r>
          </a:p>
        </p:txBody>
      </p:sp>
    </p:spTree>
    <p:extLst>
      <p:ext uri="{BB962C8B-B14F-4D97-AF65-F5344CB8AC3E}">
        <p14:creationId xmlns:p14="http://schemas.microsoft.com/office/powerpoint/2010/main" val="273046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 name="TextBox 4"/>
          <p:cNvSpPr txBox="1"/>
          <p:nvPr/>
        </p:nvSpPr>
        <p:spPr>
          <a:xfrm>
            <a:off x="491490" y="228600"/>
            <a:ext cx="7814310" cy="5570756"/>
          </a:xfrm>
          <a:prstGeom prst="rect">
            <a:avLst/>
          </a:prstGeom>
          <a:noFill/>
        </p:spPr>
        <p:txBody>
          <a:bodyPr wrap="square" rtlCol="0">
            <a:spAutoFit/>
          </a:bodyPr>
          <a:lstStyle/>
          <a:p>
            <a:endParaRPr lang="en-US" sz="3600" dirty="0" smtClean="0">
              <a:latin typeface="+mn-lt"/>
            </a:endParaRPr>
          </a:p>
          <a:p>
            <a:r>
              <a:rPr lang="en-US" sz="2400" dirty="0" smtClean="0">
                <a:latin typeface="+mn-lt"/>
              </a:rPr>
              <a:t>Now read this paragraph on the same topic by Professor Charles Lipson. The paragraph is from pages 44-45 of his book </a:t>
            </a:r>
            <a:r>
              <a:rPr lang="en-US" sz="2400" i="1" dirty="0" smtClean="0">
                <a:latin typeface="+mn-lt"/>
              </a:rPr>
              <a:t>Succeeding as an International Student in the United States and Canada</a:t>
            </a:r>
            <a:r>
              <a:rPr lang="en-US" sz="2400" dirty="0" smtClean="0">
                <a:latin typeface="+mn-lt"/>
              </a:rPr>
              <a:t>. Published in 2008 by the Univ. of Chicago.</a:t>
            </a:r>
          </a:p>
          <a:p>
            <a:endParaRPr lang="en-US" sz="2400" dirty="0" smtClean="0">
              <a:latin typeface="+mn-lt"/>
            </a:endParaRPr>
          </a:p>
          <a:p>
            <a:r>
              <a:rPr lang="en-US" sz="2000" dirty="0" smtClean="0">
                <a:latin typeface="+mn-lt"/>
              </a:rPr>
              <a:t>This </a:t>
            </a:r>
            <a:r>
              <a:rPr lang="en-US" sz="2000" dirty="0">
                <a:latin typeface="+mn-lt"/>
              </a:rPr>
              <a:t>emphasis on creativity has a profound impact on the way classes are taught. As international students soon realize, there are fundamental differences between classrooms in North America and those in [many other countries]... This more active style of learning takes some getting used to. </a:t>
            </a:r>
            <a:r>
              <a:rPr lang="en-US" sz="2000" dirty="0" smtClean="0">
                <a:latin typeface="+mn-lt"/>
              </a:rPr>
              <a:t>As </a:t>
            </a:r>
            <a:r>
              <a:rPr lang="en-US" sz="2000" dirty="0">
                <a:latin typeface="+mn-lt"/>
              </a:rPr>
              <a:t>you'll soon discover, debate is a regular feature of higher education in North </a:t>
            </a:r>
            <a:r>
              <a:rPr lang="en-US" sz="2000" dirty="0" smtClean="0">
                <a:latin typeface="+mn-lt"/>
              </a:rPr>
              <a:t>America. </a:t>
            </a:r>
            <a:r>
              <a:rPr lang="en-US" sz="2000" dirty="0">
                <a:latin typeface="+mn-lt"/>
              </a:rPr>
              <a:t>Questions, skepticism, and even disagreement are actually encouraged. This brisk discussion fosters critical thinking and is not disrespectful to your professor or your classmates, if you treat everyone courteously and if you do the necessary homework (so your opinions are well grounded). </a:t>
            </a:r>
            <a:endParaRPr lang="en-US" sz="2000" dirty="0" smtClean="0">
              <a:latin typeface="+mn-lt"/>
            </a:endParaRPr>
          </a:p>
        </p:txBody>
      </p:sp>
    </p:spTree>
    <p:extLst>
      <p:ext uri="{BB962C8B-B14F-4D97-AF65-F5344CB8AC3E}">
        <p14:creationId xmlns:p14="http://schemas.microsoft.com/office/powerpoint/2010/main" val="684630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 name="TextBox 4"/>
          <p:cNvSpPr txBox="1"/>
          <p:nvPr/>
        </p:nvSpPr>
        <p:spPr>
          <a:xfrm>
            <a:off x="491490" y="228600"/>
            <a:ext cx="7814310" cy="5724644"/>
          </a:xfrm>
          <a:prstGeom prst="rect">
            <a:avLst/>
          </a:prstGeom>
          <a:noFill/>
        </p:spPr>
        <p:txBody>
          <a:bodyPr wrap="square" rtlCol="0">
            <a:spAutoFit/>
          </a:bodyPr>
          <a:lstStyle/>
          <a:p>
            <a:r>
              <a:rPr lang="en-US" sz="3600" dirty="0" smtClean="0">
                <a:latin typeface="+mn-lt"/>
              </a:rPr>
              <a:t>This pre-test is done on a computer</a:t>
            </a:r>
          </a:p>
          <a:p>
            <a:endParaRPr lang="en-US" dirty="0" smtClean="0">
              <a:latin typeface="+mn-lt"/>
            </a:endParaRPr>
          </a:p>
          <a:p>
            <a:r>
              <a:rPr lang="en-US" sz="2400" dirty="0" smtClean="0">
                <a:latin typeface="+mn-lt"/>
              </a:rPr>
              <a:t>The student paragraph can be better if you add some detail, especially details from an expert on the topic.</a:t>
            </a:r>
          </a:p>
          <a:p>
            <a:endParaRPr lang="en-US" sz="2400" dirty="0">
              <a:latin typeface="+mn-lt"/>
            </a:endParaRPr>
          </a:p>
          <a:p>
            <a:pPr marL="457200" indent="-457200"/>
            <a:r>
              <a:rPr lang="en-US" sz="2400" dirty="0" smtClean="0">
                <a:latin typeface="+mn-lt"/>
              </a:rPr>
              <a:t>1. Copy and paste the student paragraph. </a:t>
            </a:r>
          </a:p>
          <a:p>
            <a:pPr marL="457200" indent="-457200"/>
            <a:endParaRPr lang="en-US" sz="2400" dirty="0" smtClean="0">
              <a:latin typeface="+mn-lt"/>
            </a:endParaRPr>
          </a:p>
          <a:p>
            <a:pPr marL="457200" indent="-457200"/>
            <a:r>
              <a:rPr lang="en-US" sz="2400" dirty="0" smtClean="0">
                <a:latin typeface="+mn-lt"/>
              </a:rPr>
              <a:t>2. Find information in Lipson’s paragraph that would be good to add to the student’s paragraph.</a:t>
            </a:r>
          </a:p>
          <a:p>
            <a:pPr marL="457200" indent="-457200"/>
            <a:endParaRPr lang="en-US" sz="2400" dirty="0" smtClean="0">
              <a:latin typeface="+mn-lt"/>
            </a:endParaRPr>
          </a:p>
          <a:p>
            <a:pPr marL="457200" indent="-457200"/>
            <a:r>
              <a:rPr lang="en-US" sz="2400" dirty="0" smtClean="0">
                <a:latin typeface="+mn-lt"/>
              </a:rPr>
              <a:t>3. Add at least two sentences of information to the student paragraph.</a:t>
            </a:r>
          </a:p>
          <a:p>
            <a:pPr marL="457200" indent="-457200"/>
            <a:endParaRPr lang="en-US" sz="2400" dirty="0" smtClean="0">
              <a:latin typeface="+mn-lt"/>
            </a:endParaRPr>
          </a:p>
          <a:p>
            <a:pPr marL="457200" indent="-457200"/>
            <a:r>
              <a:rPr lang="en-US" sz="2400" dirty="0" smtClean="0">
                <a:latin typeface="+mn-lt"/>
              </a:rPr>
              <a:t>4. Use appropriate citation methods with the information you add.</a:t>
            </a:r>
          </a:p>
        </p:txBody>
      </p:sp>
    </p:spTree>
    <p:extLst>
      <p:ext uri="{BB962C8B-B14F-4D97-AF65-F5344CB8AC3E}">
        <p14:creationId xmlns:p14="http://schemas.microsoft.com/office/powerpoint/2010/main" val="2198212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 name="TextBox 4"/>
          <p:cNvSpPr txBox="1"/>
          <p:nvPr/>
        </p:nvSpPr>
        <p:spPr>
          <a:xfrm>
            <a:off x="491490" y="228600"/>
            <a:ext cx="7814310" cy="5724644"/>
          </a:xfrm>
          <a:prstGeom prst="rect">
            <a:avLst/>
          </a:prstGeom>
          <a:noFill/>
        </p:spPr>
        <p:txBody>
          <a:bodyPr wrap="square" rtlCol="0">
            <a:spAutoFit/>
          </a:bodyPr>
          <a:lstStyle/>
          <a:p>
            <a:r>
              <a:rPr lang="en-US" sz="3600" dirty="0" smtClean="0">
                <a:latin typeface="+mn-lt"/>
              </a:rPr>
              <a:t>Rubric</a:t>
            </a:r>
          </a:p>
          <a:p>
            <a:endParaRPr lang="en-US" dirty="0" smtClean="0">
              <a:latin typeface="+mn-lt"/>
            </a:endParaRPr>
          </a:p>
          <a:p>
            <a:pPr marL="342900" indent="-342900"/>
            <a:r>
              <a:rPr lang="en-US" sz="2400" dirty="0" smtClean="0">
                <a:latin typeface="+mn-lt"/>
              </a:rPr>
              <a:t>1) chooses appropriate sentences from Lipson’s paragraph but does not place them in the student paragraph.</a:t>
            </a:r>
          </a:p>
          <a:p>
            <a:pPr marL="342900" indent="-342900"/>
            <a:endParaRPr lang="en-US" sz="2400" dirty="0">
              <a:latin typeface="+mn-lt"/>
            </a:endParaRPr>
          </a:p>
          <a:p>
            <a:pPr marL="342900" indent="-342900"/>
            <a:r>
              <a:rPr lang="en-US" sz="2400" dirty="0" smtClean="0">
                <a:latin typeface="+mn-lt"/>
              </a:rPr>
              <a:t>2) places appropriate information from Lipson’s paragraph into the student paragraph but does not visually indicate which sentences are from Lipson and does not cite the source.</a:t>
            </a:r>
          </a:p>
          <a:p>
            <a:pPr marL="342900" indent="-342900"/>
            <a:endParaRPr lang="en-US" sz="2400" dirty="0">
              <a:latin typeface="+mn-lt"/>
            </a:endParaRPr>
          </a:p>
          <a:p>
            <a:pPr marL="342900" indent="-342900"/>
            <a:r>
              <a:rPr lang="en-US" sz="2400" dirty="0" smtClean="0">
                <a:latin typeface="+mn-lt"/>
              </a:rPr>
              <a:t>3) visually distinguishes appropriate and accurate quotes, but does not cite the source.</a:t>
            </a:r>
          </a:p>
          <a:p>
            <a:pPr marL="342900" indent="-342900"/>
            <a:endParaRPr lang="en-US" sz="2400" dirty="0">
              <a:latin typeface="+mn-lt"/>
            </a:endParaRPr>
          </a:p>
          <a:p>
            <a:pPr marL="342900" indent="-342900"/>
            <a:r>
              <a:rPr lang="en-US" sz="2400" dirty="0" smtClean="0">
                <a:latin typeface="+mn-lt"/>
              </a:rPr>
              <a:t>4) uses quotation marks appropriately and accurately, and uses a variety of signal clauses and phrases.</a:t>
            </a:r>
          </a:p>
        </p:txBody>
      </p:sp>
    </p:spTree>
    <p:extLst>
      <p:ext uri="{BB962C8B-B14F-4D97-AF65-F5344CB8AC3E}">
        <p14:creationId xmlns:p14="http://schemas.microsoft.com/office/powerpoint/2010/main" val="13015489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 name="TextBox 4"/>
          <p:cNvSpPr txBox="1"/>
          <p:nvPr/>
        </p:nvSpPr>
        <p:spPr>
          <a:xfrm>
            <a:off x="491490" y="228600"/>
            <a:ext cx="7814310" cy="5232202"/>
          </a:xfrm>
          <a:prstGeom prst="rect">
            <a:avLst/>
          </a:prstGeom>
          <a:noFill/>
        </p:spPr>
        <p:txBody>
          <a:bodyPr wrap="square" rtlCol="0">
            <a:spAutoFit/>
          </a:bodyPr>
          <a:lstStyle/>
          <a:p>
            <a:r>
              <a:rPr lang="en-US" sz="3600" dirty="0" smtClean="0">
                <a:latin typeface="+mn-lt"/>
              </a:rPr>
              <a:t>Example answers</a:t>
            </a:r>
          </a:p>
          <a:p>
            <a:endParaRPr lang="en-US" dirty="0" smtClean="0">
              <a:latin typeface="+mn-lt"/>
            </a:endParaRPr>
          </a:p>
          <a:p>
            <a:r>
              <a:rPr lang="en-US" sz="2000" dirty="0">
                <a:latin typeface="+mn-lt"/>
              </a:rPr>
              <a:t>When an international student comes to the United States to study at university, he or she might need to adjust to a different kind of teaching and learning</a:t>
            </a:r>
            <a:r>
              <a:rPr lang="en-US" sz="2000" dirty="0" smtClean="0">
                <a:latin typeface="+mn-lt"/>
              </a:rPr>
              <a:t>. </a:t>
            </a:r>
            <a:r>
              <a:rPr lang="en-US" sz="2000" b="1" dirty="0" smtClean="0">
                <a:solidFill>
                  <a:srgbClr val="FF0000"/>
                </a:solidFill>
                <a:latin typeface="+mn-lt"/>
              </a:rPr>
              <a:t>“</a:t>
            </a:r>
            <a:r>
              <a:rPr lang="en-US" sz="2000" b="1" dirty="0">
                <a:solidFill>
                  <a:srgbClr val="FF0000"/>
                </a:solidFill>
                <a:latin typeface="+mn-lt"/>
              </a:rPr>
              <a:t>As international students soon realize, there are fundamental differences between classrooms in North America and those in [many other countries]... Your goal [as an international student] should be to combine a thorough knowledge of the assigned materials (the best part of your prior education) with your own critical insights (the best part of your new education).”</a:t>
            </a:r>
            <a:r>
              <a:rPr lang="en-US" sz="2000" b="1" dirty="0">
                <a:latin typeface="+mn-lt"/>
              </a:rPr>
              <a:t> </a:t>
            </a:r>
            <a:r>
              <a:rPr lang="en-US" sz="2000" dirty="0">
                <a:latin typeface="+mn-lt"/>
              </a:rPr>
              <a:t>Teachers in the US want students to be creative and critical thinkers. </a:t>
            </a:r>
            <a:r>
              <a:rPr lang="en-US" sz="2000" b="1" dirty="0">
                <a:solidFill>
                  <a:srgbClr val="FF0000"/>
                </a:solidFill>
                <a:latin typeface="+mn-lt"/>
              </a:rPr>
              <a:t>“Questions, skepticism, and even disagreement are actually encouraged.” </a:t>
            </a:r>
            <a:r>
              <a:rPr lang="en-US" sz="2000" dirty="0">
                <a:latin typeface="+mn-lt"/>
              </a:rPr>
              <a:t>This means students need to think for themselves. They should do more than read the assigned books and listen to the teacher in class. This also leads to a different kind of teaching. The professors in the US will not stand and talk for the whole class and expect students to only listen and write notes.</a:t>
            </a:r>
            <a:endParaRPr lang="en-US" sz="2000" dirty="0">
              <a:solidFill>
                <a:srgbClr val="FF0000"/>
              </a:solidFill>
              <a:latin typeface="+mn-lt"/>
            </a:endParaRPr>
          </a:p>
        </p:txBody>
      </p:sp>
    </p:spTree>
    <p:extLst>
      <p:ext uri="{BB962C8B-B14F-4D97-AF65-F5344CB8AC3E}">
        <p14:creationId xmlns:p14="http://schemas.microsoft.com/office/powerpoint/2010/main" val="32140570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 name="TextBox 4"/>
          <p:cNvSpPr txBox="1"/>
          <p:nvPr/>
        </p:nvSpPr>
        <p:spPr>
          <a:xfrm>
            <a:off x="491490" y="228600"/>
            <a:ext cx="7814310" cy="6463308"/>
          </a:xfrm>
          <a:prstGeom prst="rect">
            <a:avLst/>
          </a:prstGeom>
          <a:noFill/>
        </p:spPr>
        <p:txBody>
          <a:bodyPr wrap="square" rtlCol="0">
            <a:spAutoFit/>
          </a:bodyPr>
          <a:lstStyle/>
          <a:p>
            <a:r>
              <a:rPr lang="en-US" sz="3600" dirty="0" smtClean="0">
                <a:latin typeface="+mn-lt"/>
              </a:rPr>
              <a:t>Example answers</a:t>
            </a:r>
          </a:p>
          <a:p>
            <a:endParaRPr lang="en-US" dirty="0" smtClean="0">
              <a:latin typeface="+mn-lt"/>
            </a:endParaRPr>
          </a:p>
          <a:p>
            <a:r>
              <a:rPr lang="en-US" sz="2000" dirty="0">
                <a:latin typeface="+mn-lt"/>
              </a:rPr>
              <a:t>When an international student comes to the United States to study at university, he or she might need to adjust to a different kind of teaching and learning. </a:t>
            </a:r>
            <a:r>
              <a:rPr lang="en-US" sz="2000" b="1" dirty="0">
                <a:solidFill>
                  <a:srgbClr val="FF0000"/>
                </a:solidFill>
                <a:latin typeface="+mn-lt"/>
              </a:rPr>
              <a:t>As international students soon realize, there are fundamental differences between classrooms in North America and those in [many other countries]... Your goal [as an international student] should be to combine a thorough knowledge of the assigned materials (the best part of your prior education) with your own critical insights (the best part of your new education</a:t>
            </a:r>
            <a:r>
              <a:rPr lang="en-US" sz="2000" b="1" dirty="0" smtClean="0">
                <a:solidFill>
                  <a:srgbClr val="FF0000"/>
                </a:solidFill>
                <a:latin typeface="+mn-lt"/>
              </a:rPr>
              <a:t>). </a:t>
            </a:r>
            <a:r>
              <a:rPr lang="en-US" sz="2000" dirty="0" smtClean="0">
                <a:latin typeface="+mn-lt"/>
              </a:rPr>
              <a:t>Teachers </a:t>
            </a:r>
            <a:r>
              <a:rPr lang="en-US" sz="2000" dirty="0">
                <a:latin typeface="+mn-lt"/>
              </a:rPr>
              <a:t>in the US want students to be creative and critical thinkers. This means students need to think for themselves. They should do more than read the assigned books and listen to the teacher in class. This also leads to a different kind of teaching. The professors in the US will not stand and talk for the whole class and expect students to only listen and write notes</a:t>
            </a:r>
            <a:r>
              <a:rPr lang="en-US" sz="2000" dirty="0" smtClean="0">
                <a:latin typeface="+mn-lt"/>
              </a:rPr>
              <a:t>. </a:t>
            </a:r>
            <a:r>
              <a:rPr lang="en-US" sz="2000" b="1" i="1" dirty="0" smtClean="0">
                <a:solidFill>
                  <a:srgbClr val="FF0000"/>
                </a:solidFill>
                <a:latin typeface="+mn-lt"/>
              </a:rPr>
              <a:t>Questions</a:t>
            </a:r>
            <a:r>
              <a:rPr lang="en-US" sz="2000" b="1" i="1" dirty="0">
                <a:solidFill>
                  <a:srgbClr val="FF0000"/>
                </a:solidFill>
                <a:latin typeface="+mn-lt"/>
              </a:rPr>
              <a:t>, skepticism, and even disagreement are actually encouraged. This brisk discussion fosters critical thinking and is not disrespectful to your professor or your classmates, if you treat everyone courteously and if you do the necessary homework (so your opinions are well grounded). ----(From Charles Lipson)</a:t>
            </a:r>
          </a:p>
        </p:txBody>
      </p:sp>
    </p:spTree>
    <p:extLst>
      <p:ext uri="{BB962C8B-B14F-4D97-AF65-F5344CB8AC3E}">
        <p14:creationId xmlns:p14="http://schemas.microsoft.com/office/powerpoint/2010/main" val="39380377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 name="TextBox 4"/>
          <p:cNvSpPr txBox="1"/>
          <p:nvPr/>
        </p:nvSpPr>
        <p:spPr>
          <a:xfrm>
            <a:off x="491490" y="228600"/>
            <a:ext cx="7814310" cy="6186309"/>
          </a:xfrm>
          <a:prstGeom prst="rect">
            <a:avLst/>
          </a:prstGeom>
          <a:noFill/>
        </p:spPr>
        <p:txBody>
          <a:bodyPr wrap="square" rtlCol="0">
            <a:spAutoFit/>
          </a:bodyPr>
          <a:lstStyle/>
          <a:p>
            <a:r>
              <a:rPr lang="en-US" sz="3600" dirty="0" smtClean="0">
                <a:latin typeface="+mn-lt"/>
              </a:rPr>
              <a:t>Example answers</a:t>
            </a:r>
          </a:p>
          <a:p>
            <a:endParaRPr lang="en-US" dirty="0" smtClean="0">
              <a:latin typeface="+mn-lt"/>
            </a:endParaRPr>
          </a:p>
          <a:p>
            <a:r>
              <a:rPr lang="en-US" dirty="0" smtClean="0">
                <a:latin typeface="+mn-lt"/>
              </a:rPr>
              <a:t>When </a:t>
            </a:r>
            <a:r>
              <a:rPr lang="en-US" dirty="0">
                <a:latin typeface="+mn-lt"/>
              </a:rPr>
              <a:t>an international student comes to the United States to study at university, he or she might need to adjust to a different kind of teaching and learning. Teachers in the US want students to be creative and critical thinkers. This means students need to think for themselves. They should do more than read the assigned books and listen to the teacher in class. This also leads to a different kind of teaching. The professors in the US will not stand and talk for the whole class and expect students to only listen and write notes.</a:t>
            </a:r>
          </a:p>
          <a:p>
            <a:endParaRPr lang="en-US" dirty="0">
              <a:latin typeface="+mn-lt"/>
            </a:endParaRPr>
          </a:p>
          <a:p>
            <a:r>
              <a:rPr lang="en-US" dirty="0">
                <a:solidFill>
                  <a:srgbClr val="FF0000"/>
                </a:solidFill>
                <a:latin typeface="+mn-lt"/>
              </a:rPr>
              <a:t>This emphasis on creativity has a profound impact on the way classes are taught. As international students soon realize, there are fundamental differences between classrooms in North America and those in [many other countries]...</a:t>
            </a:r>
          </a:p>
          <a:p>
            <a:endParaRPr lang="en-US" dirty="0">
              <a:latin typeface="+mn-lt"/>
            </a:endParaRPr>
          </a:p>
          <a:p>
            <a:r>
              <a:rPr lang="en-US" dirty="0">
                <a:solidFill>
                  <a:srgbClr val="FF0000"/>
                </a:solidFill>
                <a:latin typeface="+mn-lt"/>
              </a:rPr>
              <a:t>This more active style of learning takes some getting used to. But, as you'll soon discover, debate is a regular feature of higher education in North America, and professors' own views are part of it. Questions, skepticism, and even disagreement are actually encouraged. This brisk discussion fosters critical thinking and is not disrespectful to your professor or your classmates, if you treat everyone courteously and if you do the necessary homework (so your opinions are well grounded</a:t>
            </a:r>
            <a:r>
              <a:rPr lang="en-US" dirty="0" smtClean="0">
                <a:solidFill>
                  <a:srgbClr val="FF0000"/>
                </a:solidFill>
                <a:latin typeface="+mn-lt"/>
              </a:rPr>
              <a:t>).</a:t>
            </a:r>
            <a:endParaRPr lang="en-US" dirty="0">
              <a:solidFill>
                <a:srgbClr val="FF0000"/>
              </a:solidFill>
              <a:latin typeface="+mn-lt"/>
            </a:endParaRPr>
          </a:p>
        </p:txBody>
      </p:sp>
    </p:spTree>
    <p:extLst>
      <p:ext uri="{BB962C8B-B14F-4D97-AF65-F5344CB8AC3E}">
        <p14:creationId xmlns:p14="http://schemas.microsoft.com/office/powerpoint/2010/main" val="3831863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8153400" y="4763"/>
            <a:ext cx="1020763" cy="6858000"/>
            <a:chOff x="7891160" y="-176561"/>
            <a:chExt cx="1020335" cy="6858000"/>
          </a:xfrm>
        </p:grpSpPr>
        <p:pic>
          <p:nvPicPr>
            <p:cNvPr id="5"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6" name="Rectangle 5"/>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 name="Title 1"/>
          <p:cNvSpPr>
            <a:spLocks noGrp="1"/>
          </p:cNvSpPr>
          <p:nvPr>
            <p:ph type="title"/>
          </p:nvPr>
        </p:nvSpPr>
        <p:spPr>
          <a:xfrm>
            <a:off x="457200" y="274638"/>
            <a:ext cx="8001000" cy="1143000"/>
          </a:xfrm>
        </p:spPr>
        <p:txBody>
          <a:bodyPr/>
          <a:lstStyle/>
          <a:p>
            <a:r>
              <a:rPr lang="en-US" dirty="0" smtClean="0"/>
              <a:t>Think-Pair-Share</a:t>
            </a:r>
            <a:endParaRPr lang="en-US" dirty="0"/>
          </a:p>
        </p:txBody>
      </p:sp>
      <p:sp>
        <p:nvSpPr>
          <p:cNvPr id="3" name="Content Placeholder 2"/>
          <p:cNvSpPr>
            <a:spLocks noGrp="1"/>
          </p:cNvSpPr>
          <p:nvPr>
            <p:ph idx="1"/>
          </p:nvPr>
        </p:nvSpPr>
        <p:spPr>
          <a:xfrm>
            <a:off x="457200" y="1600200"/>
            <a:ext cx="8001000" cy="4525963"/>
          </a:xfrm>
        </p:spPr>
        <p:txBody>
          <a:bodyPr/>
          <a:lstStyle/>
          <a:p>
            <a:pPr marL="0" indent="0" algn="ctr">
              <a:buNone/>
            </a:pPr>
            <a:r>
              <a:rPr lang="en-US" dirty="0" smtClean="0">
                <a:solidFill>
                  <a:srgbClr val="C00000"/>
                </a:solidFill>
              </a:rPr>
              <a:t>Assessment of English Language Learners: </a:t>
            </a:r>
          </a:p>
          <a:p>
            <a:pPr marL="0" indent="0" algn="ctr">
              <a:buNone/>
            </a:pPr>
            <a:r>
              <a:rPr lang="en-US" dirty="0" smtClean="0">
                <a:solidFill>
                  <a:srgbClr val="C00000"/>
                </a:solidFill>
              </a:rPr>
              <a:t>Issues and Considerations</a:t>
            </a:r>
            <a:endParaRPr lang="en-US" dirty="0">
              <a:solidFill>
                <a:srgbClr val="C00000"/>
              </a:solidFill>
            </a:endParaRPr>
          </a:p>
        </p:txBody>
      </p:sp>
    </p:spTree>
    <p:extLst>
      <p:ext uri="{BB962C8B-B14F-4D97-AF65-F5344CB8AC3E}">
        <p14:creationId xmlns:p14="http://schemas.microsoft.com/office/powerpoint/2010/main" val="17512966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 name="TextBox 4"/>
          <p:cNvSpPr txBox="1"/>
          <p:nvPr/>
        </p:nvSpPr>
        <p:spPr>
          <a:xfrm>
            <a:off x="491490" y="228600"/>
            <a:ext cx="7814310" cy="6463308"/>
          </a:xfrm>
          <a:prstGeom prst="rect">
            <a:avLst/>
          </a:prstGeom>
          <a:noFill/>
        </p:spPr>
        <p:txBody>
          <a:bodyPr wrap="square" rtlCol="0">
            <a:spAutoFit/>
          </a:bodyPr>
          <a:lstStyle/>
          <a:p>
            <a:r>
              <a:rPr lang="en-US" sz="3600" dirty="0" smtClean="0">
                <a:latin typeface="+mn-lt"/>
              </a:rPr>
              <a:t>Example answers</a:t>
            </a:r>
          </a:p>
          <a:p>
            <a:endParaRPr lang="en-US" dirty="0" smtClean="0">
              <a:latin typeface="+mn-lt"/>
            </a:endParaRPr>
          </a:p>
          <a:p>
            <a:r>
              <a:rPr lang="en-US" sz="2400" dirty="0">
                <a:latin typeface="+mn-lt"/>
              </a:rPr>
              <a:t>When an international student comes to the United States to study at university, he or she might need to adjust to a different kind of teaching and learning</a:t>
            </a:r>
            <a:r>
              <a:rPr lang="en-US" sz="2400" dirty="0" smtClean="0">
                <a:latin typeface="+mn-lt"/>
              </a:rPr>
              <a:t>. </a:t>
            </a:r>
            <a:r>
              <a:rPr lang="en-US" sz="2400" b="1" dirty="0" smtClean="0">
                <a:solidFill>
                  <a:srgbClr val="FF0000"/>
                </a:solidFill>
                <a:latin typeface="+mn-lt"/>
              </a:rPr>
              <a:t>"</a:t>
            </a:r>
            <a:r>
              <a:rPr lang="en-US" sz="2400" b="1" dirty="0">
                <a:solidFill>
                  <a:srgbClr val="FF0000"/>
                </a:solidFill>
                <a:latin typeface="+mn-lt"/>
              </a:rPr>
              <a:t>As international students soon realize, there are fundamental differences between classrooms in North America and those in [many other countries]" (Lipson, 2008). </a:t>
            </a:r>
            <a:r>
              <a:rPr lang="en-US" sz="2400" dirty="0">
                <a:latin typeface="+mn-lt"/>
              </a:rPr>
              <a:t>Teachers in the US want students to be creative and critical thinkers. This means students need to think for themselves. They should do more than read the assigned books and listen to the teacher in class. This also leads to a different kind of teaching. The professors in the US will not stand and talk for the whole class and expect students to only listen and write notes. </a:t>
            </a:r>
            <a:r>
              <a:rPr lang="en-US" sz="2400" b="1" dirty="0">
                <a:solidFill>
                  <a:srgbClr val="FF0000"/>
                </a:solidFill>
                <a:latin typeface="+mn-lt"/>
              </a:rPr>
              <a:t>"debate is a regular feature of higher education in North America, and professors' own views are part of it."(Lipson, 2008).</a:t>
            </a:r>
          </a:p>
        </p:txBody>
      </p:sp>
    </p:spTree>
    <p:extLst>
      <p:ext uri="{BB962C8B-B14F-4D97-AF65-F5344CB8AC3E}">
        <p14:creationId xmlns:p14="http://schemas.microsoft.com/office/powerpoint/2010/main" val="22205229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Tree>
    <p:extLst>
      <p:ext uri="{BB962C8B-B14F-4D97-AF65-F5344CB8AC3E}">
        <p14:creationId xmlns:p14="http://schemas.microsoft.com/office/powerpoint/2010/main" val="19596325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 name="TextBox 4"/>
          <p:cNvSpPr txBox="1"/>
          <p:nvPr/>
        </p:nvSpPr>
        <p:spPr>
          <a:xfrm>
            <a:off x="491490" y="228600"/>
            <a:ext cx="7814310" cy="6370975"/>
          </a:xfrm>
          <a:prstGeom prst="rect">
            <a:avLst/>
          </a:prstGeom>
          <a:noFill/>
        </p:spPr>
        <p:txBody>
          <a:bodyPr wrap="square" rtlCol="0">
            <a:spAutoFit/>
          </a:bodyPr>
          <a:lstStyle/>
          <a:p>
            <a:r>
              <a:rPr lang="en-US" sz="3600" dirty="0" smtClean="0">
                <a:latin typeface="+mn-lt"/>
              </a:rPr>
              <a:t>Examples from final essays</a:t>
            </a:r>
          </a:p>
          <a:p>
            <a:endParaRPr lang="en-US" dirty="0" smtClean="0">
              <a:latin typeface="+mn-lt"/>
            </a:endParaRPr>
          </a:p>
          <a:p>
            <a:endParaRPr lang="en-US" dirty="0">
              <a:latin typeface="+mn-lt"/>
            </a:endParaRPr>
          </a:p>
          <a:p>
            <a:r>
              <a:rPr lang="en-US" sz="2400" u="sng" dirty="0" err="1">
                <a:latin typeface="+mn-lt"/>
              </a:rPr>
              <a:t>Selvadurai</a:t>
            </a:r>
            <a:r>
              <a:rPr lang="en-US" sz="2400" u="sng" dirty="0">
                <a:latin typeface="+mn-lt"/>
              </a:rPr>
              <a:t> and </a:t>
            </a:r>
            <a:r>
              <a:rPr lang="en-US" sz="2400" u="sng" dirty="0" err="1">
                <a:latin typeface="+mn-lt"/>
              </a:rPr>
              <a:t>Ranjani</a:t>
            </a:r>
            <a:r>
              <a:rPr lang="en-US" sz="2400" u="sng" dirty="0">
                <a:latin typeface="+mn-lt"/>
              </a:rPr>
              <a:t> mentioned</a:t>
            </a:r>
            <a:r>
              <a:rPr lang="en-US" sz="2400" dirty="0">
                <a:latin typeface="+mn-lt"/>
              </a:rPr>
              <a:t> in their survey that “International students’ difficulties in understanding lectures, expressing ideas and writing reports have been attributed to a lack of proficiency in </a:t>
            </a:r>
            <a:r>
              <a:rPr lang="en-US" sz="2400" dirty="0" smtClean="0">
                <a:latin typeface="+mn-lt"/>
              </a:rPr>
              <a:t>English” (156).</a:t>
            </a:r>
          </a:p>
          <a:p>
            <a:endParaRPr lang="en-US" sz="2400" dirty="0">
              <a:latin typeface="+mn-lt"/>
            </a:endParaRPr>
          </a:p>
          <a:p>
            <a:r>
              <a:rPr lang="en-US" sz="2400" u="sng" dirty="0">
                <a:latin typeface="+mn-lt"/>
              </a:rPr>
              <a:t>The survey by Sherry showed</a:t>
            </a:r>
            <a:r>
              <a:rPr lang="en-US" sz="2400" dirty="0">
                <a:latin typeface="+mn-lt"/>
              </a:rPr>
              <a:t> that </a:t>
            </a:r>
            <a:r>
              <a:rPr lang="en-US" sz="2400" dirty="0" smtClean="0">
                <a:latin typeface="+mn-lt"/>
              </a:rPr>
              <a:t>“Muslim </a:t>
            </a:r>
            <a:r>
              <a:rPr lang="en-US" sz="2400" dirty="0">
                <a:latin typeface="+mn-lt"/>
              </a:rPr>
              <a:t>students comprise a big population of international students and their religious concerns are very poorly addressed” </a:t>
            </a:r>
            <a:r>
              <a:rPr lang="en-US" sz="2400" dirty="0" smtClean="0">
                <a:latin typeface="+mn-lt"/>
              </a:rPr>
              <a:t>(41).</a:t>
            </a:r>
          </a:p>
          <a:p>
            <a:endParaRPr lang="en-US" sz="2400" dirty="0">
              <a:latin typeface="+mn-lt"/>
            </a:endParaRPr>
          </a:p>
          <a:p>
            <a:r>
              <a:rPr lang="en-US" sz="2400" u="sng" dirty="0">
                <a:latin typeface="+mn-lt"/>
              </a:rPr>
              <a:t>According to </a:t>
            </a:r>
            <a:r>
              <a:rPr lang="en-US" sz="2400" u="sng" dirty="0" err="1" smtClean="0">
                <a:latin typeface="+mn-lt"/>
              </a:rPr>
              <a:t>Selvadurai</a:t>
            </a:r>
            <a:r>
              <a:rPr lang="en-US" sz="2400" u="sng" dirty="0" smtClean="0">
                <a:latin typeface="+mn-lt"/>
              </a:rPr>
              <a:t> </a:t>
            </a:r>
            <a:r>
              <a:rPr lang="en-US" sz="2400" u="sng" dirty="0">
                <a:latin typeface="+mn-lt"/>
              </a:rPr>
              <a:t>and </a:t>
            </a:r>
            <a:r>
              <a:rPr lang="en-US" sz="2400" u="sng" dirty="0" err="1">
                <a:latin typeface="+mn-lt"/>
              </a:rPr>
              <a:t>Raniani</a:t>
            </a:r>
            <a:r>
              <a:rPr lang="en-US" sz="2400" dirty="0">
                <a:latin typeface="+mn-lt"/>
              </a:rPr>
              <a:t>, </a:t>
            </a:r>
            <a:r>
              <a:rPr lang="en-US" sz="2400" u="sng" dirty="0">
                <a:latin typeface="+mn-lt"/>
              </a:rPr>
              <a:t>they thought</a:t>
            </a:r>
            <a:r>
              <a:rPr lang="en-US" sz="2400" dirty="0">
                <a:latin typeface="+mn-lt"/>
              </a:rPr>
              <a:t> the language problem is the first barrier that appears for the international students. “Research studies indicate that the first barrier encountered by international students is language” </a:t>
            </a:r>
            <a:r>
              <a:rPr lang="en-US" sz="2400" dirty="0" smtClean="0">
                <a:latin typeface="+mn-lt"/>
              </a:rPr>
              <a:t>(155</a:t>
            </a:r>
            <a:r>
              <a:rPr lang="en-US" sz="2400" dirty="0">
                <a:latin typeface="+mn-lt"/>
              </a:rPr>
              <a:t>). </a:t>
            </a:r>
            <a:endParaRPr lang="en-US" sz="2400" dirty="0" smtClean="0">
              <a:latin typeface="+mn-lt"/>
            </a:endParaRPr>
          </a:p>
        </p:txBody>
      </p:sp>
    </p:spTree>
    <p:extLst>
      <p:ext uri="{BB962C8B-B14F-4D97-AF65-F5344CB8AC3E}">
        <p14:creationId xmlns:p14="http://schemas.microsoft.com/office/powerpoint/2010/main" val="36412030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 name="TextBox 4"/>
          <p:cNvSpPr txBox="1"/>
          <p:nvPr/>
        </p:nvSpPr>
        <p:spPr>
          <a:xfrm>
            <a:off x="491490" y="228600"/>
            <a:ext cx="8001000" cy="4293483"/>
          </a:xfrm>
          <a:prstGeom prst="rect">
            <a:avLst/>
          </a:prstGeom>
          <a:noFill/>
        </p:spPr>
        <p:txBody>
          <a:bodyPr wrap="square" rtlCol="0">
            <a:spAutoFit/>
          </a:bodyPr>
          <a:lstStyle/>
          <a:p>
            <a:r>
              <a:rPr lang="en-US" sz="3600" dirty="0" smtClean="0">
                <a:latin typeface="+mn-lt"/>
              </a:rPr>
              <a:t>Other Writing Assessments</a:t>
            </a:r>
          </a:p>
          <a:p>
            <a:endParaRPr lang="en-US" dirty="0" smtClean="0">
              <a:latin typeface="+mn-lt"/>
            </a:endParaRPr>
          </a:p>
          <a:p>
            <a:pPr marL="742950" indent="-279400">
              <a:spcAft>
                <a:spcPts val="1800"/>
              </a:spcAft>
              <a:buFont typeface="Arial" pitchFamily="34" charset="0"/>
              <a:buChar char="•"/>
              <a:tabLst>
                <a:tab pos="1146175" algn="l"/>
              </a:tabLst>
            </a:pPr>
            <a:r>
              <a:rPr lang="en-US" sz="2400" dirty="0" smtClean="0">
                <a:latin typeface="+mn-lt"/>
              </a:rPr>
              <a:t>essays (expository, persuasive)</a:t>
            </a:r>
          </a:p>
          <a:p>
            <a:pPr marL="742950" indent="-279400">
              <a:spcAft>
                <a:spcPts val="1800"/>
              </a:spcAft>
              <a:buFont typeface="Arial" pitchFamily="34" charset="0"/>
              <a:buChar char="•"/>
              <a:tabLst>
                <a:tab pos="1146175" algn="l"/>
              </a:tabLst>
            </a:pPr>
            <a:r>
              <a:rPr lang="en-US" sz="2400" dirty="0" smtClean="0">
                <a:latin typeface="+mn-lt"/>
              </a:rPr>
              <a:t>narrative (real or fictional)</a:t>
            </a:r>
          </a:p>
          <a:p>
            <a:pPr marL="742950" indent="-279400">
              <a:spcAft>
                <a:spcPts val="1800"/>
              </a:spcAft>
              <a:buFont typeface="Arial" pitchFamily="34" charset="0"/>
              <a:buChar char="•"/>
              <a:tabLst>
                <a:tab pos="1146175" algn="l"/>
              </a:tabLst>
            </a:pPr>
            <a:r>
              <a:rPr lang="en-US" sz="2400" dirty="0" smtClean="0">
                <a:latin typeface="+mn-lt"/>
              </a:rPr>
              <a:t>summaries</a:t>
            </a:r>
          </a:p>
          <a:p>
            <a:pPr marL="742950" indent="-279400">
              <a:spcAft>
                <a:spcPts val="1800"/>
              </a:spcAft>
              <a:buFont typeface="Arial" pitchFamily="34" charset="0"/>
              <a:buChar char="•"/>
              <a:tabLst>
                <a:tab pos="1146175" algn="l"/>
              </a:tabLst>
            </a:pPr>
            <a:r>
              <a:rPr lang="en-US" sz="2400" dirty="0" smtClean="0">
                <a:latin typeface="+mn-lt"/>
              </a:rPr>
              <a:t>notes</a:t>
            </a:r>
          </a:p>
          <a:p>
            <a:pPr marL="742950" indent="-279400">
              <a:spcAft>
                <a:spcPts val="1800"/>
              </a:spcAft>
              <a:buFont typeface="Arial" pitchFamily="34" charset="0"/>
              <a:buChar char="•"/>
              <a:tabLst>
                <a:tab pos="1146175" algn="l"/>
              </a:tabLst>
            </a:pPr>
            <a:r>
              <a:rPr lang="en-US" sz="2400" dirty="0" smtClean="0">
                <a:latin typeface="+mn-lt"/>
              </a:rPr>
              <a:t>journals and logs</a:t>
            </a:r>
          </a:p>
          <a:p>
            <a:pPr marL="742950" indent="-279400">
              <a:spcAft>
                <a:spcPts val="1800"/>
              </a:spcAft>
              <a:buFont typeface="Arial" pitchFamily="34" charset="0"/>
              <a:buChar char="•"/>
              <a:tabLst>
                <a:tab pos="1146175" algn="l"/>
              </a:tabLst>
            </a:pPr>
            <a:r>
              <a:rPr lang="en-US" sz="2400" dirty="0" smtClean="0">
                <a:latin typeface="+mn-lt"/>
              </a:rPr>
              <a:t>portfolio of writing samples</a:t>
            </a:r>
          </a:p>
        </p:txBody>
      </p:sp>
    </p:spTree>
    <p:extLst>
      <p:ext uri="{BB962C8B-B14F-4D97-AF65-F5344CB8AC3E}">
        <p14:creationId xmlns:p14="http://schemas.microsoft.com/office/powerpoint/2010/main" val="22587790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Tree>
    <p:extLst>
      <p:ext uri="{BB962C8B-B14F-4D97-AF65-F5344CB8AC3E}">
        <p14:creationId xmlns:p14="http://schemas.microsoft.com/office/powerpoint/2010/main" val="29498756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 name="TextBox 4"/>
          <p:cNvSpPr txBox="1"/>
          <p:nvPr/>
        </p:nvSpPr>
        <p:spPr>
          <a:xfrm>
            <a:off x="491490" y="228600"/>
            <a:ext cx="8001000" cy="923330"/>
          </a:xfrm>
          <a:prstGeom prst="rect">
            <a:avLst/>
          </a:prstGeom>
          <a:noFill/>
        </p:spPr>
        <p:txBody>
          <a:bodyPr wrap="square" rtlCol="0">
            <a:spAutoFit/>
          </a:bodyPr>
          <a:lstStyle/>
          <a:p>
            <a:r>
              <a:rPr lang="en-US" sz="3600" dirty="0" smtClean="0">
                <a:latin typeface="+mn-lt"/>
              </a:rPr>
              <a:t>Speaking Assessment</a:t>
            </a:r>
          </a:p>
          <a:p>
            <a:endParaRPr lang="en-US" dirty="0" smtClean="0">
              <a:latin typeface="+mn-lt"/>
            </a:endParaRPr>
          </a:p>
        </p:txBody>
      </p:sp>
    </p:spTree>
    <p:extLst>
      <p:ext uri="{BB962C8B-B14F-4D97-AF65-F5344CB8AC3E}">
        <p14:creationId xmlns:p14="http://schemas.microsoft.com/office/powerpoint/2010/main" val="23641465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 name="TextBox 4"/>
          <p:cNvSpPr txBox="1"/>
          <p:nvPr/>
        </p:nvSpPr>
        <p:spPr>
          <a:xfrm>
            <a:off x="491490" y="228600"/>
            <a:ext cx="8001000" cy="923330"/>
          </a:xfrm>
          <a:prstGeom prst="rect">
            <a:avLst/>
          </a:prstGeom>
          <a:noFill/>
        </p:spPr>
        <p:txBody>
          <a:bodyPr wrap="square" rtlCol="0">
            <a:spAutoFit/>
          </a:bodyPr>
          <a:lstStyle/>
          <a:p>
            <a:r>
              <a:rPr lang="en-US" sz="3600" dirty="0" smtClean="0">
                <a:latin typeface="+mn-lt"/>
              </a:rPr>
              <a:t>Speaking Rubric</a:t>
            </a:r>
          </a:p>
          <a:p>
            <a:endParaRPr lang="en-US" dirty="0" smtClean="0">
              <a:latin typeface="+mn-lt"/>
            </a:endParaRPr>
          </a:p>
        </p:txBody>
      </p:sp>
      <p:graphicFrame>
        <p:nvGraphicFramePr>
          <p:cNvPr id="2" name="Table 1"/>
          <p:cNvGraphicFramePr>
            <a:graphicFrameLocks noGrp="1"/>
          </p:cNvGraphicFramePr>
          <p:nvPr>
            <p:extLst>
              <p:ext uri="{D42A27DB-BD31-4B8C-83A1-F6EECF244321}">
                <p14:modId xmlns:p14="http://schemas.microsoft.com/office/powerpoint/2010/main" val="4140507682"/>
              </p:ext>
            </p:extLst>
          </p:nvPr>
        </p:nvGraphicFramePr>
        <p:xfrm>
          <a:off x="304803" y="868679"/>
          <a:ext cx="7878760" cy="5684521"/>
        </p:xfrm>
        <a:graphic>
          <a:graphicData uri="http://schemas.openxmlformats.org/drawingml/2006/table">
            <a:tbl>
              <a:tblPr firstRow="1" bandRow="1">
                <a:tableStyleId>{D7AC3CCA-C797-4891-BE02-D94E43425B78}</a:tableStyleId>
              </a:tblPr>
              <a:tblGrid>
                <a:gridCol w="871935"/>
                <a:gridCol w="1030464"/>
                <a:gridCol w="1188997"/>
                <a:gridCol w="1188997"/>
                <a:gridCol w="1188997"/>
                <a:gridCol w="1188997"/>
                <a:gridCol w="1220373"/>
              </a:tblGrid>
              <a:tr h="685801">
                <a:tc>
                  <a:txBody>
                    <a:bodyPr/>
                    <a:lstStyle/>
                    <a:p>
                      <a:r>
                        <a:rPr lang="en-US" dirty="0" smtClean="0"/>
                        <a:t>focus</a:t>
                      </a:r>
                      <a:endParaRPr lang="en-US" dirty="0"/>
                    </a:p>
                  </a:txBody>
                  <a:tcPr anchor="b">
                    <a:solidFill>
                      <a:schemeClr val="bg1">
                        <a:lumMod val="85000"/>
                      </a:schemeClr>
                    </a:solidFill>
                  </a:tcPr>
                </a:tc>
                <a:tc>
                  <a:txBody>
                    <a:bodyPr/>
                    <a:lstStyle/>
                    <a:p>
                      <a:pPr algn="ctr"/>
                      <a:r>
                        <a:rPr lang="en-US" dirty="0" smtClean="0"/>
                        <a:t>begin</a:t>
                      </a:r>
                      <a:endParaRPr lang="en-US" dirty="0"/>
                    </a:p>
                  </a:txBody>
                  <a:tcPr anchor="ctr">
                    <a:solidFill>
                      <a:schemeClr val="bg1">
                        <a:lumMod val="85000"/>
                      </a:schemeClr>
                    </a:solidFill>
                  </a:tcPr>
                </a:tc>
                <a:tc>
                  <a:txBody>
                    <a:bodyPr/>
                    <a:lstStyle/>
                    <a:p>
                      <a:pPr algn="ctr"/>
                      <a:r>
                        <a:rPr lang="en-US" dirty="0" smtClean="0"/>
                        <a:t>early </a:t>
                      </a:r>
                      <a:r>
                        <a:rPr lang="en-US" dirty="0" err="1" smtClean="0"/>
                        <a:t>interm</a:t>
                      </a:r>
                      <a:endParaRPr lang="en-US" dirty="0"/>
                    </a:p>
                  </a:txBody>
                  <a:tcPr anchor="ctr">
                    <a:solidFill>
                      <a:schemeClr val="bg1">
                        <a:lumMod val="85000"/>
                      </a:schemeClr>
                    </a:solidFill>
                  </a:tcPr>
                </a:tc>
                <a:tc>
                  <a:txBody>
                    <a:bodyPr/>
                    <a:lstStyle/>
                    <a:p>
                      <a:pPr algn="ctr"/>
                      <a:r>
                        <a:rPr lang="en-US" dirty="0" err="1" smtClean="0"/>
                        <a:t>interm</a:t>
                      </a:r>
                      <a:endParaRPr lang="en-US" dirty="0"/>
                    </a:p>
                  </a:txBody>
                  <a:tcPr anchor="ctr">
                    <a:solidFill>
                      <a:schemeClr val="bg1">
                        <a:lumMod val="85000"/>
                      </a:schemeClr>
                    </a:solidFill>
                  </a:tcPr>
                </a:tc>
                <a:tc>
                  <a:txBody>
                    <a:bodyPr/>
                    <a:lstStyle/>
                    <a:p>
                      <a:pPr algn="ctr"/>
                      <a:r>
                        <a:rPr lang="en-US" dirty="0" smtClean="0"/>
                        <a:t>early advanced</a:t>
                      </a:r>
                      <a:endParaRPr lang="en-US" dirty="0"/>
                    </a:p>
                  </a:txBody>
                  <a:tcPr anchor="ctr">
                    <a:solidFill>
                      <a:schemeClr val="bg1">
                        <a:lumMod val="85000"/>
                      </a:schemeClr>
                    </a:solidFill>
                  </a:tcPr>
                </a:tc>
                <a:tc>
                  <a:txBody>
                    <a:bodyPr/>
                    <a:lstStyle/>
                    <a:p>
                      <a:pPr algn="ctr"/>
                      <a:r>
                        <a:rPr lang="en-US" dirty="0" smtClean="0"/>
                        <a:t>advanced</a:t>
                      </a:r>
                      <a:endParaRPr lang="en-US" dirty="0"/>
                    </a:p>
                  </a:txBody>
                  <a:tcPr anchor="ctr">
                    <a:solidFill>
                      <a:schemeClr val="bg1">
                        <a:lumMod val="85000"/>
                      </a:schemeClr>
                    </a:solidFill>
                  </a:tcPr>
                </a:tc>
                <a:tc>
                  <a:txBody>
                    <a:bodyPr/>
                    <a:lstStyle/>
                    <a:p>
                      <a:pPr algn="ctr"/>
                      <a:r>
                        <a:rPr lang="en-US" dirty="0" smtClean="0"/>
                        <a:t>proficient</a:t>
                      </a:r>
                      <a:endParaRPr lang="en-US" dirty="0"/>
                    </a:p>
                  </a:txBody>
                  <a:tcPr anchor="ctr">
                    <a:solidFill>
                      <a:schemeClr val="bg1">
                        <a:lumMod val="85000"/>
                      </a:schemeClr>
                    </a:solidFill>
                  </a:tcPr>
                </a:tc>
              </a:tr>
              <a:tr h="918228">
                <a:tc>
                  <a:txBody>
                    <a:bodyPr/>
                    <a:lstStyle/>
                    <a:p>
                      <a:r>
                        <a:rPr lang="en-US" dirty="0" smtClean="0"/>
                        <a:t>fluency</a:t>
                      </a:r>
                      <a:endParaRPr lang="en-US" dirty="0"/>
                    </a:p>
                  </a:txBody>
                  <a:tcPr>
                    <a:solidFill>
                      <a:schemeClr val="bg1"/>
                    </a:solidFill>
                  </a:tcPr>
                </a:tc>
                <a:tc>
                  <a:txBody>
                    <a:bodyPr/>
                    <a:lstStyle/>
                    <a:p>
                      <a:r>
                        <a:rPr lang="en-US" sz="1600" dirty="0" smtClean="0"/>
                        <a:t>fragment-</a:t>
                      </a:r>
                      <a:r>
                        <a:rPr lang="en-US" sz="1600" dirty="0" err="1" smtClean="0"/>
                        <a:t>ary</a:t>
                      </a:r>
                      <a:r>
                        <a:rPr lang="en-US" sz="1600" dirty="0" smtClean="0"/>
                        <a:t> speech</a:t>
                      </a:r>
                      <a:endParaRPr lang="en-US" sz="1600" dirty="0"/>
                    </a:p>
                  </a:txBody>
                  <a:tcPr>
                    <a:solidFill>
                      <a:schemeClr val="bg1"/>
                    </a:solidFill>
                  </a:tcPr>
                </a:tc>
                <a:tc>
                  <a:txBody>
                    <a:bodyPr/>
                    <a:lstStyle/>
                    <a:p>
                      <a:r>
                        <a:rPr lang="en-US" sz="1600" dirty="0" smtClean="0"/>
                        <a:t>hesitant, telegraphic, long pauses</a:t>
                      </a:r>
                      <a:endParaRPr lang="en-US" sz="1600" dirty="0"/>
                    </a:p>
                  </a:txBody>
                  <a:tcPr>
                    <a:solidFill>
                      <a:schemeClr val="bg1"/>
                    </a:solidFill>
                  </a:tcPr>
                </a:tc>
                <a:tc>
                  <a:txBody>
                    <a:bodyPr/>
                    <a:lstStyle/>
                    <a:p>
                      <a:r>
                        <a:rPr lang="en-US" sz="1600" dirty="0" smtClean="0"/>
                        <a:t>conversant but with</a:t>
                      </a:r>
                      <a:r>
                        <a:rPr lang="en-US" sz="1600" baseline="0" dirty="0" smtClean="0"/>
                        <a:t> pauses to search for words</a:t>
                      </a:r>
                      <a:endParaRPr lang="en-US" sz="1600" dirty="0"/>
                    </a:p>
                  </a:txBody>
                  <a:tcPr>
                    <a:solidFill>
                      <a:schemeClr val="bg1"/>
                    </a:solidFill>
                  </a:tcPr>
                </a:tc>
                <a:tc>
                  <a:txBody>
                    <a:bodyPr/>
                    <a:lstStyle/>
                    <a:p>
                      <a:r>
                        <a:rPr lang="en-US" sz="1600" dirty="0" smtClean="0"/>
                        <a:t>occasional hesitations</a:t>
                      </a:r>
                      <a:endParaRPr lang="en-US" sz="1600" dirty="0"/>
                    </a:p>
                  </a:txBody>
                  <a:tcPr>
                    <a:solidFill>
                      <a:schemeClr val="bg1"/>
                    </a:solidFill>
                  </a:tcPr>
                </a:tc>
                <a:tc>
                  <a:txBody>
                    <a:bodyPr/>
                    <a:lstStyle/>
                    <a:p>
                      <a:r>
                        <a:rPr lang="en-US" sz="1600" dirty="0" smtClean="0"/>
                        <a:t>minor but noticeable</a:t>
                      </a:r>
                      <a:r>
                        <a:rPr lang="en-US" sz="1600" baseline="0" dirty="0" smtClean="0"/>
                        <a:t> hesitations do not interfere</a:t>
                      </a:r>
                      <a:endParaRPr lang="en-US" sz="1600" dirty="0"/>
                    </a:p>
                  </a:txBody>
                  <a:tcPr>
                    <a:solidFill>
                      <a:schemeClr val="bg1"/>
                    </a:solidFill>
                  </a:tcPr>
                </a:tc>
                <a:tc>
                  <a:txBody>
                    <a:bodyPr/>
                    <a:lstStyle/>
                    <a:p>
                      <a:r>
                        <a:rPr lang="en-US" sz="1600" dirty="0" smtClean="0"/>
                        <a:t>fluent speech consistent with grade level</a:t>
                      </a:r>
                      <a:endParaRPr lang="en-US" sz="1600" dirty="0"/>
                    </a:p>
                  </a:txBody>
                  <a:tcPr>
                    <a:solidFill>
                      <a:schemeClr val="bg1"/>
                    </a:solidFill>
                  </a:tcPr>
                </a:tc>
              </a:tr>
              <a:tr h="918228">
                <a:tc>
                  <a:txBody>
                    <a:bodyPr/>
                    <a:lstStyle/>
                    <a:p>
                      <a:r>
                        <a:rPr lang="en-US" dirty="0" smtClean="0"/>
                        <a:t>form</a:t>
                      </a:r>
                    </a:p>
                    <a:p>
                      <a:r>
                        <a:rPr lang="en-US" sz="1200" dirty="0" smtClean="0"/>
                        <a:t>(grammar)</a:t>
                      </a:r>
                      <a:endParaRPr lang="en-US" sz="1200" dirty="0"/>
                    </a:p>
                  </a:txBody>
                  <a:tcPr>
                    <a:solidFill>
                      <a:schemeClr val="bg1">
                        <a:lumMod val="95000"/>
                      </a:schemeClr>
                    </a:solidFill>
                  </a:tcPr>
                </a:tc>
                <a:tc>
                  <a:txBody>
                    <a:bodyPr/>
                    <a:lstStyle/>
                    <a:p>
                      <a:r>
                        <a:rPr lang="en-US" sz="1600" dirty="0" smtClean="0"/>
                        <a:t>no evidence of syntax</a:t>
                      </a:r>
                      <a:endParaRPr lang="en-US" sz="1600" dirty="0"/>
                    </a:p>
                  </a:txBody>
                  <a:tcPr>
                    <a:solidFill>
                      <a:schemeClr val="bg1">
                        <a:lumMod val="95000"/>
                      </a:schemeClr>
                    </a:solidFill>
                  </a:tcPr>
                </a:tc>
                <a:tc>
                  <a:txBody>
                    <a:bodyPr/>
                    <a:lstStyle/>
                    <a:p>
                      <a:r>
                        <a:rPr lang="en-US" sz="1600" dirty="0" smtClean="0"/>
                        <a:t>consistent</a:t>
                      </a:r>
                      <a:r>
                        <a:rPr lang="en-US" sz="1600" baseline="0" dirty="0" smtClean="0"/>
                        <a:t> errors of word order and grammar</a:t>
                      </a:r>
                      <a:endParaRPr lang="en-US" sz="1600" dirty="0"/>
                    </a:p>
                  </a:txBody>
                  <a:tcPr>
                    <a:solidFill>
                      <a:schemeClr val="bg1">
                        <a:lumMod val="95000"/>
                      </a:schemeClr>
                    </a:solidFill>
                  </a:tcPr>
                </a:tc>
                <a:tc>
                  <a:txBody>
                    <a:bodyPr/>
                    <a:lstStyle/>
                    <a:p>
                      <a:r>
                        <a:rPr lang="en-US" sz="1600" dirty="0" smtClean="0"/>
                        <a:t>frequent</a:t>
                      </a:r>
                      <a:r>
                        <a:rPr lang="en-US" sz="1600" baseline="0" dirty="0" smtClean="0"/>
                        <a:t> errors sometimes obscure meaning</a:t>
                      </a:r>
                      <a:endParaRPr lang="en-US" sz="1600" dirty="0"/>
                    </a:p>
                  </a:txBody>
                  <a:tcPr>
                    <a:solidFill>
                      <a:schemeClr val="bg1">
                        <a:lumMod val="95000"/>
                      </a:schemeClr>
                    </a:solidFill>
                  </a:tcPr>
                </a:tc>
                <a:tc>
                  <a:txBody>
                    <a:bodyPr/>
                    <a:lstStyle/>
                    <a:p>
                      <a:r>
                        <a:rPr lang="en-US" sz="1600" baseline="0" dirty="0" smtClean="0"/>
                        <a:t>mistakes are with advanced structures and forms</a:t>
                      </a:r>
                      <a:endParaRPr lang="en-US" sz="1600" dirty="0"/>
                    </a:p>
                  </a:txBody>
                  <a:tcPr>
                    <a:solidFill>
                      <a:schemeClr val="bg1">
                        <a:lumMod val="95000"/>
                      </a:schemeClr>
                    </a:solidFill>
                  </a:tcPr>
                </a:tc>
                <a:tc>
                  <a:txBody>
                    <a:bodyPr/>
                    <a:lstStyle/>
                    <a:p>
                      <a:r>
                        <a:rPr lang="en-US" sz="1600" dirty="0" smtClean="0"/>
                        <a:t>occasional errors do not do not obscure meaning</a:t>
                      </a:r>
                      <a:endParaRPr lang="en-US" sz="1600" dirty="0"/>
                    </a:p>
                  </a:txBody>
                  <a:tcPr>
                    <a:solidFill>
                      <a:schemeClr val="bg1">
                        <a:lumMod val="95000"/>
                      </a:schemeClr>
                    </a:solidFill>
                  </a:tcPr>
                </a:tc>
                <a:tc>
                  <a:txBody>
                    <a:bodyPr/>
                    <a:lstStyle/>
                    <a:p>
                      <a:r>
                        <a:rPr lang="en-US" sz="1600" dirty="0" smtClean="0"/>
                        <a:t>word</a:t>
                      </a:r>
                      <a:r>
                        <a:rPr lang="en-US" sz="1600" baseline="0" dirty="0" smtClean="0"/>
                        <a:t> order and grammar consistent with grade</a:t>
                      </a:r>
                      <a:endParaRPr lang="en-US" sz="1600" dirty="0"/>
                    </a:p>
                  </a:txBody>
                  <a:tcPr>
                    <a:solidFill>
                      <a:schemeClr val="bg1">
                        <a:lumMod val="95000"/>
                      </a:schemeClr>
                    </a:solidFill>
                  </a:tcPr>
                </a:tc>
              </a:tr>
              <a:tr h="918228">
                <a:tc>
                  <a:txBody>
                    <a:bodyPr/>
                    <a:lstStyle/>
                    <a:p>
                      <a:r>
                        <a:rPr lang="en-US" dirty="0" smtClean="0"/>
                        <a:t>vocab</a:t>
                      </a:r>
                      <a:endParaRPr lang="en-US" dirty="0"/>
                    </a:p>
                  </a:txBody>
                  <a:tcPr>
                    <a:solidFill>
                      <a:schemeClr val="bg1"/>
                    </a:solidFill>
                  </a:tcPr>
                </a:tc>
                <a:tc>
                  <a:txBody>
                    <a:bodyPr/>
                    <a:lstStyle/>
                    <a:p>
                      <a:r>
                        <a:rPr lang="en-US" sz="1600" dirty="0" smtClean="0"/>
                        <a:t>isolated</a:t>
                      </a:r>
                      <a:r>
                        <a:rPr lang="en-US" sz="1600" baseline="0" dirty="0" smtClean="0"/>
                        <a:t> words and phrases</a:t>
                      </a:r>
                      <a:endParaRPr lang="en-US" sz="1600" dirty="0"/>
                    </a:p>
                  </a:txBody>
                  <a:tcPr>
                    <a:solidFill>
                      <a:schemeClr val="bg1"/>
                    </a:solidFill>
                  </a:tcPr>
                </a:tc>
                <a:tc>
                  <a:txBody>
                    <a:bodyPr/>
                    <a:lstStyle/>
                    <a:p>
                      <a:r>
                        <a:rPr lang="en-US" sz="1600" dirty="0" smtClean="0"/>
                        <a:t>uses high frequency words and phrases</a:t>
                      </a:r>
                      <a:endParaRPr lang="en-US" sz="1600" dirty="0"/>
                    </a:p>
                  </a:txBody>
                  <a:tcPr>
                    <a:solidFill>
                      <a:schemeClr val="bg1"/>
                    </a:solidFill>
                  </a:tcPr>
                </a:tc>
                <a:tc>
                  <a:txBody>
                    <a:bodyPr/>
                    <a:lstStyle/>
                    <a:p>
                      <a:r>
                        <a:rPr lang="en-US" sz="1600" dirty="0" smtClean="0"/>
                        <a:t>uses</a:t>
                      </a:r>
                      <a:r>
                        <a:rPr lang="en-US" sz="1600" baseline="0" dirty="0" smtClean="0"/>
                        <a:t> social lg. w/some academic words </a:t>
                      </a:r>
                      <a:endParaRPr lang="en-US" sz="1600" dirty="0"/>
                    </a:p>
                  </a:txBody>
                  <a:tcPr>
                    <a:solidFill>
                      <a:schemeClr val="bg1"/>
                    </a:solidFill>
                  </a:tcPr>
                </a:tc>
                <a:tc>
                  <a:txBody>
                    <a:bodyPr/>
                    <a:lstStyle/>
                    <a:p>
                      <a:r>
                        <a:rPr lang="en-US" sz="1600" dirty="0" smtClean="0"/>
                        <a:t>uses</a:t>
                      </a:r>
                      <a:r>
                        <a:rPr lang="en-US" sz="1600" baseline="0" dirty="0" smtClean="0"/>
                        <a:t> </a:t>
                      </a:r>
                      <a:r>
                        <a:rPr lang="en-US" sz="1600" dirty="0" smtClean="0"/>
                        <a:t>idioms</a:t>
                      </a:r>
                      <a:r>
                        <a:rPr lang="en-US" sz="1600" baseline="0" dirty="0" smtClean="0"/>
                        <a:t> and most academic</a:t>
                      </a:r>
                    </a:p>
                    <a:p>
                      <a:r>
                        <a:rPr lang="en-US" sz="1600" baseline="0" dirty="0" smtClean="0"/>
                        <a:t>words </a:t>
                      </a:r>
                      <a:endParaRPr lang="en-US" sz="1600" dirty="0"/>
                    </a:p>
                  </a:txBody>
                  <a:tcPr>
                    <a:solidFill>
                      <a:schemeClr val="bg1"/>
                    </a:solidFill>
                  </a:tcPr>
                </a:tc>
                <a:tc>
                  <a:txBody>
                    <a:bodyPr/>
                    <a:lstStyle/>
                    <a:p>
                      <a:r>
                        <a:rPr lang="en-US" sz="1600" dirty="0" smtClean="0"/>
                        <a:t>near</a:t>
                      </a:r>
                      <a:r>
                        <a:rPr lang="en-US" sz="1600" baseline="0" dirty="0" smtClean="0"/>
                        <a:t> grade-level vocab but with minor gaps</a:t>
                      </a:r>
                      <a:endParaRPr lang="en-US" sz="1600" dirty="0"/>
                    </a:p>
                  </a:txBody>
                  <a:tcPr>
                    <a:solidFill>
                      <a:schemeClr val="bg1"/>
                    </a:solidFill>
                  </a:tcPr>
                </a:tc>
                <a:tc>
                  <a:txBody>
                    <a:bodyPr/>
                    <a:lstStyle/>
                    <a:p>
                      <a:r>
                        <a:rPr lang="en-US" sz="1600" dirty="0" smtClean="0"/>
                        <a:t>word and idiom</a:t>
                      </a:r>
                      <a:r>
                        <a:rPr lang="en-US" sz="1600" baseline="0" dirty="0" smtClean="0"/>
                        <a:t> choice at grade level</a:t>
                      </a:r>
                      <a:endParaRPr lang="en-US" sz="1600" dirty="0"/>
                    </a:p>
                  </a:txBody>
                  <a:tcPr>
                    <a:solidFill>
                      <a:schemeClr val="bg1"/>
                    </a:solidFill>
                  </a:tcPr>
                </a:tc>
              </a:tr>
              <a:tr h="918228">
                <a:tc>
                  <a:txBody>
                    <a:bodyPr/>
                    <a:lstStyle/>
                    <a:p>
                      <a:r>
                        <a:rPr lang="en-US" sz="1600" dirty="0" smtClean="0"/>
                        <a:t>comprehension</a:t>
                      </a:r>
                      <a:endParaRPr lang="en-US" sz="1600" dirty="0"/>
                    </a:p>
                  </a:txBody>
                  <a:tcPr>
                    <a:solidFill>
                      <a:schemeClr val="bg1">
                        <a:lumMod val="95000"/>
                      </a:schemeClr>
                    </a:solidFill>
                  </a:tcPr>
                </a:tc>
                <a:tc>
                  <a:txBody>
                    <a:bodyPr/>
                    <a:lstStyle/>
                    <a:p>
                      <a:r>
                        <a:rPr lang="en-US" sz="1600" dirty="0" smtClean="0"/>
                        <a:t>very</a:t>
                      </a:r>
                      <a:r>
                        <a:rPr lang="en-US" sz="1600" baseline="0" dirty="0" smtClean="0"/>
                        <a:t> little evidence </a:t>
                      </a:r>
                      <a:endParaRPr lang="en-US" sz="1600" dirty="0"/>
                    </a:p>
                  </a:txBody>
                  <a:tcPr>
                    <a:solidFill>
                      <a:schemeClr val="bg1">
                        <a:lumMod val="95000"/>
                      </a:schemeClr>
                    </a:solidFill>
                  </a:tcPr>
                </a:tc>
                <a:tc>
                  <a:txBody>
                    <a:bodyPr/>
                    <a:lstStyle/>
                    <a:p>
                      <a:r>
                        <a:rPr lang="en-US" sz="1600" dirty="0" smtClean="0"/>
                        <a:t>understand-</a:t>
                      </a:r>
                      <a:r>
                        <a:rPr lang="en-US" sz="1600" dirty="0" err="1" smtClean="0"/>
                        <a:t>ing</a:t>
                      </a:r>
                      <a:r>
                        <a:rPr lang="en-US" sz="1600" baseline="0" dirty="0" smtClean="0"/>
                        <a:t> of slow and supported speech</a:t>
                      </a:r>
                      <a:endParaRPr lang="en-US" sz="1600" dirty="0"/>
                    </a:p>
                  </a:txBody>
                  <a:tcPr>
                    <a:solidFill>
                      <a:schemeClr val="bg1">
                        <a:lumMod val="95000"/>
                      </a:schemeClr>
                    </a:solidFill>
                  </a:tcPr>
                </a:tc>
                <a:tc>
                  <a:txBody>
                    <a:bodyPr/>
                    <a:lstStyle/>
                    <a:p>
                      <a:r>
                        <a:rPr lang="en-US" sz="1600" dirty="0" smtClean="0"/>
                        <a:t>general understand-</a:t>
                      </a:r>
                      <a:r>
                        <a:rPr lang="en-US" sz="1600" dirty="0" err="1" smtClean="0"/>
                        <a:t>ing</a:t>
                      </a:r>
                      <a:r>
                        <a:rPr lang="en-US" sz="1600" dirty="0" smtClean="0"/>
                        <a:t> of social and some</a:t>
                      </a:r>
                    </a:p>
                    <a:p>
                      <a:r>
                        <a:rPr lang="en-US" sz="1600" dirty="0" smtClean="0"/>
                        <a:t>academic</a:t>
                      </a:r>
                      <a:endParaRPr lang="en-US" sz="1600" dirty="0"/>
                    </a:p>
                  </a:txBody>
                  <a:tcPr>
                    <a:solidFill>
                      <a:schemeClr val="bg1">
                        <a:lumMod val="95000"/>
                      </a:schemeClr>
                    </a:solidFill>
                  </a:tcPr>
                </a:tc>
                <a:tc>
                  <a:txBody>
                    <a:bodyPr/>
                    <a:lstStyle/>
                    <a:p>
                      <a:r>
                        <a:rPr lang="en-US" sz="1600" dirty="0" smtClean="0"/>
                        <a:t>complete for social bu</a:t>
                      </a:r>
                      <a:r>
                        <a:rPr lang="en-US" sz="1600" baseline="0" dirty="0" smtClean="0"/>
                        <a:t>t not academic</a:t>
                      </a:r>
                      <a:endParaRPr lang="en-US" sz="1600" dirty="0"/>
                    </a:p>
                  </a:txBody>
                  <a:tcPr>
                    <a:solidFill>
                      <a:schemeClr val="bg1">
                        <a:lumMod val="95000"/>
                      </a:schemeClr>
                    </a:solidFill>
                  </a:tcPr>
                </a:tc>
                <a:tc>
                  <a:txBody>
                    <a:bodyPr/>
                    <a:lstStyle/>
                    <a:p>
                      <a:r>
                        <a:rPr lang="en-US" sz="1600" dirty="0" smtClean="0"/>
                        <a:t>nearly full understand-</a:t>
                      </a:r>
                      <a:r>
                        <a:rPr lang="en-US" sz="1600" dirty="0" err="1" smtClean="0"/>
                        <a:t>ing</a:t>
                      </a:r>
                      <a:endParaRPr lang="en-US" sz="1600" dirty="0"/>
                    </a:p>
                  </a:txBody>
                  <a:tcPr>
                    <a:solidFill>
                      <a:schemeClr val="bg1">
                        <a:lumMod val="95000"/>
                      </a:schemeClr>
                    </a:solidFill>
                  </a:tcPr>
                </a:tc>
                <a:tc>
                  <a:txBody>
                    <a:bodyPr/>
                    <a:lstStyle/>
                    <a:p>
                      <a:r>
                        <a:rPr lang="en-US" sz="1600" dirty="0" smtClean="0"/>
                        <a:t>grade level </a:t>
                      </a:r>
                      <a:r>
                        <a:rPr lang="en-US" sz="1600" dirty="0" err="1" smtClean="0"/>
                        <a:t>comprehen-sion</a:t>
                      </a:r>
                      <a:endParaRPr lang="en-US" sz="1600" dirty="0"/>
                    </a:p>
                  </a:txBody>
                  <a:tcPr>
                    <a:solidFill>
                      <a:schemeClr val="bg1">
                        <a:lumMod val="95000"/>
                      </a:schemeClr>
                    </a:solidFill>
                  </a:tcPr>
                </a:tc>
              </a:tr>
            </a:tbl>
          </a:graphicData>
        </a:graphic>
      </p:graphicFrame>
    </p:spTree>
    <p:extLst>
      <p:ext uri="{BB962C8B-B14F-4D97-AF65-F5344CB8AC3E}">
        <p14:creationId xmlns:p14="http://schemas.microsoft.com/office/powerpoint/2010/main" val="19554855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 name="TextBox 4"/>
          <p:cNvSpPr txBox="1"/>
          <p:nvPr/>
        </p:nvSpPr>
        <p:spPr>
          <a:xfrm>
            <a:off x="491490" y="228600"/>
            <a:ext cx="8001000" cy="4616648"/>
          </a:xfrm>
          <a:prstGeom prst="rect">
            <a:avLst/>
          </a:prstGeom>
          <a:noFill/>
        </p:spPr>
        <p:txBody>
          <a:bodyPr wrap="square" rtlCol="0">
            <a:spAutoFit/>
          </a:bodyPr>
          <a:lstStyle/>
          <a:p>
            <a:r>
              <a:rPr lang="en-US" sz="3600" dirty="0" smtClean="0">
                <a:latin typeface="+mn-lt"/>
              </a:rPr>
              <a:t>Speaking Assessment</a:t>
            </a:r>
          </a:p>
          <a:p>
            <a:endParaRPr lang="en-US" dirty="0" smtClean="0">
              <a:latin typeface="+mn-lt"/>
            </a:endParaRPr>
          </a:p>
          <a:p>
            <a:r>
              <a:rPr lang="en-US" sz="2400" dirty="0" smtClean="0">
                <a:latin typeface="+mn-lt"/>
              </a:rPr>
              <a:t>Let’s try an elicitation task.</a:t>
            </a:r>
          </a:p>
          <a:p>
            <a:endParaRPr lang="en-US" sz="2400" dirty="0">
              <a:latin typeface="+mn-lt"/>
            </a:endParaRPr>
          </a:p>
          <a:p>
            <a:r>
              <a:rPr lang="en-US" sz="2400" dirty="0" smtClean="0">
                <a:latin typeface="+mn-lt"/>
              </a:rPr>
              <a:t>Get a partner.</a:t>
            </a:r>
          </a:p>
          <a:p>
            <a:endParaRPr lang="en-US" sz="2400" dirty="0">
              <a:latin typeface="+mn-lt"/>
            </a:endParaRPr>
          </a:p>
          <a:p>
            <a:r>
              <a:rPr lang="en-US" sz="2400" dirty="0" smtClean="0">
                <a:latin typeface="+mn-lt"/>
              </a:rPr>
              <a:t>One of you will need to leave the room while I talk to the test administers.</a:t>
            </a:r>
          </a:p>
          <a:p>
            <a:endParaRPr lang="en-US" sz="2400" dirty="0">
              <a:latin typeface="+mn-lt"/>
            </a:endParaRPr>
          </a:p>
          <a:p>
            <a:endParaRPr lang="en-US" sz="2400" dirty="0" smtClean="0">
              <a:latin typeface="+mn-lt"/>
            </a:endParaRPr>
          </a:p>
          <a:p>
            <a:endParaRPr lang="en-US" sz="2400" dirty="0">
              <a:latin typeface="+mn-lt"/>
            </a:endParaRPr>
          </a:p>
          <a:p>
            <a:endParaRPr lang="en-US" sz="2400" dirty="0" smtClean="0">
              <a:latin typeface="+mn-lt"/>
            </a:endParaRPr>
          </a:p>
        </p:txBody>
      </p:sp>
    </p:spTree>
    <p:extLst>
      <p:ext uri="{BB962C8B-B14F-4D97-AF65-F5344CB8AC3E}">
        <p14:creationId xmlns:p14="http://schemas.microsoft.com/office/powerpoint/2010/main" val="42226839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 name="TextBox 4"/>
          <p:cNvSpPr txBox="1"/>
          <p:nvPr/>
        </p:nvSpPr>
        <p:spPr>
          <a:xfrm>
            <a:off x="491490" y="228600"/>
            <a:ext cx="8001000" cy="6186309"/>
          </a:xfrm>
          <a:prstGeom prst="rect">
            <a:avLst/>
          </a:prstGeom>
          <a:noFill/>
        </p:spPr>
        <p:txBody>
          <a:bodyPr wrap="square" rtlCol="0">
            <a:spAutoFit/>
          </a:bodyPr>
          <a:lstStyle/>
          <a:p>
            <a:r>
              <a:rPr lang="en-US" sz="3600" dirty="0" smtClean="0">
                <a:latin typeface="+mn-lt"/>
              </a:rPr>
              <a:t>Speaking Assessment</a:t>
            </a:r>
          </a:p>
          <a:p>
            <a:endParaRPr lang="en-US" dirty="0" smtClean="0">
              <a:latin typeface="+mn-lt"/>
            </a:endParaRPr>
          </a:p>
          <a:p>
            <a:r>
              <a:rPr lang="en-US" sz="2400" dirty="0" smtClean="0">
                <a:latin typeface="+mn-lt"/>
              </a:rPr>
              <a:t>Function: Explain characteristics of people, things, &amp; places</a:t>
            </a:r>
          </a:p>
          <a:p>
            <a:r>
              <a:rPr lang="en-US" sz="2400" dirty="0" smtClean="0">
                <a:latin typeface="+mn-lt"/>
              </a:rPr>
              <a:t>Form: Statements and questions with “There was/were…”</a:t>
            </a:r>
          </a:p>
          <a:p>
            <a:pPr>
              <a:spcBef>
                <a:spcPts val="1200"/>
              </a:spcBef>
              <a:spcAft>
                <a:spcPts val="600"/>
              </a:spcAft>
            </a:pPr>
            <a:r>
              <a:rPr lang="en-US" sz="2400" b="1" u="sng" dirty="0" smtClean="0">
                <a:latin typeface="+mn-lt"/>
              </a:rPr>
              <a:t>Examples</a:t>
            </a:r>
          </a:p>
          <a:p>
            <a:r>
              <a:rPr lang="en-US" sz="2400" dirty="0" smtClean="0">
                <a:latin typeface="+mn-lt"/>
              </a:rPr>
              <a:t>Existential ‘there’ is used before a linking verb to introduce new information by placing it in the focal point of the sentence (after the verb).</a:t>
            </a:r>
          </a:p>
          <a:p>
            <a:pPr>
              <a:spcBef>
                <a:spcPts val="1200"/>
              </a:spcBef>
              <a:spcAft>
                <a:spcPts val="600"/>
              </a:spcAft>
            </a:pPr>
            <a:r>
              <a:rPr lang="en-US" sz="2400" b="1" dirty="0" smtClean="0">
                <a:latin typeface="+mn-lt"/>
              </a:rPr>
              <a:t>Most common form</a:t>
            </a:r>
          </a:p>
          <a:p>
            <a:r>
              <a:rPr lang="en-US" sz="2400" b="1" dirty="0" smtClean="0">
                <a:latin typeface="+mn-lt"/>
              </a:rPr>
              <a:t>there + BE + noun phrase + place or time adverbial</a:t>
            </a:r>
          </a:p>
          <a:p>
            <a:r>
              <a:rPr lang="en-US" sz="2400" dirty="0" smtClean="0">
                <a:latin typeface="+mn-lt"/>
              </a:rPr>
              <a:t>  There’s          a bear               sitting in the corner.</a:t>
            </a:r>
          </a:p>
          <a:p>
            <a:r>
              <a:rPr lang="en-US" sz="2400" dirty="0">
                <a:latin typeface="+mn-lt"/>
              </a:rPr>
              <a:t> </a:t>
            </a:r>
            <a:r>
              <a:rPr lang="en-US" sz="2400" dirty="0" smtClean="0">
                <a:latin typeface="+mn-lt"/>
              </a:rPr>
              <a:t> There  are    many fish            in the sea.</a:t>
            </a:r>
          </a:p>
          <a:p>
            <a:endParaRPr lang="en-US" sz="2400" dirty="0" smtClean="0">
              <a:latin typeface="+mn-lt"/>
            </a:endParaRPr>
          </a:p>
          <a:p>
            <a:r>
              <a:rPr lang="en-US" sz="2400" b="1" dirty="0" smtClean="0">
                <a:latin typeface="+mn-lt"/>
              </a:rPr>
              <a:t>compare to:</a:t>
            </a:r>
          </a:p>
          <a:p>
            <a:r>
              <a:rPr lang="en-US" sz="2400" dirty="0" smtClean="0">
                <a:latin typeface="+mn-lt"/>
              </a:rPr>
              <a:t>A bear is sitting in the corner.    Many fish are in the sea.</a:t>
            </a:r>
          </a:p>
        </p:txBody>
      </p:sp>
    </p:spTree>
    <p:extLst>
      <p:ext uri="{BB962C8B-B14F-4D97-AF65-F5344CB8AC3E}">
        <p14:creationId xmlns:p14="http://schemas.microsoft.com/office/powerpoint/2010/main" val="3126254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 name="TextBox 4"/>
          <p:cNvSpPr txBox="1"/>
          <p:nvPr/>
        </p:nvSpPr>
        <p:spPr>
          <a:xfrm>
            <a:off x="491490" y="228600"/>
            <a:ext cx="8001000" cy="6294031"/>
          </a:xfrm>
          <a:prstGeom prst="rect">
            <a:avLst/>
          </a:prstGeom>
          <a:noFill/>
        </p:spPr>
        <p:txBody>
          <a:bodyPr wrap="square" rtlCol="0">
            <a:spAutoFit/>
          </a:bodyPr>
          <a:lstStyle/>
          <a:p>
            <a:r>
              <a:rPr lang="en-US" sz="3600" dirty="0" smtClean="0">
                <a:latin typeface="+mn-lt"/>
              </a:rPr>
              <a:t>Speaking Assessment</a:t>
            </a:r>
          </a:p>
          <a:p>
            <a:endParaRPr lang="en-US" dirty="0" smtClean="0">
              <a:latin typeface="+mn-lt"/>
            </a:endParaRPr>
          </a:p>
          <a:p>
            <a:r>
              <a:rPr lang="en-US" sz="2400" dirty="0" smtClean="0">
                <a:latin typeface="+mn-lt"/>
              </a:rPr>
              <a:t>Function: Explain characteristics of people, things, &amp; places</a:t>
            </a:r>
          </a:p>
          <a:p>
            <a:r>
              <a:rPr lang="en-US" sz="2400" dirty="0" smtClean="0">
                <a:latin typeface="+mn-lt"/>
              </a:rPr>
              <a:t>Form: Statements and questions with “There is/are…”</a:t>
            </a:r>
          </a:p>
          <a:p>
            <a:pPr>
              <a:spcBef>
                <a:spcPts val="1200"/>
              </a:spcBef>
              <a:spcAft>
                <a:spcPts val="600"/>
              </a:spcAft>
            </a:pPr>
            <a:r>
              <a:rPr lang="en-US" sz="2400" b="1" u="sng" dirty="0" smtClean="0">
                <a:latin typeface="+mn-lt"/>
              </a:rPr>
              <a:t>Elicitation task</a:t>
            </a:r>
          </a:p>
          <a:p>
            <a:pPr>
              <a:spcBef>
                <a:spcPts val="1200"/>
              </a:spcBef>
              <a:spcAft>
                <a:spcPts val="600"/>
              </a:spcAft>
            </a:pPr>
            <a:r>
              <a:rPr lang="en-US" sz="2400" dirty="0" smtClean="0">
                <a:latin typeface="+mn-lt"/>
              </a:rPr>
              <a:t>I will display a photo.</a:t>
            </a:r>
          </a:p>
          <a:p>
            <a:pPr>
              <a:spcBef>
                <a:spcPts val="1200"/>
              </a:spcBef>
              <a:spcAft>
                <a:spcPts val="600"/>
              </a:spcAft>
            </a:pPr>
            <a:r>
              <a:rPr lang="en-US" sz="2400" dirty="0" smtClean="0">
                <a:latin typeface="+mn-lt"/>
              </a:rPr>
              <a:t>When your partner comes in, greet them as normal and then point out the picture. </a:t>
            </a:r>
          </a:p>
          <a:p>
            <a:pPr>
              <a:spcBef>
                <a:spcPts val="1200"/>
              </a:spcBef>
              <a:spcAft>
                <a:spcPts val="600"/>
              </a:spcAft>
            </a:pPr>
            <a:r>
              <a:rPr lang="en-US" sz="2400" dirty="0" smtClean="0">
                <a:latin typeface="+mn-lt"/>
              </a:rPr>
              <a:t>Say: “</a:t>
            </a:r>
            <a:r>
              <a:rPr lang="en-US" sz="2400" u="sng" dirty="0" smtClean="0">
                <a:latin typeface="+mn-lt"/>
              </a:rPr>
              <a:t>Is there</a:t>
            </a:r>
            <a:r>
              <a:rPr lang="en-US" sz="2400" dirty="0" smtClean="0">
                <a:latin typeface="+mn-lt"/>
              </a:rPr>
              <a:t> anything interesting about this photo?”</a:t>
            </a:r>
          </a:p>
          <a:p>
            <a:pPr>
              <a:spcBef>
                <a:spcPts val="1200"/>
              </a:spcBef>
              <a:spcAft>
                <a:spcPts val="600"/>
              </a:spcAft>
            </a:pPr>
            <a:r>
              <a:rPr lang="en-US" sz="2400" dirty="0" smtClean="0">
                <a:latin typeface="+mn-lt"/>
              </a:rPr>
              <a:t>You are listening for any statement that begins with “there’s, or there is, or there are”.</a:t>
            </a:r>
          </a:p>
          <a:p>
            <a:pPr>
              <a:spcBef>
                <a:spcPts val="1200"/>
              </a:spcBef>
              <a:spcAft>
                <a:spcPts val="600"/>
              </a:spcAft>
            </a:pPr>
            <a:r>
              <a:rPr lang="en-US" sz="2400" dirty="0" smtClean="0">
                <a:latin typeface="+mn-lt"/>
              </a:rPr>
              <a:t>If the student does not produce the structure, try saying “how many ________ </a:t>
            </a:r>
            <a:r>
              <a:rPr lang="en-US" sz="2400" u="sng" dirty="0" smtClean="0">
                <a:latin typeface="+mn-lt"/>
              </a:rPr>
              <a:t>are there</a:t>
            </a:r>
            <a:r>
              <a:rPr lang="en-US" sz="2400" dirty="0" smtClean="0">
                <a:latin typeface="+mn-lt"/>
              </a:rPr>
              <a:t>?”</a:t>
            </a:r>
          </a:p>
        </p:txBody>
      </p:sp>
    </p:spTree>
    <p:extLst>
      <p:ext uri="{BB962C8B-B14F-4D97-AF65-F5344CB8AC3E}">
        <p14:creationId xmlns:p14="http://schemas.microsoft.com/office/powerpoint/2010/main" val="4222948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8153400" y="4763"/>
            <a:ext cx="1020763" cy="6858000"/>
            <a:chOff x="7891160" y="-176561"/>
            <a:chExt cx="1020335" cy="6858000"/>
          </a:xfrm>
        </p:grpSpPr>
        <p:pic>
          <p:nvPicPr>
            <p:cNvPr id="5"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6" name="Rectangle 5"/>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3554" name="Rectangle 2"/>
          <p:cNvSpPr>
            <a:spLocks noGrp="1" noChangeArrowheads="1"/>
          </p:cNvSpPr>
          <p:nvPr>
            <p:ph type="title"/>
          </p:nvPr>
        </p:nvSpPr>
        <p:spPr/>
        <p:txBody>
          <a:bodyPr/>
          <a:lstStyle/>
          <a:p>
            <a:r>
              <a:rPr lang="en-US" dirty="0"/>
              <a:t>Purposes of Assessment</a:t>
            </a:r>
          </a:p>
        </p:txBody>
      </p:sp>
      <p:sp>
        <p:nvSpPr>
          <p:cNvPr id="23555" name="Rectangle 3"/>
          <p:cNvSpPr>
            <a:spLocks noGrp="1" noChangeArrowheads="1"/>
          </p:cNvSpPr>
          <p:nvPr>
            <p:ph type="body" idx="1"/>
          </p:nvPr>
        </p:nvSpPr>
        <p:spPr/>
        <p:txBody>
          <a:bodyPr/>
          <a:lstStyle/>
          <a:p>
            <a:r>
              <a:rPr lang="en-US" dirty="0"/>
              <a:t>Diagnosing individual student needs</a:t>
            </a:r>
          </a:p>
          <a:p>
            <a:r>
              <a:rPr lang="en-US" dirty="0"/>
              <a:t>Providing accountability information</a:t>
            </a:r>
          </a:p>
          <a:p>
            <a:r>
              <a:rPr lang="en-US" dirty="0"/>
              <a:t>Evaluating programs</a:t>
            </a:r>
          </a:p>
          <a:p>
            <a:r>
              <a:rPr lang="en-US" dirty="0"/>
              <a:t>Informing instruction</a:t>
            </a:r>
          </a:p>
        </p:txBody>
      </p:sp>
    </p:spTree>
    <p:extLst>
      <p:ext uri="{BB962C8B-B14F-4D97-AF65-F5344CB8AC3E}">
        <p14:creationId xmlns:p14="http://schemas.microsoft.com/office/powerpoint/2010/main" val="9899971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pic>
        <p:nvPicPr>
          <p:cNvPr id="1028" name="Picture 4" descr="http://www.kadirnelson.com/images/press/unionTribune6.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b="6390"/>
          <a:stretch/>
        </p:blipFill>
        <p:spPr bwMode="auto">
          <a:xfrm>
            <a:off x="-1" y="4763"/>
            <a:ext cx="9124001" cy="5915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90370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 name="TextBox 4"/>
          <p:cNvSpPr txBox="1"/>
          <p:nvPr/>
        </p:nvSpPr>
        <p:spPr>
          <a:xfrm>
            <a:off x="491490" y="228600"/>
            <a:ext cx="7814310" cy="5355312"/>
          </a:xfrm>
          <a:prstGeom prst="rect">
            <a:avLst/>
          </a:prstGeom>
          <a:noFill/>
        </p:spPr>
        <p:txBody>
          <a:bodyPr wrap="square" rtlCol="0">
            <a:spAutoFit/>
          </a:bodyPr>
          <a:lstStyle/>
          <a:p>
            <a:r>
              <a:rPr lang="en-US" sz="3600" dirty="0" smtClean="0">
                <a:latin typeface="+mn-lt"/>
              </a:rPr>
              <a:t>Speaking Assessment</a:t>
            </a:r>
          </a:p>
          <a:p>
            <a:endParaRPr lang="en-US" dirty="0" smtClean="0">
              <a:latin typeface="+mn-lt"/>
            </a:endParaRPr>
          </a:p>
          <a:p>
            <a:r>
              <a:rPr lang="en-US" sz="2400" dirty="0" smtClean="0">
                <a:latin typeface="+mn-lt"/>
              </a:rPr>
              <a:t>Things to remember with tasks like this:</a:t>
            </a:r>
          </a:p>
          <a:p>
            <a:endParaRPr lang="en-US" sz="2400" dirty="0" smtClean="0">
              <a:latin typeface="+mn-lt"/>
            </a:endParaRPr>
          </a:p>
          <a:p>
            <a:endParaRPr lang="en-US" sz="2400" dirty="0">
              <a:latin typeface="+mn-lt"/>
            </a:endParaRPr>
          </a:p>
          <a:p>
            <a:pPr marL="342900" indent="-342900">
              <a:buFont typeface="Arial" pitchFamily="34" charset="0"/>
              <a:buChar char="•"/>
            </a:pPr>
            <a:r>
              <a:rPr lang="en-US" sz="2400" dirty="0" smtClean="0">
                <a:latin typeface="+mn-lt"/>
              </a:rPr>
              <a:t>You might not elicit the target form.</a:t>
            </a:r>
          </a:p>
          <a:p>
            <a:pPr marL="342900" indent="-342900">
              <a:buFont typeface="Arial" pitchFamily="34" charset="0"/>
              <a:buChar char="•"/>
            </a:pPr>
            <a:endParaRPr lang="en-US" sz="2400" dirty="0" smtClean="0">
              <a:latin typeface="+mn-lt"/>
            </a:endParaRPr>
          </a:p>
          <a:p>
            <a:pPr marL="342900" indent="-342900">
              <a:buFont typeface="Arial" pitchFamily="34" charset="0"/>
              <a:buChar char="•"/>
            </a:pPr>
            <a:r>
              <a:rPr lang="en-US" sz="2400" dirty="0" smtClean="0">
                <a:latin typeface="+mn-lt"/>
              </a:rPr>
              <a:t>Keep your rubric and notes handy.</a:t>
            </a:r>
            <a:endParaRPr lang="en-US" sz="2400" dirty="0">
              <a:latin typeface="+mn-lt"/>
            </a:endParaRPr>
          </a:p>
          <a:p>
            <a:pPr marL="342900" indent="-342900">
              <a:buFont typeface="Arial" pitchFamily="34" charset="0"/>
              <a:buChar char="•"/>
            </a:pPr>
            <a:endParaRPr lang="en-US" sz="2400" dirty="0">
              <a:latin typeface="+mn-lt"/>
            </a:endParaRPr>
          </a:p>
          <a:p>
            <a:pPr marL="342900" indent="-342900">
              <a:buFont typeface="Arial" pitchFamily="34" charset="0"/>
              <a:buChar char="•"/>
            </a:pPr>
            <a:r>
              <a:rPr lang="en-US" sz="2400" dirty="0">
                <a:latin typeface="+mn-lt"/>
              </a:rPr>
              <a:t>Use the photos or pictures from the books your students have been reading</a:t>
            </a:r>
            <a:r>
              <a:rPr lang="en-US" sz="2400" dirty="0" smtClean="0">
                <a:latin typeface="+mn-lt"/>
              </a:rPr>
              <a:t>.</a:t>
            </a:r>
          </a:p>
          <a:p>
            <a:pPr marL="342900" indent="-342900">
              <a:buFont typeface="Arial" pitchFamily="34" charset="0"/>
              <a:buChar char="•"/>
            </a:pPr>
            <a:endParaRPr lang="en-US" sz="2400" dirty="0">
              <a:latin typeface="+mn-lt"/>
            </a:endParaRPr>
          </a:p>
          <a:p>
            <a:pPr marL="342900" indent="-342900">
              <a:buFont typeface="Arial" pitchFamily="34" charset="0"/>
              <a:buChar char="•"/>
            </a:pPr>
            <a:r>
              <a:rPr lang="en-US" sz="2400" dirty="0" smtClean="0">
                <a:latin typeface="+mn-lt"/>
              </a:rPr>
              <a:t>Focus on fulfilling a communicative function: explaining</a:t>
            </a:r>
            <a:endParaRPr lang="en-US" sz="2400" dirty="0">
              <a:latin typeface="+mn-lt"/>
            </a:endParaRPr>
          </a:p>
          <a:p>
            <a:endParaRPr lang="en-US" sz="2400" dirty="0" smtClean="0">
              <a:latin typeface="+mn-lt"/>
            </a:endParaRPr>
          </a:p>
        </p:txBody>
      </p:sp>
    </p:spTree>
    <p:extLst>
      <p:ext uri="{BB962C8B-B14F-4D97-AF65-F5344CB8AC3E}">
        <p14:creationId xmlns:p14="http://schemas.microsoft.com/office/powerpoint/2010/main" val="1160899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 name="TextBox 4"/>
          <p:cNvSpPr txBox="1"/>
          <p:nvPr/>
        </p:nvSpPr>
        <p:spPr>
          <a:xfrm>
            <a:off x="491490" y="228600"/>
            <a:ext cx="8001000" cy="6201698"/>
          </a:xfrm>
          <a:prstGeom prst="rect">
            <a:avLst/>
          </a:prstGeom>
          <a:noFill/>
        </p:spPr>
        <p:txBody>
          <a:bodyPr wrap="square" rtlCol="0">
            <a:spAutoFit/>
          </a:bodyPr>
          <a:lstStyle/>
          <a:p>
            <a:r>
              <a:rPr lang="en-US" sz="3600" dirty="0" smtClean="0">
                <a:latin typeface="+mn-lt"/>
              </a:rPr>
              <a:t>Other Speaking Assessments</a:t>
            </a:r>
          </a:p>
          <a:p>
            <a:endParaRPr lang="en-US" dirty="0" smtClean="0">
              <a:latin typeface="+mn-lt"/>
            </a:endParaRPr>
          </a:p>
          <a:p>
            <a:pPr marL="742950" indent="-279400">
              <a:spcAft>
                <a:spcPts val="600"/>
              </a:spcAft>
              <a:buFont typeface="Arial" pitchFamily="34" charset="0"/>
              <a:buChar char="•"/>
              <a:tabLst>
                <a:tab pos="1146175" algn="l"/>
              </a:tabLst>
            </a:pPr>
            <a:r>
              <a:rPr lang="en-US" sz="2400" dirty="0" smtClean="0">
                <a:latin typeface="+mn-lt"/>
              </a:rPr>
              <a:t>informal conferencing</a:t>
            </a:r>
          </a:p>
          <a:p>
            <a:pPr marL="742950" indent="-279400">
              <a:spcAft>
                <a:spcPts val="600"/>
              </a:spcAft>
              <a:buFont typeface="Arial" pitchFamily="34" charset="0"/>
              <a:buChar char="•"/>
              <a:tabLst>
                <a:tab pos="1146175" algn="l"/>
              </a:tabLst>
            </a:pPr>
            <a:r>
              <a:rPr lang="en-US" sz="2400" dirty="0">
                <a:latin typeface="+mn-lt"/>
              </a:rPr>
              <a:t>observation during cooperative activities</a:t>
            </a:r>
          </a:p>
          <a:p>
            <a:pPr marL="742950" indent="-279400">
              <a:spcAft>
                <a:spcPts val="600"/>
              </a:spcAft>
              <a:tabLst>
                <a:tab pos="1146175" algn="l"/>
              </a:tabLst>
            </a:pPr>
            <a:r>
              <a:rPr lang="en-US" sz="2400" dirty="0" smtClean="0">
                <a:latin typeface="+mn-lt"/>
              </a:rPr>
              <a:t>	</a:t>
            </a:r>
            <a:r>
              <a:rPr lang="en-US" sz="2400" dirty="0">
                <a:latin typeface="+mn-lt"/>
              </a:rPr>
              <a:t>	group project, information gap, etc. </a:t>
            </a:r>
          </a:p>
          <a:p>
            <a:pPr marL="742950" indent="-279400">
              <a:spcAft>
                <a:spcPts val="600"/>
              </a:spcAft>
              <a:buFont typeface="Arial" pitchFamily="34" charset="0"/>
              <a:buChar char="•"/>
              <a:tabLst>
                <a:tab pos="1146175" algn="l"/>
              </a:tabLst>
            </a:pPr>
            <a:r>
              <a:rPr lang="en-US" sz="2400" dirty="0" smtClean="0">
                <a:latin typeface="+mn-lt"/>
              </a:rPr>
              <a:t>interview—question &amp; response</a:t>
            </a:r>
          </a:p>
          <a:p>
            <a:pPr marL="742950" indent="-279400">
              <a:spcAft>
                <a:spcPts val="600"/>
              </a:spcAft>
              <a:buFont typeface="Arial" pitchFamily="34" charset="0"/>
              <a:buChar char="•"/>
              <a:tabLst>
                <a:tab pos="1146175" algn="l"/>
              </a:tabLst>
            </a:pPr>
            <a:r>
              <a:rPr lang="en-US" sz="2400" dirty="0">
                <a:latin typeface="+mn-lt"/>
              </a:rPr>
              <a:t>picture-cued descriptions or stories</a:t>
            </a:r>
          </a:p>
          <a:p>
            <a:pPr marL="742950" indent="-279400">
              <a:spcAft>
                <a:spcPts val="600"/>
              </a:spcAft>
              <a:buFont typeface="Arial" pitchFamily="34" charset="0"/>
              <a:buChar char="•"/>
              <a:tabLst>
                <a:tab pos="1146175" algn="l"/>
              </a:tabLst>
            </a:pPr>
            <a:r>
              <a:rPr lang="en-US" sz="2400" dirty="0" smtClean="0">
                <a:latin typeface="+mn-lt"/>
              </a:rPr>
              <a:t>telling </a:t>
            </a:r>
            <a:r>
              <a:rPr lang="en-US" sz="2400" dirty="0">
                <a:latin typeface="+mn-lt"/>
              </a:rPr>
              <a:t>a story / relating </a:t>
            </a:r>
            <a:r>
              <a:rPr lang="en-US" sz="2400" dirty="0" smtClean="0">
                <a:latin typeface="+mn-lt"/>
              </a:rPr>
              <a:t>events</a:t>
            </a:r>
          </a:p>
          <a:p>
            <a:pPr marL="742950" indent="-279400">
              <a:spcAft>
                <a:spcPts val="600"/>
              </a:spcAft>
              <a:buFont typeface="Arial" pitchFamily="34" charset="0"/>
              <a:buChar char="•"/>
              <a:tabLst>
                <a:tab pos="1146175" algn="l"/>
              </a:tabLst>
            </a:pPr>
            <a:r>
              <a:rPr lang="en-US" sz="2400" dirty="0">
                <a:latin typeface="+mn-lt"/>
              </a:rPr>
              <a:t>impromptu role </a:t>
            </a:r>
            <a:r>
              <a:rPr lang="en-US" sz="2400" dirty="0" smtClean="0">
                <a:latin typeface="+mn-lt"/>
              </a:rPr>
              <a:t>plays</a:t>
            </a:r>
          </a:p>
          <a:p>
            <a:pPr marL="742950" indent="-279400">
              <a:spcAft>
                <a:spcPts val="600"/>
              </a:spcAft>
              <a:buFont typeface="Arial" pitchFamily="34" charset="0"/>
              <a:buChar char="•"/>
              <a:tabLst>
                <a:tab pos="1146175" algn="l"/>
              </a:tabLst>
            </a:pPr>
            <a:r>
              <a:rPr lang="en-US" sz="2400" dirty="0" smtClean="0">
                <a:latin typeface="+mn-lt"/>
              </a:rPr>
              <a:t>debates</a:t>
            </a:r>
            <a:endParaRPr lang="en-US" sz="2400" dirty="0">
              <a:latin typeface="+mn-lt"/>
            </a:endParaRPr>
          </a:p>
          <a:p>
            <a:pPr marL="742950" indent="-279400">
              <a:spcAft>
                <a:spcPts val="600"/>
              </a:spcAft>
              <a:buFont typeface="Arial" pitchFamily="34" charset="0"/>
              <a:buChar char="•"/>
              <a:tabLst>
                <a:tab pos="1146175" algn="l"/>
              </a:tabLst>
            </a:pPr>
            <a:r>
              <a:rPr lang="en-US" sz="2400" dirty="0" smtClean="0">
                <a:latin typeface="+mn-lt"/>
              </a:rPr>
              <a:t>various oral presentations</a:t>
            </a:r>
          </a:p>
          <a:p>
            <a:pPr marL="742950" indent="-279400">
              <a:spcAft>
                <a:spcPts val="600"/>
              </a:spcAft>
              <a:tabLst>
                <a:tab pos="1146175" algn="l"/>
              </a:tabLst>
            </a:pPr>
            <a:r>
              <a:rPr lang="en-US" sz="2400" dirty="0">
                <a:latin typeface="+mn-lt"/>
              </a:rPr>
              <a:t>	</a:t>
            </a:r>
            <a:r>
              <a:rPr lang="en-US" sz="2400" dirty="0" smtClean="0">
                <a:latin typeface="+mn-lt"/>
              </a:rPr>
              <a:t>	reports, acting, ‘television broadcasts’</a:t>
            </a:r>
            <a:endParaRPr lang="en-US" sz="2400" dirty="0">
              <a:latin typeface="+mn-lt"/>
            </a:endParaRPr>
          </a:p>
          <a:p>
            <a:pPr marL="742950" indent="-279400">
              <a:spcAft>
                <a:spcPts val="600"/>
              </a:spcAft>
              <a:buFont typeface="Arial" pitchFamily="34" charset="0"/>
              <a:buChar char="•"/>
              <a:tabLst>
                <a:tab pos="1146175" algn="l"/>
              </a:tabLst>
            </a:pPr>
            <a:r>
              <a:rPr lang="en-US" sz="2400" dirty="0" smtClean="0">
                <a:latin typeface="+mn-lt"/>
              </a:rPr>
              <a:t>video production</a:t>
            </a:r>
          </a:p>
          <a:p>
            <a:pPr marL="742950" indent="-279400">
              <a:tabLst>
                <a:tab pos="1146175" algn="l"/>
              </a:tabLst>
            </a:pPr>
            <a:endParaRPr lang="en-US" sz="2400" dirty="0">
              <a:latin typeface="+mn-lt"/>
            </a:endParaRPr>
          </a:p>
        </p:txBody>
      </p:sp>
    </p:spTree>
    <p:extLst>
      <p:ext uri="{BB962C8B-B14F-4D97-AF65-F5344CB8AC3E}">
        <p14:creationId xmlns:p14="http://schemas.microsoft.com/office/powerpoint/2010/main" val="15697649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Tree>
    <p:extLst>
      <p:ext uri="{BB962C8B-B14F-4D97-AF65-F5344CB8AC3E}">
        <p14:creationId xmlns:p14="http://schemas.microsoft.com/office/powerpoint/2010/main" val="17689459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 name="TextBox 4"/>
          <p:cNvSpPr txBox="1"/>
          <p:nvPr/>
        </p:nvSpPr>
        <p:spPr>
          <a:xfrm>
            <a:off x="491490" y="228600"/>
            <a:ext cx="8001000" cy="923330"/>
          </a:xfrm>
          <a:prstGeom prst="rect">
            <a:avLst/>
          </a:prstGeom>
          <a:noFill/>
        </p:spPr>
        <p:txBody>
          <a:bodyPr wrap="square" rtlCol="0">
            <a:spAutoFit/>
          </a:bodyPr>
          <a:lstStyle/>
          <a:p>
            <a:r>
              <a:rPr lang="en-US" sz="3600" dirty="0" smtClean="0">
                <a:latin typeface="+mn-lt"/>
              </a:rPr>
              <a:t>Reading Assessment</a:t>
            </a:r>
          </a:p>
          <a:p>
            <a:endParaRPr lang="en-US" dirty="0" smtClean="0">
              <a:latin typeface="+mn-lt"/>
            </a:endParaRPr>
          </a:p>
        </p:txBody>
      </p:sp>
    </p:spTree>
    <p:extLst>
      <p:ext uri="{BB962C8B-B14F-4D97-AF65-F5344CB8AC3E}">
        <p14:creationId xmlns:p14="http://schemas.microsoft.com/office/powerpoint/2010/main" val="27638278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 name="TextBox 4"/>
          <p:cNvSpPr txBox="1"/>
          <p:nvPr/>
        </p:nvSpPr>
        <p:spPr>
          <a:xfrm>
            <a:off x="491490" y="228600"/>
            <a:ext cx="8001000" cy="923330"/>
          </a:xfrm>
          <a:prstGeom prst="rect">
            <a:avLst/>
          </a:prstGeom>
          <a:noFill/>
        </p:spPr>
        <p:txBody>
          <a:bodyPr wrap="square" rtlCol="0">
            <a:spAutoFit/>
          </a:bodyPr>
          <a:lstStyle/>
          <a:p>
            <a:r>
              <a:rPr lang="en-US" sz="3600" dirty="0" smtClean="0">
                <a:latin typeface="+mn-lt"/>
              </a:rPr>
              <a:t>Reading Rubric</a:t>
            </a:r>
          </a:p>
          <a:p>
            <a:endParaRPr lang="en-US" dirty="0" smtClean="0">
              <a:latin typeface="+mn-lt"/>
            </a:endParaRPr>
          </a:p>
        </p:txBody>
      </p:sp>
      <p:graphicFrame>
        <p:nvGraphicFramePr>
          <p:cNvPr id="2" name="Table 1"/>
          <p:cNvGraphicFramePr>
            <a:graphicFrameLocks noGrp="1"/>
          </p:cNvGraphicFramePr>
          <p:nvPr>
            <p:extLst>
              <p:ext uri="{D42A27DB-BD31-4B8C-83A1-F6EECF244321}">
                <p14:modId xmlns:p14="http://schemas.microsoft.com/office/powerpoint/2010/main" val="3331565425"/>
              </p:ext>
            </p:extLst>
          </p:nvPr>
        </p:nvGraphicFramePr>
        <p:xfrm>
          <a:off x="304803" y="868679"/>
          <a:ext cx="8000996" cy="5897881"/>
        </p:xfrm>
        <a:graphic>
          <a:graphicData uri="http://schemas.openxmlformats.org/drawingml/2006/table">
            <a:tbl>
              <a:tblPr firstRow="1" bandRow="1">
                <a:tableStyleId>{D7AC3CCA-C797-4891-BE02-D94E43425B78}</a:tableStyleId>
              </a:tblPr>
              <a:tblGrid>
                <a:gridCol w="1176673"/>
                <a:gridCol w="1357699"/>
                <a:gridCol w="1357699"/>
                <a:gridCol w="1357699"/>
                <a:gridCol w="1357699"/>
                <a:gridCol w="1393527"/>
              </a:tblGrid>
              <a:tr h="685801">
                <a:tc>
                  <a:txBody>
                    <a:bodyPr/>
                    <a:lstStyle/>
                    <a:p>
                      <a:pPr algn="ctr"/>
                      <a:r>
                        <a:rPr lang="en-US" dirty="0" smtClean="0"/>
                        <a:t>begin</a:t>
                      </a:r>
                      <a:endParaRPr lang="en-US" dirty="0"/>
                    </a:p>
                  </a:txBody>
                  <a:tcPr anchor="ctr">
                    <a:solidFill>
                      <a:schemeClr val="bg1">
                        <a:lumMod val="85000"/>
                      </a:schemeClr>
                    </a:solidFill>
                  </a:tcPr>
                </a:tc>
                <a:tc>
                  <a:txBody>
                    <a:bodyPr/>
                    <a:lstStyle/>
                    <a:p>
                      <a:pPr algn="ctr"/>
                      <a:r>
                        <a:rPr lang="en-US" dirty="0" smtClean="0"/>
                        <a:t>early </a:t>
                      </a:r>
                      <a:r>
                        <a:rPr lang="en-US" dirty="0" err="1" smtClean="0"/>
                        <a:t>interm</a:t>
                      </a:r>
                      <a:endParaRPr lang="en-US" dirty="0"/>
                    </a:p>
                  </a:txBody>
                  <a:tcPr anchor="ctr">
                    <a:solidFill>
                      <a:schemeClr val="bg1">
                        <a:lumMod val="85000"/>
                      </a:schemeClr>
                    </a:solidFill>
                  </a:tcPr>
                </a:tc>
                <a:tc>
                  <a:txBody>
                    <a:bodyPr/>
                    <a:lstStyle/>
                    <a:p>
                      <a:pPr algn="ctr"/>
                      <a:r>
                        <a:rPr lang="en-US" dirty="0" err="1" smtClean="0"/>
                        <a:t>interm</a:t>
                      </a:r>
                      <a:endParaRPr lang="en-US" dirty="0"/>
                    </a:p>
                  </a:txBody>
                  <a:tcPr anchor="ctr">
                    <a:solidFill>
                      <a:schemeClr val="bg1">
                        <a:lumMod val="85000"/>
                      </a:schemeClr>
                    </a:solidFill>
                  </a:tcPr>
                </a:tc>
                <a:tc>
                  <a:txBody>
                    <a:bodyPr/>
                    <a:lstStyle/>
                    <a:p>
                      <a:pPr algn="ctr"/>
                      <a:r>
                        <a:rPr lang="en-US" dirty="0" smtClean="0"/>
                        <a:t>early advanced</a:t>
                      </a:r>
                      <a:endParaRPr lang="en-US" dirty="0"/>
                    </a:p>
                  </a:txBody>
                  <a:tcPr anchor="ctr">
                    <a:solidFill>
                      <a:schemeClr val="bg1">
                        <a:lumMod val="85000"/>
                      </a:schemeClr>
                    </a:solidFill>
                  </a:tcPr>
                </a:tc>
                <a:tc>
                  <a:txBody>
                    <a:bodyPr/>
                    <a:lstStyle/>
                    <a:p>
                      <a:pPr algn="ctr"/>
                      <a:r>
                        <a:rPr lang="en-US" dirty="0" smtClean="0"/>
                        <a:t>advanced</a:t>
                      </a:r>
                      <a:endParaRPr lang="en-US" dirty="0"/>
                    </a:p>
                  </a:txBody>
                  <a:tcPr anchor="ctr">
                    <a:solidFill>
                      <a:schemeClr val="bg1">
                        <a:lumMod val="85000"/>
                      </a:schemeClr>
                    </a:solidFill>
                  </a:tcPr>
                </a:tc>
                <a:tc>
                  <a:txBody>
                    <a:bodyPr/>
                    <a:lstStyle/>
                    <a:p>
                      <a:pPr algn="ctr"/>
                      <a:r>
                        <a:rPr lang="en-US" dirty="0" smtClean="0"/>
                        <a:t>proficient</a:t>
                      </a:r>
                      <a:endParaRPr lang="en-US" dirty="0"/>
                    </a:p>
                  </a:txBody>
                  <a:tcPr anchor="ctr">
                    <a:solidFill>
                      <a:schemeClr val="bg1">
                        <a:lumMod val="85000"/>
                      </a:schemeClr>
                    </a:solidFill>
                  </a:tcPr>
                </a:tc>
              </a:tr>
              <a:tr h="918228">
                <a:tc>
                  <a:txBody>
                    <a:bodyPr/>
                    <a:lstStyle/>
                    <a:p>
                      <a:r>
                        <a:rPr lang="en-US" sz="1600" dirty="0" smtClean="0"/>
                        <a:t>Attends to pictures and diagrams</a:t>
                      </a:r>
                      <a:r>
                        <a:rPr lang="en-US" sz="1600" baseline="0" dirty="0" smtClean="0"/>
                        <a:t> i</a:t>
                      </a:r>
                      <a:r>
                        <a:rPr lang="en-US" sz="1600" dirty="0" smtClean="0"/>
                        <a:t>n books but does not connect with words. Begins to recognize letters and sounds in context and identify some environmental print. </a:t>
                      </a:r>
                      <a:endParaRPr lang="en-US" sz="1600" dirty="0"/>
                    </a:p>
                  </a:txBody>
                  <a:tcPr>
                    <a:solidFill>
                      <a:schemeClr val="bg1"/>
                    </a:solidFill>
                  </a:tcPr>
                </a:tc>
                <a:tc>
                  <a:txBody>
                    <a:bodyPr/>
                    <a:lstStyle/>
                    <a:p>
                      <a:r>
                        <a:rPr lang="en-US" sz="1600" dirty="0" smtClean="0"/>
                        <a:t>Sometimes memorizes and repeats language patterns in books.  Connects sounds</a:t>
                      </a:r>
                      <a:r>
                        <a:rPr lang="en-US" sz="1600" baseline="0" dirty="0" smtClean="0"/>
                        <a:t> to</a:t>
                      </a:r>
                      <a:r>
                        <a:rPr lang="en-US" sz="1600" dirty="0" smtClean="0"/>
                        <a:t> letters</a:t>
                      </a:r>
                      <a:r>
                        <a:rPr lang="en-US" sz="1600" baseline="0" dirty="0" smtClean="0"/>
                        <a:t> and</a:t>
                      </a:r>
                      <a:r>
                        <a:rPr lang="en-US" sz="1600" dirty="0" smtClean="0"/>
                        <a:t> words and word families.  Identifies some high-frequency words and phrases.  Matches words and phrases to pictures. </a:t>
                      </a:r>
                      <a:endParaRPr lang="en-US" sz="1600" dirty="0"/>
                    </a:p>
                  </a:txBody>
                  <a:tcPr>
                    <a:solidFill>
                      <a:schemeClr val="bg1"/>
                    </a:solidFill>
                  </a:tcPr>
                </a:tc>
                <a:tc>
                  <a:txBody>
                    <a:bodyPr/>
                    <a:lstStyle/>
                    <a:p>
                      <a:r>
                        <a:rPr lang="en-US" sz="1600" dirty="0" smtClean="0"/>
                        <a:t>Understands</a:t>
                      </a:r>
                      <a:r>
                        <a:rPr lang="en-US" sz="1600" baseline="0" dirty="0" smtClean="0"/>
                        <a:t> </a:t>
                      </a:r>
                      <a:r>
                        <a:rPr lang="en-US" sz="1600" dirty="0" smtClean="0"/>
                        <a:t>familiar and predictable text that is often visually supported.  Uses the sound symbol correspond-</a:t>
                      </a:r>
                      <a:r>
                        <a:rPr lang="en-US" sz="1600" dirty="0" err="1" smtClean="0"/>
                        <a:t>ence</a:t>
                      </a:r>
                      <a:r>
                        <a:rPr lang="en-US" sz="1600" dirty="0" smtClean="0"/>
                        <a:t> to decipher unfamiliar words.  Has developed a site vocabulary words in context.</a:t>
                      </a:r>
                      <a:r>
                        <a:rPr lang="en-US" sz="1600" baseline="0" dirty="0" smtClean="0"/>
                        <a:t> B</a:t>
                      </a:r>
                      <a:r>
                        <a:rPr lang="en-US" sz="1600" dirty="0" smtClean="0"/>
                        <a:t>egins to use reading strategies. </a:t>
                      </a:r>
                      <a:endParaRPr lang="en-US" sz="1600" dirty="0"/>
                    </a:p>
                  </a:txBody>
                  <a:tcPr>
                    <a:solidFill>
                      <a:schemeClr val="bg1"/>
                    </a:solidFill>
                  </a:tcPr>
                </a:tc>
                <a:tc>
                  <a:txBody>
                    <a:bodyPr/>
                    <a:lstStyle/>
                    <a:p>
                      <a:r>
                        <a:rPr lang="en-US" sz="1600" dirty="0" smtClean="0"/>
                        <a:t>Constructs meaning from simple texts </a:t>
                      </a:r>
                      <a:r>
                        <a:rPr lang="en-US" sz="1600" dirty="0" err="1" smtClean="0"/>
                        <a:t>independ-ently</a:t>
                      </a:r>
                      <a:r>
                        <a:rPr lang="en-US" sz="1600" dirty="0" smtClean="0"/>
                        <a:t>.  Makes predictions and connections between familiar content and real-life situations with teacher guidance. Uses a growing number of reading strategies. </a:t>
                      </a:r>
                      <a:endParaRPr lang="en-US" sz="1600" dirty="0"/>
                    </a:p>
                  </a:txBody>
                  <a:tcPr>
                    <a:solidFill>
                      <a:schemeClr val="bg1"/>
                    </a:solidFill>
                  </a:tcPr>
                </a:tc>
                <a:tc>
                  <a:txBody>
                    <a:bodyPr/>
                    <a:lstStyle/>
                    <a:p>
                      <a:r>
                        <a:rPr lang="en-US" sz="1600" dirty="0" smtClean="0"/>
                        <a:t>Comprehends most texts including content-related material.  Draws inferences from texts with teacher guidance.  Uses several reading strategies appropriately. </a:t>
                      </a:r>
                      <a:endParaRPr lang="en-US" sz="1600" dirty="0"/>
                    </a:p>
                  </a:txBody>
                  <a:tcPr>
                    <a:solidFill>
                      <a:schemeClr val="bg1"/>
                    </a:solidFill>
                  </a:tcPr>
                </a:tc>
                <a:tc>
                  <a:txBody>
                    <a:bodyPr/>
                    <a:lstStyle/>
                    <a:p>
                      <a:r>
                        <a:rPr lang="en-US" sz="1600" dirty="0" smtClean="0"/>
                        <a:t>Comprehends grade level texts,</a:t>
                      </a:r>
                      <a:r>
                        <a:rPr lang="en-US" sz="1600" baseline="0" dirty="0" smtClean="0"/>
                        <a:t> </a:t>
                      </a:r>
                      <a:r>
                        <a:rPr lang="en-US" sz="1600" dirty="0" smtClean="0"/>
                        <a:t>including content- related materials.  Draws inferences as appropriate and uses multiple reading strategies consistently. </a:t>
                      </a:r>
                      <a:endParaRPr lang="en-US" sz="1600" dirty="0"/>
                    </a:p>
                  </a:txBody>
                  <a:tcPr>
                    <a:solidFill>
                      <a:schemeClr val="bg1"/>
                    </a:solidFill>
                  </a:tcPr>
                </a:tc>
              </a:tr>
            </a:tbl>
          </a:graphicData>
        </a:graphic>
      </p:graphicFrame>
    </p:spTree>
    <p:extLst>
      <p:ext uri="{BB962C8B-B14F-4D97-AF65-F5344CB8AC3E}">
        <p14:creationId xmlns:p14="http://schemas.microsoft.com/office/powerpoint/2010/main" val="31566402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 name="TextBox 4"/>
          <p:cNvSpPr txBox="1"/>
          <p:nvPr/>
        </p:nvSpPr>
        <p:spPr>
          <a:xfrm>
            <a:off x="491490" y="228600"/>
            <a:ext cx="8001000" cy="6186309"/>
          </a:xfrm>
          <a:prstGeom prst="rect">
            <a:avLst/>
          </a:prstGeom>
          <a:noFill/>
        </p:spPr>
        <p:txBody>
          <a:bodyPr wrap="square" rtlCol="0">
            <a:spAutoFit/>
          </a:bodyPr>
          <a:lstStyle/>
          <a:p>
            <a:r>
              <a:rPr lang="en-US" sz="3600" dirty="0" smtClean="0">
                <a:latin typeface="+mn-lt"/>
              </a:rPr>
              <a:t>Reading Assessment</a:t>
            </a:r>
          </a:p>
          <a:p>
            <a:endParaRPr lang="en-US" dirty="0" smtClean="0">
              <a:latin typeface="+mn-lt"/>
            </a:endParaRPr>
          </a:p>
          <a:p>
            <a:r>
              <a:rPr lang="en-US" sz="2400" dirty="0" smtClean="0">
                <a:latin typeface="+mn-lt"/>
              </a:rPr>
              <a:t>Function: Explain characteristics of people, things, &amp; places</a:t>
            </a:r>
          </a:p>
          <a:p>
            <a:r>
              <a:rPr lang="en-US" sz="2400" dirty="0" smtClean="0">
                <a:latin typeface="+mn-lt"/>
              </a:rPr>
              <a:t>Form: Statements and questions with “There was/were…”</a:t>
            </a:r>
          </a:p>
          <a:p>
            <a:pPr>
              <a:spcBef>
                <a:spcPts val="1200"/>
              </a:spcBef>
              <a:spcAft>
                <a:spcPts val="600"/>
              </a:spcAft>
            </a:pPr>
            <a:r>
              <a:rPr lang="en-US" sz="2400" b="1" u="sng" dirty="0" smtClean="0">
                <a:latin typeface="+mn-lt"/>
              </a:rPr>
              <a:t>Examples</a:t>
            </a:r>
          </a:p>
          <a:p>
            <a:r>
              <a:rPr lang="en-US" sz="2400" dirty="0" smtClean="0">
                <a:latin typeface="+mn-lt"/>
              </a:rPr>
              <a:t>Existential ‘there’ is used before a linking verb to introduce new information by placing it in the focal point of the sentence (after the verb).</a:t>
            </a:r>
          </a:p>
          <a:p>
            <a:pPr>
              <a:spcBef>
                <a:spcPts val="1200"/>
              </a:spcBef>
              <a:spcAft>
                <a:spcPts val="600"/>
              </a:spcAft>
            </a:pPr>
            <a:r>
              <a:rPr lang="en-US" sz="2400" b="1" dirty="0" smtClean="0">
                <a:latin typeface="+mn-lt"/>
              </a:rPr>
              <a:t>Most common form</a:t>
            </a:r>
          </a:p>
          <a:p>
            <a:r>
              <a:rPr lang="en-US" sz="2400" b="1" dirty="0" smtClean="0">
                <a:latin typeface="+mn-lt"/>
              </a:rPr>
              <a:t>there + BE + noun phrase + place or time adverbial</a:t>
            </a:r>
          </a:p>
          <a:p>
            <a:r>
              <a:rPr lang="en-US" sz="2400" dirty="0" smtClean="0">
                <a:latin typeface="+mn-lt"/>
              </a:rPr>
              <a:t>  There’s          a bear               sitting in the corner.</a:t>
            </a:r>
          </a:p>
          <a:p>
            <a:r>
              <a:rPr lang="en-US" sz="2400" dirty="0">
                <a:latin typeface="+mn-lt"/>
              </a:rPr>
              <a:t> </a:t>
            </a:r>
            <a:r>
              <a:rPr lang="en-US" sz="2400" dirty="0" smtClean="0">
                <a:latin typeface="+mn-lt"/>
              </a:rPr>
              <a:t> There  are    many fish            in the sea.</a:t>
            </a:r>
          </a:p>
          <a:p>
            <a:endParaRPr lang="en-US" sz="2400" dirty="0" smtClean="0">
              <a:latin typeface="+mn-lt"/>
            </a:endParaRPr>
          </a:p>
          <a:p>
            <a:r>
              <a:rPr lang="en-US" sz="2400" b="1" dirty="0" smtClean="0">
                <a:latin typeface="+mn-lt"/>
              </a:rPr>
              <a:t>compare to:</a:t>
            </a:r>
          </a:p>
          <a:p>
            <a:r>
              <a:rPr lang="en-US" sz="2400" dirty="0" smtClean="0">
                <a:latin typeface="+mn-lt"/>
              </a:rPr>
              <a:t>A bear is sitting in the corner.    Many fish are in the sea.</a:t>
            </a:r>
          </a:p>
        </p:txBody>
      </p:sp>
    </p:spTree>
    <p:extLst>
      <p:ext uri="{BB962C8B-B14F-4D97-AF65-F5344CB8AC3E}">
        <p14:creationId xmlns:p14="http://schemas.microsoft.com/office/powerpoint/2010/main" val="16371051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 name="TextBox 4"/>
          <p:cNvSpPr txBox="1"/>
          <p:nvPr/>
        </p:nvSpPr>
        <p:spPr>
          <a:xfrm>
            <a:off x="491490" y="228600"/>
            <a:ext cx="8001000" cy="6186309"/>
          </a:xfrm>
          <a:prstGeom prst="rect">
            <a:avLst/>
          </a:prstGeom>
          <a:noFill/>
        </p:spPr>
        <p:txBody>
          <a:bodyPr wrap="square" rtlCol="0">
            <a:spAutoFit/>
          </a:bodyPr>
          <a:lstStyle/>
          <a:p>
            <a:r>
              <a:rPr lang="en-US" sz="3600" dirty="0" smtClean="0">
                <a:latin typeface="+mn-lt"/>
              </a:rPr>
              <a:t>Reading Assessment</a:t>
            </a:r>
          </a:p>
          <a:p>
            <a:r>
              <a:rPr lang="en-US" sz="2400" dirty="0" smtClean="0">
                <a:latin typeface="+mn-lt"/>
              </a:rPr>
              <a:t>Cloze passage </a:t>
            </a:r>
          </a:p>
          <a:p>
            <a:r>
              <a:rPr lang="en-US" sz="2400" dirty="0" smtClean="0">
                <a:latin typeface="+mn-lt"/>
              </a:rPr>
              <a:t>from a first-hand description of a volcanic eruption</a:t>
            </a:r>
          </a:p>
          <a:p>
            <a:endParaRPr lang="en-US" sz="2400" dirty="0" smtClean="0">
              <a:latin typeface="+mn-lt"/>
            </a:endParaRPr>
          </a:p>
          <a:p>
            <a:pPr>
              <a:tabLst>
                <a:tab pos="463550" algn="l"/>
              </a:tabLst>
            </a:pPr>
            <a:r>
              <a:rPr lang="en-US" sz="2400" dirty="0" smtClean="0">
                <a:latin typeface="+mn-lt"/>
              </a:rPr>
              <a:t>	The </a:t>
            </a:r>
            <a:r>
              <a:rPr lang="en-US" sz="2400" dirty="0">
                <a:latin typeface="+mn-lt"/>
              </a:rPr>
              <a:t>sun was setting and </a:t>
            </a:r>
            <a:r>
              <a:rPr lang="en-US" sz="2400" dirty="0" smtClean="0">
                <a:latin typeface="+mn-lt"/>
              </a:rPr>
              <a:t>the light </a:t>
            </a:r>
            <a:r>
              <a:rPr lang="en-US" sz="2400" dirty="0">
                <a:latin typeface="+mn-lt"/>
              </a:rPr>
              <a:t>was magical.  I began to shoot my film.  I was lucky.  It </a:t>
            </a:r>
            <a:r>
              <a:rPr lang="en-US" sz="2400" dirty="0" smtClean="0">
                <a:latin typeface="+mn-lt"/>
              </a:rPr>
              <a:t>_______ </a:t>
            </a:r>
            <a:r>
              <a:rPr lang="en-US" sz="2400" dirty="0">
                <a:latin typeface="+mn-lt"/>
              </a:rPr>
              <a:t>almost twenty minutes before the sea won the battle and cooled the top of the lava river into a filmy black crust.  The tube sealed over again </a:t>
            </a:r>
            <a:r>
              <a:rPr lang="en-US" sz="2400" dirty="0" smtClean="0">
                <a:latin typeface="+mn-lt"/>
              </a:rPr>
              <a:t>_____ </a:t>
            </a:r>
            <a:r>
              <a:rPr lang="en-US" sz="2400" dirty="0">
                <a:latin typeface="+mn-lt"/>
              </a:rPr>
              <a:t>the show ended.  The </a:t>
            </a:r>
            <a:r>
              <a:rPr lang="en-US" sz="2400" dirty="0" smtClean="0">
                <a:latin typeface="+mn-lt"/>
              </a:rPr>
              <a:t>air </a:t>
            </a:r>
            <a:r>
              <a:rPr lang="en-US" sz="2400" dirty="0">
                <a:latin typeface="+mn-lt"/>
              </a:rPr>
              <a:t>grew still.  </a:t>
            </a:r>
            <a:r>
              <a:rPr lang="en-US" sz="2400" dirty="0" smtClean="0">
                <a:latin typeface="+mn-lt"/>
              </a:rPr>
              <a:t>_______ were waves </a:t>
            </a:r>
            <a:r>
              <a:rPr lang="en-US" sz="2400" dirty="0">
                <a:latin typeface="+mn-lt"/>
              </a:rPr>
              <a:t>smacking against the cliff. </a:t>
            </a:r>
            <a:endParaRPr lang="en-US" sz="2400" dirty="0" smtClean="0">
              <a:latin typeface="+mn-lt"/>
            </a:endParaRPr>
          </a:p>
          <a:p>
            <a:pPr>
              <a:tabLst>
                <a:tab pos="463550" algn="l"/>
              </a:tabLst>
            </a:pPr>
            <a:r>
              <a:rPr lang="en-US" sz="2400" dirty="0" smtClean="0">
                <a:latin typeface="+mn-lt"/>
              </a:rPr>
              <a:t>	I </a:t>
            </a:r>
            <a:r>
              <a:rPr lang="en-US" sz="2400" dirty="0">
                <a:latin typeface="+mn-lt"/>
              </a:rPr>
              <a:t>took </a:t>
            </a:r>
            <a:r>
              <a:rPr lang="en-US" sz="2400" dirty="0" smtClean="0">
                <a:latin typeface="+mn-lt"/>
              </a:rPr>
              <a:t>_____ </a:t>
            </a:r>
            <a:r>
              <a:rPr lang="en-US" sz="2400" dirty="0">
                <a:latin typeface="+mn-lt"/>
              </a:rPr>
              <a:t>deep breath and realized I might have been the first person to photograph this kind of volcanic event.  I looked down at my arms.  There </a:t>
            </a:r>
            <a:r>
              <a:rPr lang="en-US" sz="2400" dirty="0" smtClean="0">
                <a:latin typeface="+mn-lt"/>
              </a:rPr>
              <a:t>_____ </a:t>
            </a:r>
            <a:r>
              <a:rPr lang="en-US" sz="2400" dirty="0">
                <a:latin typeface="+mn-lt"/>
              </a:rPr>
              <a:t>a pink lava sunburn and I could feel my face glowing. </a:t>
            </a:r>
            <a:endParaRPr lang="en-US" sz="2400" dirty="0" smtClean="0">
              <a:latin typeface="+mn-lt"/>
            </a:endParaRPr>
          </a:p>
          <a:p>
            <a:endParaRPr lang="en-US" sz="2400" dirty="0" smtClean="0">
              <a:latin typeface="+mn-lt"/>
            </a:endParaRPr>
          </a:p>
          <a:p>
            <a:r>
              <a:rPr lang="en-US" sz="2400" dirty="0" smtClean="0">
                <a:latin typeface="+mn-lt"/>
              </a:rPr>
              <a:t>	-slightly adapted from </a:t>
            </a:r>
            <a:r>
              <a:rPr lang="en-US" sz="2400" i="1" dirty="0" smtClean="0">
                <a:latin typeface="+mn-lt"/>
              </a:rPr>
              <a:t>Literacy by Design</a:t>
            </a:r>
            <a:r>
              <a:rPr lang="en-US" sz="2400" dirty="0" smtClean="0">
                <a:latin typeface="+mn-lt"/>
              </a:rPr>
              <a:t>, Grade 3</a:t>
            </a:r>
          </a:p>
        </p:txBody>
      </p:sp>
    </p:spTree>
    <p:extLst>
      <p:ext uri="{BB962C8B-B14F-4D97-AF65-F5344CB8AC3E}">
        <p14:creationId xmlns:p14="http://schemas.microsoft.com/office/powerpoint/2010/main" val="22712827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 name="TextBox 4"/>
          <p:cNvSpPr txBox="1"/>
          <p:nvPr/>
        </p:nvSpPr>
        <p:spPr>
          <a:xfrm>
            <a:off x="491490" y="228600"/>
            <a:ext cx="8042910" cy="6047809"/>
          </a:xfrm>
          <a:prstGeom prst="rect">
            <a:avLst/>
          </a:prstGeom>
          <a:noFill/>
        </p:spPr>
        <p:txBody>
          <a:bodyPr wrap="square" rtlCol="0">
            <a:spAutoFit/>
          </a:bodyPr>
          <a:lstStyle/>
          <a:p>
            <a:r>
              <a:rPr lang="en-US" sz="3600" dirty="0" smtClean="0">
                <a:latin typeface="+mn-lt"/>
              </a:rPr>
              <a:t>Other Reading Assessments</a:t>
            </a:r>
          </a:p>
          <a:p>
            <a:endParaRPr lang="en-US" dirty="0" smtClean="0">
              <a:latin typeface="+mn-lt"/>
            </a:endParaRPr>
          </a:p>
          <a:p>
            <a:pPr marL="512763" indent="-279400">
              <a:spcAft>
                <a:spcPts val="600"/>
              </a:spcAft>
              <a:buFont typeface="Arial" pitchFamily="34" charset="0"/>
              <a:buChar char="•"/>
              <a:tabLst>
                <a:tab pos="914400" algn="l"/>
              </a:tabLst>
            </a:pPr>
            <a:r>
              <a:rPr lang="en-US" sz="2400" dirty="0" smtClean="0">
                <a:latin typeface="+mn-lt"/>
              </a:rPr>
              <a:t>using graphic organizers to classify words or phrases into groups</a:t>
            </a:r>
            <a:endParaRPr lang="en-US" sz="2400" dirty="0">
              <a:latin typeface="+mn-lt"/>
            </a:endParaRPr>
          </a:p>
          <a:p>
            <a:pPr marL="512763" indent="-279400">
              <a:spcAft>
                <a:spcPts val="600"/>
              </a:spcAft>
              <a:buFont typeface="Arial" pitchFamily="34" charset="0"/>
              <a:buChar char="•"/>
              <a:tabLst>
                <a:tab pos="914400" algn="l"/>
              </a:tabLst>
            </a:pPr>
            <a:r>
              <a:rPr lang="en-US" sz="2400" dirty="0" smtClean="0">
                <a:latin typeface="+mn-lt"/>
              </a:rPr>
              <a:t>sequencing pictures, sentences, or paragraphs</a:t>
            </a:r>
          </a:p>
          <a:p>
            <a:pPr marL="512763" indent="-279400">
              <a:spcAft>
                <a:spcPts val="600"/>
              </a:spcAft>
              <a:buFont typeface="Arial" pitchFamily="34" charset="0"/>
              <a:buChar char="•"/>
              <a:tabLst>
                <a:tab pos="914400" algn="l"/>
              </a:tabLst>
            </a:pPr>
            <a:r>
              <a:rPr lang="en-US" sz="2400" dirty="0" smtClean="0">
                <a:latin typeface="+mn-lt"/>
              </a:rPr>
              <a:t>drawing based on written text</a:t>
            </a:r>
          </a:p>
          <a:p>
            <a:pPr marL="512763" indent="-279400">
              <a:spcAft>
                <a:spcPts val="600"/>
              </a:spcAft>
              <a:buFont typeface="Arial" pitchFamily="34" charset="0"/>
              <a:buChar char="•"/>
              <a:tabLst>
                <a:tab pos="914400" algn="l"/>
              </a:tabLst>
            </a:pPr>
            <a:r>
              <a:rPr lang="en-US" sz="2400" dirty="0" smtClean="0">
                <a:latin typeface="+mn-lt"/>
              </a:rPr>
              <a:t>matching words with pictures, words, phrases, sentences; matching sentences with paragraphs</a:t>
            </a:r>
          </a:p>
          <a:p>
            <a:pPr marL="512763" indent="-279400">
              <a:spcAft>
                <a:spcPts val="600"/>
              </a:spcAft>
              <a:buFont typeface="Arial" pitchFamily="34" charset="0"/>
              <a:buChar char="•"/>
              <a:tabLst>
                <a:tab pos="914400" algn="l"/>
              </a:tabLst>
            </a:pPr>
            <a:r>
              <a:rPr lang="en-US" sz="2400" dirty="0" smtClean="0">
                <a:latin typeface="+mn-lt"/>
              </a:rPr>
              <a:t>underlining or highlighting main ideas or supporting details</a:t>
            </a:r>
          </a:p>
          <a:p>
            <a:pPr marL="512763" indent="-279400">
              <a:spcAft>
                <a:spcPts val="600"/>
              </a:spcAft>
              <a:buFont typeface="Arial" pitchFamily="34" charset="0"/>
              <a:buChar char="•"/>
              <a:tabLst>
                <a:tab pos="914400" algn="l"/>
              </a:tabLst>
            </a:pPr>
            <a:r>
              <a:rPr lang="en-US" sz="2400" dirty="0" smtClean="0">
                <a:latin typeface="+mn-lt"/>
              </a:rPr>
              <a:t>cloze exercises (with or w/o a word bank)</a:t>
            </a:r>
          </a:p>
          <a:p>
            <a:pPr marL="512763" indent="-279400">
              <a:spcAft>
                <a:spcPts val="600"/>
              </a:spcAft>
              <a:buFont typeface="Arial" pitchFamily="34" charset="0"/>
              <a:buChar char="•"/>
              <a:tabLst>
                <a:tab pos="914400" algn="l"/>
              </a:tabLst>
            </a:pPr>
            <a:r>
              <a:rPr lang="en-US" sz="2400" dirty="0" smtClean="0">
                <a:latin typeface="+mn-lt"/>
              </a:rPr>
              <a:t>reading miscue analysis</a:t>
            </a:r>
          </a:p>
          <a:p>
            <a:pPr marL="512763" indent="-279400">
              <a:spcAft>
                <a:spcPts val="600"/>
              </a:spcAft>
              <a:buFont typeface="Arial" pitchFamily="34" charset="0"/>
              <a:buChar char="•"/>
              <a:tabLst>
                <a:tab pos="914400" algn="l"/>
              </a:tabLst>
            </a:pPr>
            <a:r>
              <a:rPr lang="en-US" sz="2400" dirty="0" smtClean="0">
                <a:latin typeface="+mn-lt"/>
              </a:rPr>
              <a:t>reading strategies checklist</a:t>
            </a:r>
          </a:p>
          <a:p>
            <a:pPr marL="512763" indent="-279400">
              <a:spcAft>
                <a:spcPts val="600"/>
              </a:spcAft>
              <a:buFont typeface="Arial" pitchFamily="34" charset="0"/>
              <a:buChar char="•"/>
              <a:tabLst>
                <a:tab pos="914400" algn="l"/>
              </a:tabLst>
            </a:pPr>
            <a:r>
              <a:rPr lang="en-US" sz="2400" dirty="0" smtClean="0">
                <a:latin typeface="+mn-lt"/>
              </a:rPr>
              <a:t>reading discussion groups</a:t>
            </a:r>
          </a:p>
          <a:p>
            <a:pPr marL="512763" indent="-279400">
              <a:spcAft>
                <a:spcPts val="600"/>
              </a:spcAft>
              <a:buFont typeface="Arial" pitchFamily="34" charset="0"/>
              <a:buChar char="•"/>
              <a:tabLst>
                <a:tab pos="914400" algn="l"/>
              </a:tabLst>
            </a:pPr>
            <a:r>
              <a:rPr lang="en-US" sz="2400" dirty="0" smtClean="0">
                <a:latin typeface="+mn-lt"/>
              </a:rPr>
              <a:t>comprehension questions</a:t>
            </a:r>
          </a:p>
        </p:txBody>
      </p:sp>
    </p:spTree>
    <p:extLst>
      <p:ext uri="{BB962C8B-B14F-4D97-AF65-F5344CB8AC3E}">
        <p14:creationId xmlns:p14="http://schemas.microsoft.com/office/powerpoint/2010/main" val="32008219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Rob\AppData\Local\Microsoft\Windows\Temporary Internet Files\Content.IE5\FVXFMXHO\MP900439527[1].jpg"/>
          <p:cNvPicPr>
            <a:picLocks noChangeAspect="1" noChangeArrowheads="1"/>
          </p:cNvPicPr>
          <p:nvPr/>
        </p:nvPicPr>
        <p:blipFill>
          <a:blip r:embed="rId2" cstate="print"/>
          <a:srcRect l="44325"/>
          <a:stretch>
            <a:fillRect/>
          </a:stretch>
        </p:blipFill>
        <p:spPr bwMode="auto">
          <a:xfrm>
            <a:off x="8153400" y="0"/>
            <a:ext cx="989013" cy="6851650"/>
          </a:xfrm>
          <a:prstGeom prst="rect">
            <a:avLst/>
          </a:prstGeom>
          <a:noFill/>
          <a:ln w="9525">
            <a:noFill/>
            <a:miter lim="800000"/>
            <a:headEnd/>
            <a:tailEnd/>
          </a:ln>
        </p:spPr>
      </p:pic>
    </p:spTree>
    <p:extLst>
      <p:ext uri="{BB962C8B-B14F-4D97-AF65-F5344CB8AC3E}">
        <p14:creationId xmlns:p14="http://schemas.microsoft.com/office/powerpoint/2010/main" val="2274191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8153400" y="4763"/>
            <a:ext cx="1020763" cy="6858000"/>
            <a:chOff x="7891160" y="-176561"/>
            <a:chExt cx="1020335" cy="6858000"/>
          </a:xfrm>
        </p:grpSpPr>
        <p:pic>
          <p:nvPicPr>
            <p:cNvPr id="5" name="Picture 2" descr="C:\Users\Rob\AppData\Local\Microsoft\Windows\Temporary Internet Files\Content.IE5\FVXFMXHO\MP900439527[1].jpg"/>
            <p:cNvPicPr>
              <a:picLocks noChangeAspect="1" noChangeArrowheads="1"/>
            </p:cNvPicPr>
            <p:nvPr/>
          </p:nvPicPr>
          <p:blipFill rotWithShape="1">
            <a:blip r:embed="rId3" cstate="print">
              <a:extLst/>
            </a:blip>
            <a:srcRect l="44325"/>
            <a:stretch/>
          </p:blipFill>
          <p:spPr bwMode="auto">
            <a:xfrm>
              <a:off x="7891160" y="-176561"/>
              <a:ext cx="988740" cy="6852424"/>
            </a:xfrm>
            <a:prstGeom prst="rect">
              <a:avLst/>
            </a:prstGeom>
            <a:blipFill dpi="0" rotWithShape="1">
              <a:blip r:embed="rId4" cstate="print"/>
              <a:srcRect/>
              <a:tile tx="0" ty="0" sx="100000" sy="100000" flip="none" algn="tl"/>
            </a:blipFill>
            <a:effectLst>
              <a:glow>
                <a:schemeClr val="accent1"/>
              </a:glow>
              <a:softEdge rad="0"/>
            </a:effectLst>
          </p:spPr>
        </p:pic>
        <p:sp>
          <p:nvSpPr>
            <p:cNvPr id="6" name="Rectangle 5"/>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3794" name="Rectangle 2"/>
          <p:cNvSpPr>
            <a:spLocks noGrp="1" noChangeArrowheads="1"/>
          </p:cNvSpPr>
          <p:nvPr>
            <p:ph type="title"/>
          </p:nvPr>
        </p:nvSpPr>
        <p:spPr>
          <a:xfrm>
            <a:off x="533400" y="0"/>
            <a:ext cx="7772400" cy="762000"/>
          </a:xfrm>
        </p:spPr>
        <p:txBody>
          <a:bodyPr/>
          <a:lstStyle/>
          <a:p>
            <a:r>
              <a:rPr lang="en-US" dirty="0">
                <a:solidFill>
                  <a:schemeClr val="tx1"/>
                </a:solidFill>
              </a:rPr>
              <a:t>NCLB and ELLs</a:t>
            </a:r>
          </a:p>
        </p:txBody>
      </p:sp>
      <p:sp>
        <p:nvSpPr>
          <p:cNvPr id="33795" name="Rectangle 3"/>
          <p:cNvSpPr>
            <a:spLocks noGrp="1" noChangeArrowheads="1"/>
          </p:cNvSpPr>
          <p:nvPr>
            <p:ph type="body" idx="1"/>
          </p:nvPr>
        </p:nvSpPr>
        <p:spPr>
          <a:xfrm>
            <a:off x="457200" y="681037"/>
            <a:ext cx="7924800" cy="6024563"/>
          </a:xfrm>
        </p:spPr>
        <p:txBody>
          <a:bodyPr/>
          <a:lstStyle/>
          <a:p>
            <a:pPr marL="0" indent="0">
              <a:spcBef>
                <a:spcPts val="0"/>
              </a:spcBef>
              <a:spcAft>
                <a:spcPts val="1200"/>
              </a:spcAft>
              <a:buFontTx/>
              <a:buNone/>
            </a:pPr>
            <a:r>
              <a:rPr lang="en-US" sz="2400" dirty="0" smtClean="0"/>
              <a:t>For </a:t>
            </a:r>
            <a:r>
              <a:rPr lang="en-US" sz="2400" dirty="0"/>
              <a:t>ELL students, there are three purposes for assessment, as defined within NCLB: </a:t>
            </a:r>
          </a:p>
          <a:p>
            <a:pPr marL="568325" lvl="1" indent="-342900">
              <a:spcBef>
                <a:spcPts val="0"/>
              </a:spcBef>
              <a:spcAft>
                <a:spcPts val="600"/>
              </a:spcAft>
              <a:buFont typeface="Times" charset="0"/>
              <a:buAutoNum type="arabicPeriod"/>
            </a:pPr>
            <a:r>
              <a:rPr lang="en-US" sz="2400" dirty="0"/>
              <a:t>Identification as limited English proficient </a:t>
            </a:r>
            <a:endParaRPr lang="en-US" sz="2400" dirty="0" smtClean="0"/>
          </a:p>
          <a:p>
            <a:pPr marL="682625" lvl="1" indent="-6350">
              <a:spcBef>
                <a:spcPts val="0"/>
              </a:spcBef>
              <a:spcAft>
                <a:spcPts val="1200"/>
              </a:spcAft>
              <a:buNone/>
            </a:pPr>
            <a:r>
              <a:rPr lang="en-US" sz="1800" i="1" dirty="0" smtClean="0">
                <a:solidFill>
                  <a:srgbClr val="CC0000"/>
                </a:solidFill>
              </a:rPr>
              <a:t>Woodcock-Munoz Language Survey</a:t>
            </a:r>
            <a:r>
              <a:rPr lang="en-US" sz="1800" dirty="0" smtClean="0">
                <a:solidFill>
                  <a:srgbClr val="CC0000"/>
                </a:solidFill>
              </a:rPr>
              <a:t>: given when student enters CSD</a:t>
            </a:r>
          </a:p>
          <a:p>
            <a:pPr marL="573088" lvl="1" indent="-347663">
              <a:spcBef>
                <a:spcPts val="0"/>
              </a:spcBef>
              <a:spcAft>
                <a:spcPts val="600"/>
              </a:spcAft>
              <a:buNone/>
            </a:pPr>
            <a:r>
              <a:rPr lang="en-US" sz="2400" dirty="0" smtClean="0"/>
              <a:t>2</a:t>
            </a:r>
            <a:r>
              <a:rPr lang="en-US" sz="2400" dirty="0"/>
              <a:t>. 	Annual progress in and eventual attainment of English </a:t>
            </a:r>
            <a:r>
              <a:rPr lang="en-US" sz="2400" dirty="0" smtClean="0"/>
              <a:t>Language Proficiency </a:t>
            </a:r>
            <a:r>
              <a:rPr lang="en-US" sz="2400" dirty="0"/>
              <a:t>(ELP</a:t>
            </a:r>
            <a:r>
              <a:rPr lang="en-US" sz="2400" dirty="0" smtClean="0"/>
              <a:t>)</a:t>
            </a:r>
          </a:p>
          <a:p>
            <a:pPr marL="677863" lvl="1" indent="4763">
              <a:spcBef>
                <a:spcPts val="0"/>
              </a:spcBef>
              <a:spcAft>
                <a:spcPts val="600"/>
              </a:spcAft>
              <a:buNone/>
            </a:pPr>
            <a:r>
              <a:rPr lang="en-US" sz="1800" dirty="0" smtClean="0">
                <a:solidFill>
                  <a:srgbClr val="CC0000"/>
                </a:solidFill>
              </a:rPr>
              <a:t>Oregon’s </a:t>
            </a:r>
            <a:r>
              <a:rPr lang="en-US" sz="1800" i="1" dirty="0" smtClean="0">
                <a:solidFill>
                  <a:srgbClr val="CC0000"/>
                </a:solidFill>
              </a:rPr>
              <a:t>ELPA (English Language Proficiency Assessment)</a:t>
            </a:r>
            <a:r>
              <a:rPr lang="en-US" sz="1800" dirty="0" smtClean="0">
                <a:solidFill>
                  <a:srgbClr val="CC0000"/>
                </a:solidFill>
              </a:rPr>
              <a:t>: given at the end of each school year.  Explore the practice test at </a:t>
            </a:r>
            <a:r>
              <a:rPr lang="en-US" sz="1800" dirty="0">
                <a:solidFill>
                  <a:srgbClr val="CC0000"/>
                </a:solidFill>
              </a:rPr>
              <a:t>http://www.oaks.k12.or.us/students.html.  </a:t>
            </a:r>
            <a:r>
              <a:rPr lang="en-US" sz="1800" dirty="0" smtClean="0">
                <a:solidFill>
                  <a:srgbClr val="CC0000"/>
                </a:solidFill>
              </a:rPr>
              <a:t>Choose </a:t>
            </a:r>
            <a:r>
              <a:rPr lang="en-US" sz="1800" dirty="0">
                <a:solidFill>
                  <a:srgbClr val="CC0000"/>
                </a:solidFill>
              </a:rPr>
              <a:t>a grade level </a:t>
            </a:r>
            <a:r>
              <a:rPr lang="en-US" sz="1800" dirty="0" smtClean="0">
                <a:solidFill>
                  <a:srgbClr val="CC0000"/>
                </a:solidFill>
              </a:rPr>
              <a:t>and </a:t>
            </a:r>
            <a:r>
              <a:rPr lang="en-US" sz="1800" dirty="0">
                <a:solidFill>
                  <a:srgbClr val="CC0000"/>
                </a:solidFill>
              </a:rPr>
              <a:t>complete the practice test as a “guest</a:t>
            </a:r>
            <a:r>
              <a:rPr lang="en-US" sz="1800" dirty="0" smtClean="0">
                <a:solidFill>
                  <a:srgbClr val="CC0000"/>
                </a:solidFill>
              </a:rPr>
              <a:t>.” Note: use Firefox as your browser.</a:t>
            </a:r>
          </a:p>
          <a:p>
            <a:pPr marL="677863" lvl="1" indent="4763">
              <a:spcBef>
                <a:spcPts val="0"/>
              </a:spcBef>
              <a:spcAft>
                <a:spcPts val="1200"/>
              </a:spcAft>
              <a:buNone/>
            </a:pPr>
            <a:r>
              <a:rPr lang="en-US" sz="1800" dirty="0" smtClean="0">
                <a:solidFill>
                  <a:srgbClr val="CC0000"/>
                </a:solidFill>
              </a:rPr>
              <a:t>CSD also uses the </a:t>
            </a:r>
            <a:r>
              <a:rPr lang="en-US" sz="1800" i="1" dirty="0" smtClean="0">
                <a:solidFill>
                  <a:srgbClr val="CC0000"/>
                </a:solidFill>
              </a:rPr>
              <a:t>ADEPT </a:t>
            </a:r>
            <a:r>
              <a:rPr lang="en-US" sz="1800" dirty="0" smtClean="0">
                <a:solidFill>
                  <a:srgbClr val="CC0000"/>
                </a:solidFill>
              </a:rPr>
              <a:t>test for assessing individual students’ progress twice a year: January and May.</a:t>
            </a:r>
            <a:endParaRPr lang="en-US" sz="2400" dirty="0"/>
          </a:p>
          <a:p>
            <a:pPr marL="568325" lvl="1" indent="-342900">
              <a:spcBef>
                <a:spcPts val="0"/>
              </a:spcBef>
              <a:spcAft>
                <a:spcPts val="600"/>
              </a:spcAft>
              <a:buFont typeface="Times" charset="0"/>
              <a:buNone/>
            </a:pPr>
            <a:r>
              <a:rPr lang="en-US" sz="2400" dirty="0"/>
              <a:t>3. 	Achievement in the content areas. </a:t>
            </a:r>
          </a:p>
          <a:p>
            <a:pPr marL="687388" indent="-4763">
              <a:spcBef>
                <a:spcPts val="0"/>
              </a:spcBef>
              <a:spcAft>
                <a:spcPts val="0"/>
              </a:spcAft>
              <a:buFontTx/>
              <a:buNone/>
            </a:pPr>
            <a:r>
              <a:rPr lang="en-US" sz="1800" dirty="0">
                <a:solidFill>
                  <a:srgbClr val="FF0000"/>
                </a:solidFill>
              </a:rPr>
              <a:t>	</a:t>
            </a:r>
            <a:r>
              <a:rPr lang="en-US" sz="1800" dirty="0" smtClean="0">
                <a:solidFill>
                  <a:srgbClr val="FF0000"/>
                </a:solidFill>
              </a:rPr>
              <a:t>This </a:t>
            </a:r>
            <a:r>
              <a:rPr lang="en-US" sz="1800" dirty="0">
                <a:solidFill>
                  <a:srgbClr val="FF0000"/>
                </a:solidFill>
              </a:rPr>
              <a:t>includes development in the English language AND content </a:t>
            </a:r>
            <a:r>
              <a:rPr lang="en-US" sz="1800" dirty="0" smtClean="0">
                <a:solidFill>
                  <a:srgbClr val="FF0000"/>
                </a:solidFill>
              </a:rPr>
              <a:t>instruction</a:t>
            </a:r>
            <a:r>
              <a:rPr lang="en-US" sz="1800" dirty="0">
                <a:solidFill>
                  <a:srgbClr val="FF0000"/>
                </a:solidFill>
              </a:rPr>
              <a:t>. Therefore, a program that only provides ELD (for </a:t>
            </a:r>
            <a:r>
              <a:rPr lang="en-US" sz="1800" dirty="0" smtClean="0">
                <a:solidFill>
                  <a:srgbClr val="FF0000"/>
                </a:solidFill>
              </a:rPr>
              <a:t>language</a:t>
            </a:r>
            <a:r>
              <a:rPr lang="en-US" sz="1800" dirty="0">
                <a:solidFill>
                  <a:srgbClr val="FF0000"/>
                </a:solidFill>
              </a:rPr>
              <a:t>) is not sufficient. Schools need to provide a bilingual </a:t>
            </a:r>
            <a:r>
              <a:rPr lang="en-US" sz="1800" dirty="0" smtClean="0">
                <a:solidFill>
                  <a:srgbClr val="FF0000"/>
                </a:solidFill>
              </a:rPr>
              <a:t>program </a:t>
            </a:r>
            <a:r>
              <a:rPr lang="en-US" sz="1800" dirty="0">
                <a:solidFill>
                  <a:srgbClr val="FF0000"/>
                </a:solidFill>
              </a:rPr>
              <a:t>for content instruction OR sheltered English </a:t>
            </a:r>
            <a:r>
              <a:rPr lang="en-US" sz="1800" dirty="0" smtClean="0">
                <a:solidFill>
                  <a:srgbClr val="FF0000"/>
                </a:solidFill>
              </a:rPr>
              <a:t>instruction for when </a:t>
            </a:r>
            <a:r>
              <a:rPr lang="en-US" sz="1800" dirty="0">
                <a:solidFill>
                  <a:srgbClr val="FF0000"/>
                </a:solidFill>
              </a:rPr>
              <a:t>students are not in ELD. </a:t>
            </a:r>
          </a:p>
          <a:p>
            <a:pPr marL="609600" indent="-609600">
              <a:spcBef>
                <a:spcPts val="0"/>
              </a:spcBef>
              <a:spcAft>
                <a:spcPts val="0"/>
              </a:spcAft>
              <a:buFontTx/>
              <a:buNone/>
            </a:pPr>
            <a:endParaRPr lang="en-US" sz="2400" dirty="0"/>
          </a:p>
        </p:txBody>
      </p:sp>
    </p:spTree>
    <p:extLst>
      <p:ext uri="{BB962C8B-B14F-4D97-AF65-F5344CB8AC3E}">
        <p14:creationId xmlns:p14="http://schemas.microsoft.com/office/powerpoint/2010/main" val="18844012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2" descr="C:\Users\Rob\AppData\Local\Microsoft\Windows\Temporary Internet Files\Content.IE5\FVXFMXHO\MP900439527[1].jpg"/>
          <p:cNvPicPr>
            <a:picLocks noChangeAspect="1" noChangeArrowheads="1"/>
          </p:cNvPicPr>
          <p:nvPr/>
        </p:nvPicPr>
        <p:blipFill>
          <a:blip r:embed="rId2" cstate="print"/>
          <a:srcRect l="44325"/>
          <a:stretch>
            <a:fillRect/>
          </a:stretch>
        </p:blipFill>
        <p:spPr bwMode="auto">
          <a:xfrm>
            <a:off x="8153400" y="6350"/>
            <a:ext cx="989013" cy="6851650"/>
          </a:xfrm>
          <a:prstGeom prst="rect">
            <a:avLst/>
          </a:prstGeom>
          <a:noFill/>
          <a:ln w="9525">
            <a:noFill/>
            <a:miter lim="800000"/>
            <a:headEnd/>
            <a:tailEnd/>
          </a:ln>
        </p:spPr>
      </p:pic>
      <p:pic>
        <p:nvPicPr>
          <p:cNvPr id="33794" name="Picture 3"/>
          <p:cNvPicPr>
            <a:picLocks noChangeAspect="1" noChangeArrowheads="1"/>
          </p:cNvPicPr>
          <p:nvPr/>
        </p:nvPicPr>
        <p:blipFill>
          <a:blip r:embed="rId3" cstate="print"/>
          <a:srcRect/>
          <a:stretch>
            <a:fillRect/>
          </a:stretch>
        </p:blipFill>
        <p:spPr bwMode="auto">
          <a:xfrm>
            <a:off x="1676400" y="463550"/>
            <a:ext cx="3181350" cy="831850"/>
          </a:xfrm>
          <a:prstGeom prst="rect">
            <a:avLst/>
          </a:prstGeom>
          <a:solidFill>
            <a:srgbClr val="FFFFFF"/>
          </a:solidFill>
          <a:ln w="9525">
            <a:noFill/>
            <a:miter lim="800000"/>
            <a:headEnd/>
            <a:tailEnd/>
          </a:ln>
        </p:spPr>
      </p:pic>
      <p:pic>
        <p:nvPicPr>
          <p:cNvPr id="33795" name="Picture 4" descr="CSD LOGO"/>
          <p:cNvPicPr>
            <a:picLocks noChangeAspect="1" noChangeArrowheads="1"/>
          </p:cNvPicPr>
          <p:nvPr/>
        </p:nvPicPr>
        <p:blipFill>
          <a:blip r:embed="rId4" r:link="rId5" cstate="print">
            <a:lum bright="-20000" contrast="20000"/>
          </a:blip>
          <a:srcRect r="72581"/>
          <a:stretch>
            <a:fillRect/>
          </a:stretch>
        </p:blipFill>
        <p:spPr bwMode="auto">
          <a:xfrm>
            <a:off x="465138" y="463550"/>
            <a:ext cx="982662" cy="1404938"/>
          </a:xfrm>
          <a:prstGeom prst="rect">
            <a:avLst/>
          </a:prstGeom>
          <a:noFill/>
          <a:ln w="9525">
            <a:noFill/>
            <a:miter lim="800000"/>
            <a:headEnd/>
            <a:tailEnd/>
          </a:ln>
        </p:spPr>
      </p:pic>
      <p:sp>
        <p:nvSpPr>
          <p:cNvPr id="6" name="Rounded Rectangle 5"/>
          <p:cNvSpPr/>
          <p:nvPr/>
        </p:nvSpPr>
        <p:spPr>
          <a:xfrm>
            <a:off x="1676400" y="1524000"/>
            <a:ext cx="6172200" cy="344488"/>
          </a:xfrm>
          <a:prstGeom prst="roundRect">
            <a:avLst/>
          </a:prstGeom>
          <a:solidFill>
            <a:schemeClr val="tx1">
              <a:lumMod val="65000"/>
              <a:lumOff val="3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ounded Rectangle 9"/>
          <p:cNvSpPr/>
          <p:nvPr/>
        </p:nvSpPr>
        <p:spPr>
          <a:xfrm>
            <a:off x="6172200" y="1166813"/>
            <a:ext cx="1676400" cy="433387"/>
          </a:xfrm>
          <a:prstGeom prst="roundRect">
            <a:avLst/>
          </a:prstGeom>
          <a:solidFill>
            <a:schemeClr val="tx1">
              <a:lumMod val="65000"/>
              <a:lumOff val="3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798" name="TextBox 3"/>
          <p:cNvSpPr txBox="1">
            <a:spLocks noChangeArrowheads="1"/>
          </p:cNvSpPr>
          <p:nvPr/>
        </p:nvSpPr>
        <p:spPr bwMode="auto">
          <a:xfrm>
            <a:off x="1676400" y="1485900"/>
            <a:ext cx="6172200" cy="400050"/>
          </a:xfrm>
          <a:prstGeom prst="rect">
            <a:avLst/>
          </a:prstGeom>
          <a:noFill/>
          <a:ln w="9525">
            <a:noFill/>
            <a:miter lim="800000"/>
            <a:headEnd/>
            <a:tailEnd/>
          </a:ln>
        </p:spPr>
        <p:txBody>
          <a:bodyPr>
            <a:spAutoFit/>
          </a:bodyPr>
          <a:lstStyle/>
          <a:p>
            <a:r>
              <a:rPr lang="en-US" sz="2000">
                <a:solidFill>
                  <a:schemeClr val="bg1"/>
                </a:solidFill>
                <a:latin typeface="Times New Roman" pitchFamily="18" charset="0"/>
                <a:cs typeface="Times New Roman" pitchFamily="18" charset="0"/>
              </a:rPr>
              <a:t>Language Understanding to Improve Student Achievement</a:t>
            </a:r>
          </a:p>
        </p:txBody>
      </p:sp>
      <p:sp>
        <p:nvSpPr>
          <p:cNvPr id="33799" name="TextBox 4"/>
          <p:cNvSpPr txBox="1">
            <a:spLocks noChangeArrowheads="1"/>
          </p:cNvSpPr>
          <p:nvPr/>
        </p:nvSpPr>
        <p:spPr bwMode="auto">
          <a:xfrm>
            <a:off x="6172200" y="1123950"/>
            <a:ext cx="1752600" cy="400050"/>
          </a:xfrm>
          <a:prstGeom prst="rect">
            <a:avLst/>
          </a:prstGeom>
          <a:noFill/>
          <a:ln w="9525">
            <a:noFill/>
            <a:miter lim="800000"/>
            <a:headEnd/>
            <a:tailEnd/>
          </a:ln>
        </p:spPr>
        <p:txBody>
          <a:bodyPr>
            <a:spAutoFit/>
          </a:bodyPr>
          <a:lstStyle/>
          <a:p>
            <a:r>
              <a:rPr lang="en-US" sz="2000">
                <a:solidFill>
                  <a:schemeClr val="bg1"/>
                </a:solidFill>
                <a:latin typeface="Times New Roman" pitchFamily="18" charset="0"/>
                <a:cs typeface="Times New Roman" pitchFamily="18" charset="0"/>
              </a:rPr>
              <a:t>Project LUISA</a:t>
            </a:r>
          </a:p>
        </p:txBody>
      </p:sp>
      <p:sp>
        <p:nvSpPr>
          <p:cNvPr id="7" name="TextBox 6"/>
          <p:cNvSpPr txBox="1"/>
          <p:nvPr/>
        </p:nvSpPr>
        <p:spPr>
          <a:xfrm>
            <a:off x="465138" y="2057400"/>
            <a:ext cx="7688262" cy="4001095"/>
          </a:xfrm>
          <a:prstGeom prst="rect">
            <a:avLst/>
          </a:prstGeom>
          <a:noFill/>
        </p:spPr>
        <p:txBody>
          <a:bodyPr>
            <a:spAutoFit/>
          </a:bodyPr>
          <a:lstStyle/>
          <a:p>
            <a:pPr fontAlgn="auto">
              <a:lnSpc>
                <a:spcPct val="150000"/>
              </a:lnSpc>
              <a:spcBef>
                <a:spcPts val="0"/>
              </a:spcBef>
              <a:spcAft>
                <a:spcPts val="0"/>
              </a:spcAft>
              <a:defRPr/>
            </a:pPr>
            <a:r>
              <a:rPr lang="en-US" sz="2400" b="1" dirty="0">
                <a:latin typeface="+mn-lt"/>
              </a:rPr>
              <a:t>Looking Forward</a:t>
            </a:r>
          </a:p>
          <a:p>
            <a:pPr marL="3200400" indent="-2743200" fontAlgn="auto">
              <a:spcBef>
                <a:spcPts val="0"/>
              </a:spcBef>
              <a:spcAft>
                <a:spcPts val="1200"/>
              </a:spcAft>
              <a:defRPr/>
            </a:pPr>
            <a:r>
              <a:rPr lang="en-US" sz="2400" dirty="0" smtClean="0">
                <a:latin typeface="+mn-lt"/>
              </a:rPr>
              <a:t>Fri, Mar 1 (final Fri). </a:t>
            </a:r>
            <a:r>
              <a:rPr lang="en-US" sz="2400" dirty="0">
                <a:latin typeface="+mn-lt"/>
              </a:rPr>
              <a:t>Session </a:t>
            </a:r>
            <a:r>
              <a:rPr lang="en-US" sz="2400" dirty="0" smtClean="0">
                <a:latin typeface="+mn-lt"/>
              </a:rPr>
              <a:t>7: Designing Assessments</a:t>
            </a:r>
            <a:endParaRPr lang="en-US" sz="2400" dirty="0">
              <a:latin typeface="+mn-lt"/>
            </a:endParaRPr>
          </a:p>
          <a:p>
            <a:pPr marL="692150" indent="-234950" fontAlgn="auto">
              <a:spcBef>
                <a:spcPts val="0"/>
              </a:spcBef>
              <a:spcAft>
                <a:spcPts val="1200"/>
              </a:spcAft>
              <a:buFont typeface="Arial" pitchFamily="34" charset="0"/>
              <a:buChar char="•"/>
              <a:defRPr/>
            </a:pPr>
            <a:r>
              <a:rPr lang="en-US" sz="2400" dirty="0" smtClean="0">
                <a:latin typeface="+mn-lt"/>
              </a:rPr>
              <a:t>no reading</a:t>
            </a:r>
            <a:endParaRPr lang="en-US" sz="2400" dirty="0">
              <a:latin typeface="+mn-lt"/>
            </a:endParaRPr>
          </a:p>
          <a:p>
            <a:pPr marL="692150" indent="-234950" fontAlgn="auto">
              <a:spcBef>
                <a:spcPts val="0"/>
              </a:spcBef>
              <a:spcAft>
                <a:spcPts val="1200"/>
              </a:spcAft>
              <a:buFont typeface="Arial" pitchFamily="34" charset="0"/>
              <a:buChar char="•"/>
              <a:defRPr/>
            </a:pPr>
            <a:r>
              <a:rPr lang="en-US" sz="2400" dirty="0">
                <a:latin typeface="+mn-lt"/>
              </a:rPr>
              <a:t>Bring your materials and work so far</a:t>
            </a:r>
            <a:r>
              <a:rPr lang="en-US" sz="2400" dirty="0" smtClean="0">
                <a:latin typeface="+mn-lt"/>
              </a:rPr>
              <a:t>.</a:t>
            </a:r>
          </a:p>
          <a:p>
            <a:pPr marL="692150" indent="-234950" fontAlgn="auto">
              <a:spcBef>
                <a:spcPts val="0"/>
              </a:spcBef>
              <a:spcAft>
                <a:spcPts val="1200"/>
              </a:spcAft>
              <a:buFont typeface="Arial" pitchFamily="34" charset="0"/>
              <a:buChar char="•"/>
              <a:defRPr/>
            </a:pPr>
            <a:r>
              <a:rPr lang="en-US" sz="2400" b="1" dirty="0" smtClean="0">
                <a:latin typeface="+mn-lt"/>
              </a:rPr>
              <a:t>This will be a workshop format for making in-class assessment materials.</a:t>
            </a:r>
            <a:endParaRPr lang="en-US" sz="2400" b="1" dirty="0">
              <a:latin typeface="+mn-lt"/>
            </a:endParaRPr>
          </a:p>
          <a:p>
            <a:pPr marL="692150" indent="-234950" fontAlgn="auto">
              <a:spcBef>
                <a:spcPts val="0"/>
              </a:spcBef>
              <a:spcAft>
                <a:spcPts val="1200"/>
              </a:spcAft>
              <a:buFont typeface="Arial" pitchFamily="34" charset="0"/>
              <a:buChar char="•"/>
              <a:defRPr/>
            </a:pPr>
            <a:r>
              <a:rPr lang="en-US" sz="2400" dirty="0">
                <a:latin typeface="+mn-lt"/>
              </a:rPr>
              <a:t>Bring your </a:t>
            </a:r>
            <a:r>
              <a:rPr lang="en-US" sz="2400" dirty="0" err="1">
                <a:latin typeface="+mn-lt"/>
              </a:rPr>
              <a:t>Azar</a:t>
            </a:r>
            <a:r>
              <a:rPr lang="en-US" sz="2400" dirty="0">
                <a:latin typeface="+mn-lt"/>
              </a:rPr>
              <a:t> grammar </a:t>
            </a:r>
            <a:r>
              <a:rPr lang="en-US" sz="2400" dirty="0" err="1">
                <a:latin typeface="+mn-lt"/>
              </a:rPr>
              <a:t>chartbook</a:t>
            </a:r>
            <a:r>
              <a:rPr lang="en-US" sz="2400" dirty="0">
                <a:latin typeface="+mn-lt"/>
              </a:rPr>
              <a:t>.</a:t>
            </a:r>
          </a:p>
          <a:p>
            <a:pPr marL="692150" indent="-234950" fontAlgn="auto">
              <a:spcBef>
                <a:spcPts val="0"/>
              </a:spcBef>
              <a:spcAft>
                <a:spcPts val="1200"/>
              </a:spcAft>
              <a:buFont typeface="Arial" pitchFamily="34" charset="0"/>
              <a:buChar char="•"/>
              <a:defRPr/>
            </a:pPr>
            <a:r>
              <a:rPr lang="en-US" sz="2400" dirty="0">
                <a:latin typeface="+mn-lt"/>
              </a:rPr>
              <a:t>Check out our course website as we add resources.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178788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8153400" y="4763"/>
            <a:ext cx="1020763" cy="6858000"/>
            <a:chOff x="7891160" y="-176561"/>
            <a:chExt cx="1020335" cy="6858000"/>
          </a:xfrm>
        </p:grpSpPr>
        <p:pic>
          <p:nvPicPr>
            <p:cNvPr id="5"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6" name="Rectangle 5"/>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4338" name="Rectangle 2"/>
          <p:cNvSpPr>
            <a:spLocks noGrp="1" noChangeArrowheads="1"/>
          </p:cNvSpPr>
          <p:nvPr>
            <p:ph type="title"/>
          </p:nvPr>
        </p:nvSpPr>
        <p:spPr/>
        <p:txBody>
          <a:bodyPr/>
          <a:lstStyle/>
          <a:p>
            <a:r>
              <a:rPr lang="en-US"/>
              <a:t>Developing a Rubric</a:t>
            </a:r>
          </a:p>
        </p:txBody>
      </p:sp>
      <p:sp>
        <p:nvSpPr>
          <p:cNvPr id="14339" name="Rectangle 3"/>
          <p:cNvSpPr>
            <a:spLocks noGrp="1" noChangeArrowheads="1"/>
          </p:cNvSpPr>
          <p:nvPr>
            <p:ph type="body" idx="1"/>
          </p:nvPr>
        </p:nvSpPr>
        <p:spPr>
          <a:xfrm>
            <a:off x="457200" y="1600200"/>
            <a:ext cx="7726363" cy="4525963"/>
          </a:xfrm>
        </p:spPr>
        <p:txBody>
          <a:bodyPr/>
          <a:lstStyle/>
          <a:p>
            <a:pPr>
              <a:lnSpc>
                <a:spcPct val="90000"/>
              </a:lnSpc>
              <a:spcAft>
                <a:spcPts val="1800"/>
              </a:spcAft>
            </a:pPr>
            <a:r>
              <a:rPr lang="en-US" dirty="0"/>
              <a:t>Identify desired results (what students should know and be able to do at the end of the unit)</a:t>
            </a:r>
          </a:p>
          <a:p>
            <a:pPr>
              <a:lnSpc>
                <a:spcPct val="90000"/>
              </a:lnSpc>
              <a:spcAft>
                <a:spcPts val="1800"/>
              </a:spcAft>
            </a:pPr>
            <a:r>
              <a:rPr lang="en-US" dirty="0"/>
              <a:t>Determine acceptable evidence (task and criteria for success)</a:t>
            </a:r>
          </a:p>
          <a:p>
            <a:pPr>
              <a:lnSpc>
                <a:spcPct val="90000"/>
              </a:lnSpc>
            </a:pPr>
            <a:r>
              <a:rPr lang="en-US" dirty="0"/>
              <a:t>Make rubric clear to the students when the assignment is given</a:t>
            </a:r>
          </a:p>
          <a:p>
            <a:pPr marL="457200" lvl="1" indent="0">
              <a:lnSpc>
                <a:spcPct val="90000"/>
              </a:lnSpc>
              <a:buNone/>
            </a:pPr>
            <a:endParaRPr lang="en-US" dirty="0"/>
          </a:p>
        </p:txBody>
      </p:sp>
    </p:spTree>
    <p:extLst>
      <p:ext uri="{BB962C8B-B14F-4D97-AF65-F5344CB8AC3E}">
        <p14:creationId xmlns:p14="http://schemas.microsoft.com/office/powerpoint/2010/main" val="16098306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5842" name="Rectangle 2"/>
          <p:cNvSpPr>
            <a:spLocks noGrp="1" noChangeArrowheads="1"/>
          </p:cNvSpPr>
          <p:nvPr>
            <p:ph type="title"/>
          </p:nvPr>
        </p:nvSpPr>
        <p:spPr/>
        <p:txBody>
          <a:bodyPr/>
          <a:lstStyle/>
          <a:p>
            <a:r>
              <a:rPr lang="en-US"/>
              <a:t>Effective Practices</a:t>
            </a:r>
          </a:p>
        </p:txBody>
      </p:sp>
      <p:sp>
        <p:nvSpPr>
          <p:cNvPr id="35843" name="Rectangle 3"/>
          <p:cNvSpPr>
            <a:spLocks noGrp="1" noChangeArrowheads="1"/>
          </p:cNvSpPr>
          <p:nvPr>
            <p:ph type="body" idx="1"/>
          </p:nvPr>
        </p:nvSpPr>
        <p:spPr/>
        <p:txBody>
          <a:bodyPr/>
          <a:lstStyle/>
          <a:p>
            <a:r>
              <a:rPr lang="en-US" sz="2800" dirty="0"/>
              <a:t>Use daily teaching events</a:t>
            </a:r>
          </a:p>
          <a:p>
            <a:r>
              <a:rPr lang="en-US" sz="2800" dirty="0"/>
              <a:t>Match assessments to instructional practices</a:t>
            </a:r>
          </a:p>
          <a:p>
            <a:r>
              <a:rPr lang="en-US" sz="2800" dirty="0"/>
              <a:t>Use a variety of tools</a:t>
            </a:r>
          </a:p>
          <a:p>
            <a:r>
              <a:rPr lang="en-US" sz="2800" dirty="0"/>
              <a:t>Use assessment to plan instruction</a:t>
            </a:r>
          </a:p>
          <a:p>
            <a:r>
              <a:rPr lang="en-US" sz="2800" dirty="0"/>
              <a:t>Make assessments recursive</a:t>
            </a:r>
          </a:p>
          <a:p>
            <a:endParaRPr lang="en-US" sz="2800" dirty="0"/>
          </a:p>
          <a:p>
            <a:endParaRPr lang="en-US" dirty="0"/>
          </a:p>
        </p:txBody>
      </p:sp>
      <p:graphicFrame>
        <p:nvGraphicFramePr>
          <p:cNvPr id="2" name="Diagram 1"/>
          <p:cNvGraphicFramePr/>
          <p:nvPr>
            <p:extLst>
              <p:ext uri="{D42A27DB-BD31-4B8C-83A1-F6EECF244321}">
                <p14:modId xmlns:p14="http://schemas.microsoft.com/office/powerpoint/2010/main" val="2352707452"/>
              </p:ext>
            </p:extLst>
          </p:nvPr>
        </p:nvGraphicFramePr>
        <p:xfrm>
          <a:off x="5257800" y="3810000"/>
          <a:ext cx="2667000" cy="2667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64080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8194" name="Rectangle 2"/>
          <p:cNvSpPr>
            <a:spLocks noGrp="1" noChangeArrowheads="1"/>
          </p:cNvSpPr>
          <p:nvPr>
            <p:ph type="title"/>
          </p:nvPr>
        </p:nvSpPr>
        <p:spPr/>
        <p:txBody>
          <a:bodyPr/>
          <a:lstStyle/>
          <a:p>
            <a:r>
              <a:rPr lang="en-US" sz="3200" dirty="0"/>
              <a:t>Stages of Second Language </a:t>
            </a:r>
            <a:r>
              <a:rPr lang="en-US" sz="3200" dirty="0" smtClean="0"/>
              <a:t>Acquisition</a:t>
            </a:r>
            <a:endParaRPr lang="en-US" sz="3200" dirty="0"/>
          </a:p>
        </p:txBody>
      </p:sp>
      <p:sp>
        <p:nvSpPr>
          <p:cNvPr id="8195" name="Rectangle 3"/>
          <p:cNvSpPr>
            <a:spLocks noGrp="1" noChangeArrowheads="1"/>
          </p:cNvSpPr>
          <p:nvPr>
            <p:ph type="body" sz="half" idx="1"/>
          </p:nvPr>
        </p:nvSpPr>
        <p:spPr>
          <a:xfrm>
            <a:off x="762000" y="1600200"/>
            <a:ext cx="4114800" cy="4525963"/>
          </a:xfrm>
        </p:spPr>
        <p:txBody>
          <a:bodyPr/>
          <a:lstStyle/>
          <a:p>
            <a:pPr algn="ctr">
              <a:spcBef>
                <a:spcPts val="0"/>
              </a:spcBef>
              <a:spcAft>
                <a:spcPts val="600"/>
              </a:spcAft>
              <a:buFontTx/>
              <a:buNone/>
            </a:pPr>
            <a:r>
              <a:rPr lang="en-US" u="sng" dirty="0" smtClean="0"/>
              <a:t>Herrera </a:t>
            </a:r>
            <a:r>
              <a:rPr lang="en-US" u="sng" dirty="0"/>
              <a:t>&amp; </a:t>
            </a:r>
            <a:r>
              <a:rPr lang="en-US" u="sng" dirty="0" err="1"/>
              <a:t>Murry</a:t>
            </a:r>
            <a:r>
              <a:rPr lang="en-US" u="sng" dirty="0"/>
              <a:t> (2005</a:t>
            </a:r>
            <a:r>
              <a:rPr lang="en-US" u="sng" dirty="0" smtClean="0"/>
              <a:t>)</a:t>
            </a:r>
          </a:p>
          <a:p>
            <a:pPr>
              <a:spcBef>
                <a:spcPts val="0"/>
              </a:spcBef>
              <a:spcAft>
                <a:spcPts val="600"/>
              </a:spcAft>
              <a:buFontTx/>
              <a:buNone/>
            </a:pPr>
            <a:endParaRPr lang="en-US" dirty="0"/>
          </a:p>
          <a:p>
            <a:pPr marL="0" lvl="1" indent="0" algn="ctr">
              <a:spcBef>
                <a:spcPts val="0"/>
              </a:spcBef>
              <a:spcAft>
                <a:spcPts val="600"/>
              </a:spcAft>
              <a:buNone/>
            </a:pPr>
            <a:r>
              <a:rPr lang="en-US" b="1" i="1" dirty="0" smtClean="0">
                <a:solidFill>
                  <a:srgbClr val="C00000"/>
                </a:solidFill>
              </a:rPr>
              <a:t>Preproduction (Silent Period)</a:t>
            </a:r>
            <a:endParaRPr lang="en-US" b="1" i="1" dirty="0">
              <a:solidFill>
                <a:srgbClr val="C00000"/>
              </a:solidFill>
            </a:endParaRPr>
          </a:p>
          <a:p>
            <a:pPr marL="0" lvl="1" indent="0" algn="ctr">
              <a:spcBef>
                <a:spcPts val="0"/>
              </a:spcBef>
              <a:spcAft>
                <a:spcPts val="600"/>
              </a:spcAft>
              <a:buNone/>
            </a:pPr>
            <a:r>
              <a:rPr lang="en-US" b="1" i="1" dirty="0">
                <a:solidFill>
                  <a:srgbClr val="C00000"/>
                </a:solidFill>
              </a:rPr>
              <a:t>Early Production</a:t>
            </a:r>
          </a:p>
          <a:p>
            <a:pPr marL="0" lvl="1" indent="0" algn="ctr">
              <a:spcBef>
                <a:spcPts val="0"/>
              </a:spcBef>
              <a:spcAft>
                <a:spcPts val="600"/>
              </a:spcAft>
              <a:buNone/>
            </a:pPr>
            <a:r>
              <a:rPr lang="en-US" b="1" i="1" dirty="0">
                <a:solidFill>
                  <a:srgbClr val="00B0F0"/>
                </a:solidFill>
              </a:rPr>
              <a:t>Speech </a:t>
            </a:r>
            <a:r>
              <a:rPr lang="en-US" b="1" i="1" dirty="0" smtClean="0">
                <a:solidFill>
                  <a:srgbClr val="00B0F0"/>
                </a:solidFill>
              </a:rPr>
              <a:t>Emergence</a:t>
            </a:r>
          </a:p>
          <a:p>
            <a:pPr marL="0" lvl="1" indent="0" algn="ctr">
              <a:spcBef>
                <a:spcPts val="0"/>
              </a:spcBef>
              <a:spcAft>
                <a:spcPts val="600"/>
              </a:spcAft>
              <a:buNone/>
            </a:pPr>
            <a:endParaRPr lang="en-US" b="1" i="1" dirty="0"/>
          </a:p>
          <a:p>
            <a:pPr marL="0" lvl="1" indent="0" algn="ctr">
              <a:spcBef>
                <a:spcPts val="0"/>
              </a:spcBef>
              <a:spcAft>
                <a:spcPts val="600"/>
              </a:spcAft>
              <a:buNone/>
            </a:pPr>
            <a:r>
              <a:rPr lang="en-US" b="1" i="1" dirty="0">
                <a:solidFill>
                  <a:srgbClr val="00B050"/>
                </a:solidFill>
              </a:rPr>
              <a:t>Intermediate </a:t>
            </a:r>
            <a:r>
              <a:rPr lang="en-US" b="1" i="1" dirty="0" smtClean="0">
                <a:solidFill>
                  <a:srgbClr val="00B050"/>
                </a:solidFill>
              </a:rPr>
              <a:t>Fluency</a:t>
            </a:r>
          </a:p>
          <a:p>
            <a:pPr marL="0" lvl="1" indent="0" algn="ctr">
              <a:spcBef>
                <a:spcPts val="0"/>
              </a:spcBef>
              <a:spcAft>
                <a:spcPts val="600"/>
              </a:spcAft>
              <a:buNone/>
            </a:pPr>
            <a:endParaRPr lang="en-US" b="1" i="1" dirty="0"/>
          </a:p>
          <a:p>
            <a:pPr marL="0" lvl="1" indent="0" algn="ctr">
              <a:spcBef>
                <a:spcPts val="0"/>
              </a:spcBef>
              <a:spcAft>
                <a:spcPts val="600"/>
              </a:spcAft>
              <a:buNone/>
            </a:pPr>
            <a:r>
              <a:rPr lang="en-US" b="1" i="1" dirty="0">
                <a:solidFill>
                  <a:srgbClr val="7030A0"/>
                </a:solidFill>
              </a:rPr>
              <a:t>Advanced Fluency</a:t>
            </a:r>
          </a:p>
        </p:txBody>
      </p:sp>
      <p:sp>
        <p:nvSpPr>
          <p:cNvPr id="8196" name="Rectangle 4"/>
          <p:cNvSpPr>
            <a:spLocks noGrp="1" noChangeArrowheads="1"/>
          </p:cNvSpPr>
          <p:nvPr>
            <p:ph type="body" sz="half" idx="2"/>
          </p:nvPr>
        </p:nvSpPr>
        <p:spPr>
          <a:xfrm>
            <a:off x="4724400" y="1600200"/>
            <a:ext cx="3733800" cy="4525963"/>
          </a:xfrm>
        </p:spPr>
        <p:txBody>
          <a:bodyPr/>
          <a:lstStyle/>
          <a:p>
            <a:pPr>
              <a:spcBef>
                <a:spcPts val="0"/>
              </a:spcBef>
              <a:spcAft>
                <a:spcPts val="600"/>
              </a:spcAft>
              <a:buFontTx/>
              <a:buNone/>
            </a:pPr>
            <a:r>
              <a:rPr lang="en-US" u="sng" dirty="0" smtClean="0"/>
              <a:t>ELP </a:t>
            </a:r>
            <a:r>
              <a:rPr lang="en-US" u="sng" dirty="0"/>
              <a:t>Standards (ODE)</a:t>
            </a:r>
          </a:p>
          <a:p>
            <a:pPr marL="457200" lvl="1" indent="0">
              <a:spcBef>
                <a:spcPts val="0"/>
              </a:spcBef>
              <a:spcAft>
                <a:spcPts val="600"/>
              </a:spcAft>
              <a:buNone/>
            </a:pPr>
            <a:endParaRPr lang="en-US" sz="4800" dirty="0"/>
          </a:p>
          <a:p>
            <a:pPr marL="0" lvl="1" indent="0">
              <a:spcBef>
                <a:spcPts val="0"/>
              </a:spcBef>
              <a:spcAft>
                <a:spcPts val="600"/>
              </a:spcAft>
              <a:buNone/>
            </a:pPr>
            <a:r>
              <a:rPr lang="en-US" b="1" i="1" dirty="0" smtClean="0">
                <a:solidFill>
                  <a:srgbClr val="C00000"/>
                </a:solidFill>
              </a:rPr>
              <a:t>Beginning</a:t>
            </a:r>
          </a:p>
          <a:p>
            <a:pPr marL="0" lvl="1" indent="0">
              <a:spcBef>
                <a:spcPts val="0"/>
              </a:spcBef>
              <a:spcAft>
                <a:spcPts val="0"/>
              </a:spcAft>
              <a:buNone/>
            </a:pPr>
            <a:endParaRPr lang="en-US" sz="900" i="1" dirty="0">
              <a:solidFill>
                <a:srgbClr val="C00000"/>
              </a:solidFill>
            </a:endParaRPr>
          </a:p>
          <a:p>
            <a:pPr marL="0" lvl="1" indent="0">
              <a:spcBef>
                <a:spcPts val="0"/>
              </a:spcBef>
              <a:spcAft>
                <a:spcPts val="600"/>
              </a:spcAft>
              <a:buNone/>
            </a:pPr>
            <a:r>
              <a:rPr lang="en-US" b="1" i="1" dirty="0">
                <a:solidFill>
                  <a:srgbClr val="00B0F0"/>
                </a:solidFill>
              </a:rPr>
              <a:t>Early Intermediate</a:t>
            </a:r>
          </a:p>
          <a:p>
            <a:pPr marL="0" lvl="1" indent="0">
              <a:spcBef>
                <a:spcPts val="0"/>
              </a:spcBef>
              <a:spcAft>
                <a:spcPts val="600"/>
              </a:spcAft>
              <a:buNone/>
            </a:pPr>
            <a:r>
              <a:rPr lang="en-US" i="1" dirty="0"/>
              <a:t>Intermediate</a:t>
            </a:r>
          </a:p>
          <a:p>
            <a:pPr marL="0" lvl="1" indent="0">
              <a:spcBef>
                <a:spcPts val="0"/>
              </a:spcBef>
              <a:spcAft>
                <a:spcPts val="600"/>
              </a:spcAft>
              <a:buNone/>
            </a:pPr>
            <a:r>
              <a:rPr lang="en-US" b="1" i="1" dirty="0">
                <a:solidFill>
                  <a:srgbClr val="00B050"/>
                </a:solidFill>
              </a:rPr>
              <a:t>Early Advanced</a:t>
            </a:r>
          </a:p>
          <a:p>
            <a:pPr marL="0" lvl="1" indent="0">
              <a:spcBef>
                <a:spcPts val="0"/>
              </a:spcBef>
              <a:spcAft>
                <a:spcPts val="600"/>
              </a:spcAft>
              <a:buNone/>
            </a:pPr>
            <a:r>
              <a:rPr lang="en-US" i="1" dirty="0"/>
              <a:t>Advanced</a:t>
            </a:r>
          </a:p>
          <a:p>
            <a:pPr marL="0" lvl="1" indent="0">
              <a:spcBef>
                <a:spcPts val="0"/>
              </a:spcBef>
              <a:spcAft>
                <a:spcPts val="600"/>
              </a:spcAft>
              <a:buNone/>
            </a:pPr>
            <a:r>
              <a:rPr lang="en-US" b="1" i="1" dirty="0" smtClean="0">
                <a:solidFill>
                  <a:srgbClr val="7030A0"/>
                </a:solidFill>
              </a:rPr>
              <a:t>Proficient (no </a:t>
            </a:r>
            <a:r>
              <a:rPr lang="en-US" b="1" i="1" dirty="0">
                <a:solidFill>
                  <a:srgbClr val="7030A0"/>
                </a:solidFill>
              </a:rPr>
              <a:t>longer labeled an ELL)</a:t>
            </a:r>
          </a:p>
        </p:txBody>
      </p:sp>
    </p:spTree>
    <p:extLst>
      <p:ext uri="{BB962C8B-B14F-4D97-AF65-F5344CB8AC3E}">
        <p14:creationId xmlns:p14="http://schemas.microsoft.com/office/powerpoint/2010/main" val="3795793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p:cNvGrpSpPr>
          <p:nvPr/>
        </p:nvGrpSpPr>
        <p:grpSpPr bwMode="auto">
          <a:xfrm>
            <a:off x="8153400" y="4763"/>
            <a:ext cx="1020763" cy="6858000"/>
            <a:chOff x="7891160" y="-176561"/>
            <a:chExt cx="1020335" cy="6858000"/>
          </a:xfrm>
        </p:grpSpPr>
        <p:pic>
          <p:nvPicPr>
            <p:cNvPr id="5"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6" name="Rectangle 5"/>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 name="Title 1"/>
          <p:cNvSpPr>
            <a:spLocks noGrp="1"/>
          </p:cNvSpPr>
          <p:nvPr>
            <p:ph type="title"/>
          </p:nvPr>
        </p:nvSpPr>
        <p:spPr/>
        <p:txBody>
          <a:bodyPr/>
          <a:lstStyle/>
          <a:p>
            <a:r>
              <a:rPr lang="en-US" dirty="0" smtClean="0"/>
              <a:t>Video</a:t>
            </a:r>
            <a:endParaRPr lang="en-US" dirty="0"/>
          </a:p>
        </p:txBody>
      </p:sp>
      <p:sp>
        <p:nvSpPr>
          <p:cNvPr id="3" name="Content Placeholder 2"/>
          <p:cNvSpPr>
            <a:spLocks noGrp="1"/>
          </p:cNvSpPr>
          <p:nvPr>
            <p:ph idx="1"/>
          </p:nvPr>
        </p:nvSpPr>
        <p:spPr>
          <a:xfrm>
            <a:off x="457200" y="1600200"/>
            <a:ext cx="7848600" cy="4525963"/>
          </a:xfrm>
        </p:spPr>
        <p:txBody>
          <a:bodyPr/>
          <a:lstStyle/>
          <a:p>
            <a:pPr marL="0" indent="0">
              <a:buNone/>
            </a:pPr>
            <a:r>
              <a:rPr lang="en-US" dirty="0" smtClean="0"/>
              <a:t>As you watch the video, think of the ELLs you have in your own classroom. Where would you place your students?</a:t>
            </a:r>
          </a:p>
          <a:p>
            <a:endParaRPr lang="en-US" dirty="0"/>
          </a:p>
          <a:p>
            <a:pPr marL="0" indent="0" algn="ctr">
              <a:buNone/>
            </a:pPr>
            <a:r>
              <a:rPr lang="en-US" sz="2800" dirty="0" smtClean="0">
                <a:hlinkClick r:id="rId4"/>
              </a:rPr>
              <a:t>http://www.youtube.com/watch?v=Eoca1Ou_6TE</a:t>
            </a:r>
            <a:endParaRPr lang="en-US" sz="2800" dirty="0" smtClean="0"/>
          </a:p>
          <a:p>
            <a:pPr marL="0" indent="0" algn="ctr">
              <a:buNone/>
            </a:pPr>
            <a:endParaRPr lang="en-US" sz="2800" dirty="0"/>
          </a:p>
        </p:txBody>
      </p:sp>
    </p:spTree>
    <p:extLst>
      <p:ext uri="{BB962C8B-B14F-4D97-AF65-F5344CB8AC3E}">
        <p14:creationId xmlns:p14="http://schemas.microsoft.com/office/powerpoint/2010/main" val="3862627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122" name="Rectangle 2"/>
          <p:cNvSpPr>
            <a:spLocks noGrp="1" noChangeArrowheads="1"/>
          </p:cNvSpPr>
          <p:nvPr>
            <p:ph type="title"/>
          </p:nvPr>
        </p:nvSpPr>
        <p:spPr/>
        <p:txBody>
          <a:bodyPr/>
          <a:lstStyle/>
          <a:p>
            <a:r>
              <a:rPr lang="en-US" sz="4000" dirty="0" smtClean="0"/>
              <a:t>Some Ways </a:t>
            </a:r>
            <a:r>
              <a:rPr lang="en-US" sz="4000" dirty="0"/>
              <a:t>to Assess ELLs in Oral Language, Reading and Writing</a:t>
            </a:r>
          </a:p>
        </p:txBody>
      </p:sp>
      <p:sp>
        <p:nvSpPr>
          <p:cNvPr id="5124" name="Rectangle 4"/>
          <p:cNvSpPr>
            <a:spLocks noGrp="1" noChangeArrowheads="1"/>
          </p:cNvSpPr>
          <p:nvPr>
            <p:ph type="body" sz="half" idx="1"/>
          </p:nvPr>
        </p:nvSpPr>
        <p:spPr>
          <a:xfrm>
            <a:off x="228600" y="1600200"/>
            <a:ext cx="3962400" cy="4953000"/>
          </a:xfrm>
        </p:spPr>
        <p:txBody>
          <a:bodyPr/>
          <a:lstStyle/>
          <a:p>
            <a:pPr>
              <a:lnSpc>
                <a:spcPct val="90000"/>
              </a:lnSpc>
              <a:buFontTx/>
              <a:buNone/>
            </a:pPr>
            <a:r>
              <a:rPr lang="en-US" sz="2400" b="1" u="sng" dirty="0"/>
              <a:t>Oral Language</a:t>
            </a:r>
          </a:p>
          <a:p>
            <a:pPr>
              <a:lnSpc>
                <a:spcPct val="90000"/>
              </a:lnSpc>
            </a:pPr>
            <a:r>
              <a:rPr lang="en-US" sz="2400" dirty="0"/>
              <a:t>informal conferencing</a:t>
            </a:r>
          </a:p>
          <a:p>
            <a:pPr>
              <a:lnSpc>
                <a:spcPct val="90000"/>
              </a:lnSpc>
            </a:pPr>
            <a:r>
              <a:rPr lang="en-US" sz="2400" dirty="0"/>
              <a:t>observation during cooperative activities</a:t>
            </a:r>
          </a:p>
          <a:p>
            <a:pPr>
              <a:lnSpc>
                <a:spcPct val="90000"/>
              </a:lnSpc>
            </a:pPr>
            <a:r>
              <a:rPr lang="en-US" sz="2400" dirty="0" smtClean="0"/>
              <a:t>interview—Q </a:t>
            </a:r>
            <a:r>
              <a:rPr lang="en-US" sz="2400" dirty="0"/>
              <a:t>&amp; </a:t>
            </a:r>
            <a:r>
              <a:rPr lang="en-US" sz="2400" dirty="0" smtClean="0"/>
              <a:t>A</a:t>
            </a:r>
            <a:endParaRPr lang="en-US" sz="2400" dirty="0"/>
          </a:p>
          <a:p>
            <a:pPr>
              <a:lnSpc>
                <a:spcPct val="90000"/>
              </a:lnSpc>
            </a:pPr>
            <a:r>
              <a:rPr lang="en-US" sz="2400" dirty="0"/>
              <a:t>picture-cued </a:t>
            </a:r>
            <a:r>
              <a:rPr lang="en-US" sz="2400" dirty="0" smtClean="0"/>
              <a:t>descriptions</a:t>
            </a:r>
            <a:endParaRPr lang="en-US" sz="2400" dirty="0"/>
          </a:p>
          <a:p>
            <a:pPr>
              <a:lnSpc>
                <a:spcPct val="90000"/>
              </a:lnSpc>
            </a:pPr>
            <a:r>
              <a:rPr lang="en-US" sz="2400" dirty="0" smtClean="0"/>
              <a:t>story-telling/relating </a:t>
            </a:r>
            <a:r>
              <a:rPr lang="en-US" sz="2400" dirty="0"/>
              <a:t>events</a:t>
            </a:r>
          </a:p>
          <a:p>
            <a:pPr>
              <a:lnSpc>
                <a:spcPct val="90000"/>
              </a:lnSpc>
            </a:pPr>
            <a:r>
              <a:rPr lang="en-US" sz="2400" dirty="0"/>
              <a:t>impromptu role plays</a:t>
            </a:r>
          </a:p>
          <a:p>
            <a:pPr>
              <a:lnSpc>
                <a:spcPct val="90000"/>
              </a:lnSpc>
            </a:pPr>
            <a:r>
              <a:rPr lang="en-US" sz="2400" dirty="0"/>
              <a:t>debates</a:t>
            </a:r>
          </a:p>
          <a:p>
            <a:pPr>
              <a:lnSpc>
                <a:spcPct val="90000"/>
              </a:lnSpc>
            </a:pPr>
            <a:r>
              <a:rPr lang="en-US" sz="2400" dirty="0"/>
              <a:t>various oral presentations</a:t>
            </a:r>
          </a:p>
          <a:p>
            <a:pPr>
              <a:lnSpc>
                <a:spcPct val="90000"/>
              </a:lnSpc>
            </a:pPr>
            <a:r>
              <a:rPr lang="en-US" sz="2400" dirty="0" smtClean="0"/>
              <a:t>video </a:t>
            </a:r>
            <a:r>
              <a:rPr lang="en-US" sz="2400" dirty="0"/>
              <a:t>production</a:t>
            </a:r>
          </a:p>
          <a:p>
            <a:pPr>
              <a:lnSpc>
                <a:spcPct val="90000"/>
              </a:lnSpc>
            </a:pPr>
            <a:r>
              <a:rPr lang="en-US" sz="2400" i="1" dirty="0" smtClean="0">
                <a:solidFill>
                  <a:srgbClr val="C00000"/>
                </a:solidFill>
              </a:rPr>
              <a:t>What else?</a:t>
            </a:r>
            <a:endParaRPr lang="en-US" sz="2400" i="1" dirty="0">
              <a:solidFill>
                <a:srgbClr val="C00000"/>
              </a:solidFill>
            </a:endParaRPr>
          </a:p>
          <a:p>
            <a:pPr>
              <a:lnSpc>
                <a:spcPct val="90000"/>
              </a:lnSpc>
            </a:pPr>
            <a:endParaRPr lang="en-US" sz="2400" dirty="0"/>
          </a:p>
          <a:p>
            <a:pPr>
              <a:lnSpc>
                <a:spcPct val="90000"/>
              </a:lnSpc>
            </a:pPr>
            <a:endParaRPr lang="en-US" sz="2400" dirty="0"/>
          </a:p>
        </p:txBody>
      </p:sp>
      <p:sp>
        <p:nvSpPr>
          <p:cNvPr id="5125" name="Rectangle 5"/>
          <p:cNvSpPr>
            <a:spLocks noGrp="1" noChangeArrowheads="1"/>
          </p:cNvSpPr>
          <p:nvPr>
            <p:ph type="body" sz="half" idx="2"/>
          </p:nvPr>
        </p:nvSpPr>
        <p:spPr>
          <a:xfrm>
            <a:off x="4267200" y="1600200"/>
            <a:ext cx="4724400" cy="2971800"/>
          </a:xfrm>
          <a:solidFill>
            <a:schemeClr val="bg1"/>
          </a:solidFill>
        </p:spPr>
        <p:txBody>
          <a:bodyPr/>
          <a:lstStyle/>
          <a:p>
            <a:pPr>
              <a:lnSpc>
                <a:spcPct val="90000"/>
              </a:lnSpc>
              <a:buFontTx/>
              <a:buNone/>
            </a:pPr>
            <a:r>
              <a:rPr lang="en-US" sz="2400" b="1" u="sng" dirty="0"/>
              <a:t>Reading and Writing</a:t>
            </a:r>
          </a:p>
          <a:p>
            <a:pPr marL="171450" indent="-171450">
              <a:lnSpc>
                <a:spcPct val="90000"/>
              </a:lnSpc>
            </a:pPr>
            <a:r>
              <a:rPr lang="en-US" sz="1800" dirty="0" smtClean="0"/>
              <a:t>graphic </a:t>
            </a:r>
            <a:r>
              <a:rPr lang="en-US" sz="1800" dirty="0"/>
              <a:t>organizers to classify words or phrases </a:t>
            </a:r>
          </a:p>
          <a:p>
            <a:pPr marL="171450" indent="-171450">
              <a:lnSpc>
                <a:spcPct val="90000"/>
              </a:lnSpc>
            </a:pPr>
            <a:r>
              <a:rPr lang="en-US" sz="1800" dirty="0"/>
              <a:t>sequencing pictures, sentences, or paragraphs</a:t>
            </a:r>
          </a:p>
          <a:p>
            <a:pPr marL="171450" indent="-171450">
              <a:lnSpc>
                <a:spcPct val="90000"/>
              </a:lnSpc>
            </a:pPr>
            <a:r>
              <a:rPr lang="en-US" sz="1800" dirty="0"/>
              <a:t>drawing based on written text</a:t>
            </a:r>
          </a:p>
          <a:p>
            <a:pPr marL="171450" indent="-171450">
              <a:lnSpc>
                <a:spcPct val="90000"/>
              </a:lnSpc>
            </a:pPr>
            <a:r>
              <a:rPr lang="en-US" sz="1800" dirty="0"/>
              <a:t>matching words with pictures, words, phrases, sentences; matching sentences with paragraphs</a:t>
            </a:r>
          </a:p>
          <a:p>
            <a:pPr marL="171450" indent="-171450">
              <a:lnSpc>
                <a:spcPct val="90000"/>
              </a:lnSpc>
            </a:pPr>
            <a:r>
              <a:rPr lang="en-US" sz="1800" dirty="0"/>
              <a:t>underlining or highlighting main ideas or supporting details</a:t>
            </a:r>
          </a:p>
          <a:p>
            <a:pPr marL="171450" indent="-171450">
              <a:lnSpc>
                <a:spcPct val="90000"/>
              </a:lnSpc>
            </a:pPr>
            <a:r>
              <a:rPr lang="en-US" sz="1800" dirty="0"/>
              <a:t>cloze </a:t>
            </a:r>
            <a:r>
              <a:rPr lang="en-US" sz="1800" dirty="0" smtClean="0"/>
              <a:t>exercises, miscue analysis</a:t>
            </a:r>
          </a:p>
          <a:p>
            <a:pPr marL="171450" indent="-171450">
              <a:lnSpc>
                <a:spcPct val="90000"/>
              </a:lnSpc>
            </a:pPr>
            <a:r>
              <a:rPr lang="en-US" sz="1800" dirty="0" smtClean="0"/>
              <a:t>discussion groups, comprehension ?s</a:t>
            </a:r>
          </a:p>
          <a:p>
            <a:pPr marL="171450" indent="-171450">
              <a:lnSpc>
                <a:spcPct val="90000"/>
              </a:lnSpc>
            </a:pPr>
            <a:r>
              <a:rPr lang="en-US" sz="1800" dirty="0" smtClean="0"/>
              <a:t>essays </a:t>
            </a:r>
            <a:r>
              <a:rPr lang="en-US" sz="1800" dirty="0"/>
              <a:t>(expository, persuasive)</a:t>
            </a:r>
          </a:p>
          <a:p>
            <a:pPr marL="171450" indent="-171450">
              <a:lnSpc>
                <a:spcPct val="90000"/>
              </a:lnSpc>
            </a:pPr>
            <a:r>
              <a:rPr lang="en-US" sz="1800" dirty="0" smtClean="0"/>
              <a:t>narratives </a:t>
            </a:r>
            <a:r>
              <a:rPr lang="en-US" sz="1800" dirty="0"/>
              <a:t>(real or fictional)</a:t>
            </a:r>
          </a:p>
          <a:p>
            <a:pPr marL="171450" indent="-171450">
              <a:lnSpc>
                <a:spcPct val="90000"/>
              </a:lnSpc>
            </a:pPr>
            <a:r>
              <a:rPr lang="en-US" sz="1800" dirty="0"/>
              <a:t>summaries</a:t>
            </a:r>
          </a:p>
          <a:p>
            <a:pPr marL="171450" indent="-171450">
              <a:lnSpc>
                <a:spcPct val="90000"/>
              </a:lnSpc>
            </a:pPr>
            <a:r>
              <a:rPr lang="en-US" sz="1800" dirty="0" smtClean="0"/>
              <a:t>notes, journals, </a:t>
            </a:r>
            <a:r>
              <a:rPr lang="en-US" sz="1800" dirty="0"/>
              <a:t>and logs</a:t>
            </a:r>
          </a:p>
          <a:p>
            <a:pPr marL="171450" indent="-171450">
              <a:lnSpc>
                <a:spcPct val="90000"/>
              </a:lnSpc>
            </a:pPr>
            <a:r>
              <a:rPr lang="en-US" sz="1800" dirty="0"/>
              <a:t>portfolio of writing </a:t>
            </a:r>
            <a:r>
              <a:rPr lang="en-US" sz="1800" dirty="0" smtClean="0"/>
              <a:t>samples</a:t>
            </a:r>
            <a:endParaRPr lang="en-US" sz="1800" dirty="0"/>
          </a:p>
          <a:p>
            <a:pPr marL="171450" indent="-171450">
              <a:lnSpc>
                <a:spcPct val="90000"/>
              </a:lnSpc>
            </a:pPr>
            <a:r>
              <a:rPr lang="en-US" sz="1800" i="1" dirty="0" smtClean="0">
                <a:solidFill>
                  <a:srgbClr val="C00000"/>
                </a:solidFill>
              </a:rPr>
              <a:t>What else?</a:t>
            </a:r>
            <a:endParaRPr lang="en-US" sz="1800" i="1" dirty="0">
              <a:solidFill>
                <a:srgbClr val="C00000"/>
              </a:solidFill>
            </a:endParaRPr>
          </a:p>
        </p:txBody>
      </p:sp>
    </p:spTree>
    <p:extLst>
      <p:ext uri="{BB962C8B-B14F-4D97-AF65-F5344CB8AC3E}">
        <p14:creationId xmlns:p14="http://schemas.microsoft.com/office/powerpoint/2010/main" val="9490509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p:cNvGrpSpPr>
          <p:nvPr/>
        </p:nvGrpSpPr>
        <p:grpSpPr bwMode="auto">
          <a:xfrm>
            <a:off x="8153400" y="4763"/>
            <a:ext cx="1020763" cy="6858000"/>
            <a:chOff x="7891160" y="-176561"/>
            <a:chExt cx="1020335" cy="6858000"/>
          </a:xfrm>
        </p:grpSpPr>
        <p:pic>
          <p:nvPicPr>
            <p:cNvPr id="5"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6" name="Rectangle 5"/>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Title 6"/>
          <p:cNvSpPr>
            <a:spLocks noGrp="1"/>
          </p:cNvSpPr>
          <p:nvPr>
            <p:ph type="title"/>
          </p:nvPr>
        </p:nvSpPr>
        <p:spPr/>
        <p:txBody>
          <a:bodyPr/>
          <a:lstStyle/>
          <a:p>
            <a:r>
              <a:rPr lang="en-US" dirty="0" smtClean="0"/>
              <a:t>Brainstorming…</a:t>
            </a:r>
            <a:endParaRPr lang="en-US" dirty="0"/>
          </a:p>
        </p:txBody>
      </p:sp>
      <p:sp>
        <p:nvSpPr>
          <p:cNvPr id="8" name="Content Placeholder 7"/>
          <p:cNvSpPr>
            <a:spLocks noGrp="1"/>
          </p:cNvSpPr>
          <p:nvPr>
            <p:ph idx="1"/>
          </p:nvPr>
        </p:nvSpPr>
        <p:spPr>
          <a:xfrm>
            <a:off x="457200" y="1600200"/>
            <a:ext cx="7924800" cy="4525963"/>
          </a:xfrm>
        </p:spPr>
        <p:txBody>
          <a:bodyPr/>
          <a:lstStyle/>
          <a:p>
            <a:r>
              <a:rPr lang="en-US" dirty="0" smtClean="0"/>
              <a:t>Look at the two resources for today’s session on our website: </a:t>
            </a:r>
          </a:p>
          <a:p>
            <a:pPr lvl="1"/>
            <a:r>
              <a:rPr lang="en-US" dirty="0" smtClean="0">
                <a:solidFill>
                  <a:srgbClr val="C00000"/>
                </a:solidFill>
              </a:rPr>
              <a:t>Identifying and Developing Language Proficiency</a:t>
            </a:r>
          </a:p>
          <a:p>
            <a:pPr lvl="1"/>
            <a:r>
              <a:rPr lang="en-US" dirty="0" smtClean="0">
                <a:solidFill>
                  <a:srgbClr val="C00000"/>
                </a:solidFill>
              </a:rPr>
              <a:t>Developmental Levels of ELLs</a:t>
            </a:r>
          </a:p>
          <a:p>
            <a:r>
              <a:rPr lang="en-US" dirty="0" smtClean="0"/>
              <a:t>What would be appropriate assessment tasks for the ELLs you currently have in your class?</a:t>
            </a:r>
            <a:endParaRPr lang="en-US" dirty="0"/>
          </a:p>
        </p:txBody>
      </p:sp>
    </p:spTree>
    <p:extLst>
      <p:ext uri="{BB962C8B-B14F-4D97-AF65-F5344CB8AC3E}">
        <p14:creationId xmlns:p14="http://schemas.microsoft.com/office/powerpoint/2010/main" val="3130838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C:\Users\Rob\AppData\Local\Microsoft\Windows\Temporary Internet Files\Content.IE5\FVXFMXHO\MP900439527[1].jpg"/>
          <p:cNvPicPr>
            <a:picLocks noChangeAspect="1" noChangeArrowheads="1"/>
          </p:cNvPicPr>
          <p:nvPr/>
        </p:nvPicPr>
        <p:blipFill>
          <a:blip r:embed="rId2" cstate="print"/>
          <a:srcRect l="44325"/>
          <a:stretch>
            <a:fillRect/>
          </a:stretch>
        </p:blipFill>
        <p:spPr bwMode="auto">
          <a:xfrm>
            <a:off x="8153400" y="0"/>
            <a:ext cx="989013" cy="6851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1075</TotalTime>
  <Words>2939</Words>
  <Application>Microsoft Office PowerPoint</Application>
  <PresentationFormat>On-screen Show (4:3)</PresentationFormat>
  <Paragraphs>349</Paragraphs>
  <Slides>43</Slides>
  <Notes>2</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PowerPoint Presentation</vt:lpstr>
      <vt:lpstr>Think-Pair-Share</vt:lpstr>
      <vt:lpstr>Purposes of Assessment</vt:lpstr>
      <vt:lpstr>NCLB and ELLs</vt:lpstr>
      <vt:lpstr>Stages of Second Language Acquisition</vt:lpstr>
      <vt:lpstr>Video</vt:lpstr>
      <vt:lpstr>Some Ways to Assess ELLs in Oral Language, Reading and Writing</vt:lpstr>
      <vt:lpstr>Brainstorming…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Developing a Rubric</vt:lpstr>
      <vt:lpstr>Effective Practices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dc:creator>
  <cp:lastModifiedBy>Rob</cp:lastModifiedBy>
  <cp:revision>71</cp:revision>
  <dcterms:created xsi:type="dcterms:W3CDTF">2013-02-06T17:13:32Z</dcterms:created>
  <dcterms:modified xsi:type="dcterms:W3CDTF">2013-02-26T17:24:04Z</dcterms:modified>
</cp:coreProperties>
</file>