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sldIdLst>
    <p:sldId id="321" r:id="rId2"/>
    <p:sldId id="322" r:id="rId3"/>
    <p:sldId id="323" r:id="rId4"/>
    <p:sldId id="326" r:id="rId5"/>
    <p:sldId id="324" r:id="rId6"/>
    <p:sldId id="260" r:id="rId7"/>
    <p:sldId id="281" r:id="rId8"/>
    <p:sldId id="337" r:id="rId9"/>
    <p:sldId id="338" r:id="rId10"/>
    <p:sldId id="282" r:id="rId11"/>
    <p:sldId id="420" r:id="rId12"/>
    <p:sldId id="352" r:id="rId13"/>
    <p:sldId id="353" r:id="rId14"/>
    <p:sldId id="354" r:id="rId15"/>
    <p:sldId id="375" r:id="rId16"/>
    <p:sldId id="421" r:id="rId17"/>
    <p:sldId id="422" r:id="rId18"/>
    <p:sldId id="428" r:id="rId19"/>
    <p:sldId id="432" r:id="rId20"/>
    <p:sldId id="424" r:id="rId21"/>
    <p:sldId id="429" r:id="rId22"/>
    <p:sldId id="426" r:id="rId23"/>
    <p:sldId id="430" r:id="rId24"/>
    <p:sldId id="431" r:id="rId25"/>
    <p:sldId id="425" r:id="rId26"/>
    <p:sldId id="433" r:id="rId27"/>
    <p:sldId id="434" r:id="rId28"/>
    <p:sldId id="435" r:id="rId29"/>
    <p:sldId id="373" r:id="rId30"/>
    <p:sldId id="449" r:id="rId31"/>
    <p:sldId id="451" r:id="rId32"/>
    <p:sldId id="450" r:id="rId33"/>
    <p:sldId id="452" r:id="rId34"/>
    <p:sldId id="437" r:id="rId35"/>
    <p:sldId id="439" r:id="rId36"/>
    <p:sldId id="447" r:id="rId37"/>
    <p:sldId id="448" r:id="rId38"/>
    <p:sldId id="442" r:id="rId39"/>
    <p:sldId id="444" r:id="rId40"/>
    <p:sldId id="445" r:id="rId41"/>
    <p:sldId id="446" r:id="rId42"/>
    <p:sldId id="443" r:id="rId43"/>
    <p:sldId id="369" r:id="rId44"/>
    <p:sldId id="361" r:id="rId45"/>
    <p:sldId id="305" r:id="rId46"/>
    <p:sldId id="41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D4A"/>
    <a:srgbClr val="C96B69"/>
    <a:srgbClr val="FFFFFF"/>
    <a:srgbClr val="FF808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4660"/>
  </p:normalViewPr>
  <p:slideViewPr>
    <p:cSldViewPr>
      <p:cViewPr varScale="1">
        <p:scale>
          <a:sx n="106" d="100"/>
          <a:sy n="106" d="100"/>
        </p:scale>
        <p:origin x="-15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58DC2-2A9B-43AB-89C2-5B5DF353298B}" type="doc">
      <dgm:prSet loTypeId="urn:microsoft.com/office/officeart/2005/8/layout/cycle8" loCatId="cycle" qsTypeId="urn:microsoft.com/office/officeart/2005/8/quickstyle/simple1" qsCatId="simple" csTypeId="urn:microsoft.com/office/officeart/2005/8/colors/accent1_2" csCatId="accent1" phldr="1"/>
      <dgm:spPr/>
    </dgm:pt>
    <dgm:pt modelId="{82838231-FC7C-40DF-B239-87F16561985F}">
      <dgm:prSet phldrT="[Text]" custT="1"/>
      <dgm:spPr>
        <a:solidFill>
          <a:schemeClr val="accent1">
            <a:lumMod val="20000"/>
            <a:lumOff val="80000"/>
          </a:schemeClr>
        </a:solidFill>
      </dgm:spPr>
      <dgm:t>
        <a:bodyPr/>
        <a:lstStyle/>
        <a:p>
          <a:r>
            <a:rPr lang="en-US" sz="2800" dirty="0" smtClean="0">
              <a:solidFill>
                <a:schemeClr val="tx1"/>
              </a:solidFill>
            </a:rPr>
            <a:t>that</a:t>
          </a:r>
          <a:r>
            <a:rPr lang="en-US" sz="2800" dirty="0" smtClean="0"/>
            <a:t> </a:t>
          </a:r>
          <a:r>
            <a:rPr lang="en-US" sz="2800" b="1" dirty="0" smtClean="0">
              <a:solidFill>
                <a:srgbClr val="FF0000"/>
              </a:solidFill>
            </a:rPr>
            <a:t>FUNCTION</a:t>
          </a:r>
          <a:r>
            <a:rPr lang="en-US" sz="2800" dirty="0" smtClean="0"/>
            <a:t> </a:t>
          </a:r>
          <a:r>
            <a:rPr lang="en-US" sz="2800" b="1" dirty="0" err="1" smtClean="0">
              <a:solidFill>
                <a:srgbClr val="FF0000"/>
              </a:solidFill>
            </a:rPr>
            <a:t>MEANING</a:t>
          </a:r>
          <a:r>
            <a:rPr lang="en-US" sz="2800" dirty="0" err="1" smtClean="0">
              <a:solidFill>
                <a:schemeClr val="tx1"/>
              </a:solidFill>
            </a:rPr>
            <a:t>fully</a:t>
          </a:r>
          <a:endParaRPr lang="en-US" sz="2800" dirty="0">
            <a:solidFill>
              <a:schemeClr val="tx1"/>
            </a:solidFill>
          </a:endParaRPr>
        </a:p>
      </dgm:t>
    </dgm:pt>
    <dgm:pt modelId="{AE81E421-7A8F-4877-94A3-83F0290185AB}" type="parTrans" cxnId="{79F92EE6-2EB3-40AC-B81C-3FF64F7AD673}">
      <dgm:prSet/>
      <dgm:spPr/>
      <dgm:t>
        <a:bodyPr/>
        <a:lstStyle/>
        <a:p>
          <a:endParaRPr lang="en-US"/>
        </a:p>
      </dgm:t>
    </dgm:pt>
    <dgm:pt modelId="{EB5ACDEF-EB26-4E06-8203-9E1E7C826EB7}" type="sibTrans" cxnId="{79F92EE6-2EB3-40AC-B81C-3FF64F7AD673}">
      <dgm:prSet/>
      <dgm:spPr/>
      <dgm:t>
        <a:bodyPr/>
        <a:lstStyle/>
        <a:p>
          <a:endParaRPr lang="en-US"/>
        </a:p>
      </dgm:t>
    </dgm:pt>
    <dgm:pt modelId="{9C4E6B5A-6232-4A25-B233-9F3C842CE784}">
      <dgm:prSet phldrT="[Text]" custT="1"/>
      <dgm:spPr>
        <a:solidFill>
          <a:schemeClr val="accent1">
            <a:lumMod val="20000"/>
            <a:lumOff val="80000"/>
          </a:schemeClr>
        </a:solidFill>
      </dgm:spPr>
      <dgm:t>
        <a:bodyPr/>
        <a:lstStyle/>
        <a:p>
          <a:r>
            <a:rPr lang="en-US" sz="3200" dirty="0" smtClean="0">
              <a:solidFill>
                <a:schemeClr val="tx1"/>
              </a:solidFill>
            </a:rPr>
            <a:t>for </a:t>
          </a:r>
          <a:r>
            <a:rPr lang="en-US" sz="3200" b="1" dirty="0" smtClean="0">
              <a:solidFill>
                <a:srgbClr val="FF0000"/>
              </a:solidFill>
            </a:rPr>
            <a:t>USE</a:t>
          </a:r>
          <a:r>
            <a:rPr lang="en-US" sz="3200" dirty="0" smtClean="0"/>
            <a:t> </a:t>
          </a:r>
          <a:r>
            <a:rPr lang="en-US" sz="3200" dirty="0" smtClean="0">
              <a:solidFill>
                <a:schemeClr val="tx1"/>
              </a:solidFill>
            </a:rPr>
            <a:t>in academic </a:t>
          </a:r>
          <a:r>
            <a:rPr lang="en-US" sz="3200" b="1" dirty="0" smtClean="0">
              <a:solidFill>
                <a:srgbClr val="FF0000"/>
              </a:solidFill>
            </a:rPr>
            <a:t>PRACTICES</a:t>
          </a:r>
          <a:endParaRPr lang="en-US" sz="3200" b="1" dirty="0">
            <a:solidFill>
              <a:srgbClr val="FF0000"/>
            </a:solidFill>
          </a:endParaRPr>
        </a:p>
      </dgm:t>
    </dgm:pt>
    <dgm:pt modelId="{B8DDB57A-1A3F-4976-9180-FF074D526DC3}" type="parTrans" cxnId="{3D1AD70D-E7A9-4829-948E-E9F482B0387F}">
      <dgm:prSet/>
      <dgm:spPr/>
      <dgm:t>
        <a:bodyPr/>
        <a:lstStyle/>
        <a:p>
          <a:endParaRPr lang="en-US"/>
        </a:p>
      </dgm:t>
    </dgm:pt>
    <dgm:pt modelId="{647D2285-EAD9-4A85-8B8C-9BAE26AC9C44}" type="sibTrans" cxnId="{3D1AD70D-E7A9-4829-948E-E9F482B0387F}">
      <dgm:prSet/>
      <dgm:spPr/>
      <dgm:t>
        <a:bodyPr/>
        <a:lstStyle/>
        <a:p>
          <a:endParaRPr lang="en-US"/>
        </a:p>
      </dgm:t>
    </dgm:pt>
    <dgm:pt modelId="{1A253A48-1404-4F7B-B398-CFEA82E13CB1}">
      <dgm:prSet phldrT="[Text]" custT="1"/>
      <dgm:spPr>
        <a:solidFill>
          <a:schemeClr val="accent1">
            <a:lumMod val="20000"/>
            <a:lumOff val="80000"/>
          </a:schemeClr>
        </a:solidFill>
      </dgm:spPr>
      <dgm:t>
        <a:bodyPr/>
        <a:lstStyle/>
        <a:p>
          <a:r>
            <a:rPr lang="en-US" sz="3200" dirty="0" smtClean="0">
              <a:solidFill>
                <a:schemeClr val="tx1"/>
              </a:solidFill>
            </a:rPr>
            <a:t>To teach language </a:t>
          </a:r>
          <a:r>
            <a:rPr lang="en-US" sz="3200" b="1" dirty="0" smtClean="0">
              <a:solidFill>
                <a:srgbClr val="FF0000"/>
              </a:solidFill>
            </a:rPr>
            <a:t>FORMS</a:t>
          </a:r>
          <a:endParaRPr lang="en-US" sz="3200" b="1" dirty="0">
            <a:solidFill>
              <a:srgbClr val="FF0000"/>
            </a:solidFill>
          </a:endParaRPr>
        </a:p>
      </dgm:t>
    </dgm:pt>
    <dgm:pt modelId="{BAF310BB-DD95-49D1-9D46-005E98E8C90D}" type="parTrans" cxnId="{CFC0FEEB-03B6-4729-ABD0-DD6BAD6CC635}">
      <dgm:prSet/>
      <dgm:spPr/>
      <dgm:t>
        <a:bodyPr/>
        <a:lstStyle/>
        <a:p>
          <a:endParaRPr lang="en-US"/>
        </a:p>
      </dgm:t>
    </dgm:pt>
    <dgm:pt modelId="{4C868936-C63D-4F52-9245-C00341C9B898}" type="sibTrans" cxnId="{CFC0FEEB-03B6-4729-ABD0-DD6BAD6CC635}">
      <dgm:prSet/>
      <dgm:spPr/>
      <dgm:t>
        <a:bodyPr/>
        <a:lstStyle/>
        <a:p>
          <a:endParaRPr lang="en-US"/>
        </a:p>
      </dgm:t>
    </dgm:pt>
    <dgm:pt modelId="{C2641BB1-09F8-45D9-A965-5A4F93C7E11A}" type="pres">
      <dgm:prSet presAssocID="{5FB58DC2-2A9B-43AB-89C2-5B5DF353298B}" presName="compositeShape" presStyleCnt="0">
        <dgm:presLayoutVars>
          <dgm:chMax val="7"/>
          <dgm:dir/>
          <dgm:resizeHandles val="exact"/>
        </dgm:presLayoutVars>
      </dgm:prSet>
      <dgm:spPr/>
    </dgm:pt>
    <dgm:pt modelId="{E5F7A835-DCA3-429F-93AB-8426DD13B6F2}" type="pres">
      <dgm:prSet presAssocID="{5FB58DC2-2A9B-43AB-89C2-5B5DF353298B}" presName="wedge1" presStyleLbl="node1" presStyleIdx="0" presStyleCnt="3" custScaleX="120555" custLinFactNeighborX="0" custLinFactNeighborY="-203"/>
      <dgm:spPr/>
      <dgm:t>
        <a:bodyPr/>
        <a:lstStyle/>
        <a:p>
          <a:endParaRPr lang="en-US"/>
        </a:p>
      </dgm:t>
    </dgm:pt>
    <dgm:pt modelId="{56646BAE-6F8E-4090-B9EB-BB685F226B02}" type="pres">
      <dgm:prSet presAssocID="{5FB58DC2-2A9B-43AB-89C2-5B5DF353298B}" presName="dummy1a" presStyleCnt="0"/>
      <dgm:spPr/>
    </dgm:pt>
    <dgm:pt modelId="{0AADF66E-2CA2-412F-AD2A-D63FD7CD2A0B}" type="pres">
      <dgm:prSet presAssocID="{5FB58DC2-2A9B-43AB-89C2-5B5DF353298B}" presName="dummy1b" presStyleCnt="0"/>
      <dgm:spPr/>
    </dgm:pt>
    <dgm:pt modelId="{6E69AA1B-943D-44C9-A792-EEC4E13CA627}" type="pres">
      <dgm:prSet presAssocID="{5FB58DC2-2A9B-43AB-89C2-5B5DF353298B}" presName="wedge1Tx" presStyleLbl="node1" presStyleIdx="0" presStyleCnt="3">
        <dgm:presLayoutVars>
          <dgm:chMax val="0"/>
          <dgm:chPref val="0"/>
          <dgm:bulletEnabled val="1"/>
        </dgm:presLayoutVars>
      </dgm:prSet>
      <dgm:spPr/>
      <dgm:t>
        <a:bodyPr/>
        <a:lstStyle/>
        <a:p>
          <a:endParaRPr lang="en-US"/>
        </a:p>
      </dgm:t>
    </dgm:pt>
    <dgm:pt modelId="{BCD56551-F94B-45AF-A6A1-174977A33DC4}" type="pres">
      <dgm:prSet presAssocID="{5FB58DC2-2A9B-43AB-89C2-5B5DF353298B}" presName="wedge2" presStyleLbl="node1" presStyleIdx="1" presStyleCnt="3" custScaleX="110408"/>
      <dgm:spPr/>
      <dgm:t>
        <a:bodyPr/>
        <a:lstStyle/>
        <a:p>
          <a:endParaRPr lang="en-US"/>
        </a:p>
      </dgm:t>
    </dgm:pt>
    <dgm:pt modelId="{34A69262-5A58-4A03-8B54-1B9F3B9F2EEB}" type="pres">
      <dgm:prSet presAssocID="{5FB58DC2-2A9B-43AB-89C2-5B5DF353298B}" presName="dummy2a" presStyleCnt="0"/>
      <dgm:spPr/>
    </dgm:pt>
    <dgm:pt modelId="{6DB40EFD-6CB8-4E89-96D4-97F848732773}" type="pres">
      <dgm:prSet presAssocID="{5FB58DC2-2A9B-43AB-89C2-5B5DF353298B}" presName="dummy2b" presStyleCnt="0"/>
      <dgm:spPr/>
    </dgm:pt>
    <dgm:pt modelId="{2A92F4CF-0E7B-4E45-ABED-8C043D72632F}" type="pres">
      <dgm:prSet presAssocID="{5FB58DC2-2A9B-43AB-89C2-5B5DF353298B}" presName="wedge2Tx" presStyleLbl="node1" presStyleIdx="1" presStyleCnt="3">
        <dgm:presLayoutVars>
          <dgm:chMax val="0"/>
          <dgm:chPref val="0"/>
          <dgm:bulletEnabled val="1"/>
        </dgm:presLayoutVars>
      </dgm:prSet>
      <dgm:spPr/>
      <dgm:t>
        <a:bodyPr/>
        <a:lstStyle/>
        <a:p>
          <a:endParaRPr lang="en-US"/>
        </a:p>
      </dgm:t>
    </dgm:pt>
    <dgm:pt modelId="{B3250019-0CBD-429C-A4C9-EDE20F3AD796}" type="pres">
      <dgm:prSet presAssocID="{5FB58DC2-2A9B-43AB-89C2-5B5DF353298B}" presName="wedge3" presStyleLbl="node1" presStyleIdx="2" presStyleCnt="3" custScaleX="106289"/>
      <dgm:spPr/>
      <dgm:t>
        <a:bodyPr/>
        <a:lstStyle/>
        <a:p>
          <a:endParaRPr lang="en-US"/>
        </a:p>
      </dgm:t>
    </dgm:pt>
    <dgm:pt modelId="{822175EE-48D5-4AE4-80BF-1C7041625539}" type="pres">
      <dgm:prSet presAssocID="{5FB58DC2-2A9B-43AB-89C2-5B5DF353298B}" presName="dummy3a" presStyleCnt="0"/>
      <dgm:spPr/>
    </dgm:pt>
    <dgm:pt modelId="{AC81EE35-396F-4F17-9D27-04A95E4CB896}" type="pres">
      <dgm:prSet presAssocID="{5FB58DC2-2A9B-43AB-89C2-5B5DF353298B}" presName="dummy3b" presStyleCnt="0"/>
      <dgm:spPr/>
    </dgm:pt>
    <dgm:pt modelId="{C211C2D9-A95D-47FE-B6D6-648556AB8CB4}" type="pres">
      <dgm:prSet presAssocID="{5FB58DC2-2A9B-43AB-89C2-5B5DF353298B}" presName="wedge3Tx" presStyleLbl="node1" presStyleIdx="2" presStyleCnt="3">
        <dgm:presLayoutVars>
          <dgm:chMax val="0"/>
          <dgm:chPref val="0"/>
          <dgm:bulletEnabled val="1"/>
        </dgm:presLayoutVars>
      </dgm:prSet>
      <dgm:spPr/>
      <dgm:t>
        <a:bodyPr/>
        <a:lstStyle/>
        <a:p>
          <a:endParaRPr lang="en-US"/>
        </a:p>
      </dgm:t>
    </dgm:pt>
    <dgm:pt modelId="{BB02FEAD-DFD0-47D5-A6CE-3860D62A3145}" type="pres">
      <dgm:prSet presAssocID="{EB5ACDEF-EB26-4E06-8203-9E1E7C826EB7}" presName="arrowWedge1" presStyleLbl="fgSibTrans2D1" presStyleIdx="0" presStyleCnt="3" custScaleX="112495" custScaleY="102681" custLinFactNeighborX="142" custLinFactNeighborY="144"/>
      <dgm:spPr/>
    </dgm:pt>
    <dgm:pt modelId="{604ED479-12C2-4575-8E80-521AD936D247}" type="pres">
      <dgm:prSet presAssocID="{647D2285-EAD9-4A85-8B8C-9BAE26AC9C44}" presName="arrowWedge2" presStyleLbl="fgSibTrans2D1" presStyleIdx="1" presStyleCnt="3" custScaleX="113620"/>
      <dgm:spPr/>
      <dgm:t>
        <a:bodyPr/>
        <a:lstStyle/>
        <a:p>
          <a:endParaRPr lang="en-US"/>
        </a:p>
      </dgm:t>
    </dgm:pt>
    <dgm:pt modelId="{8A87DA75-FFD2-42FA-86C1-914C5A4B8238}" type="pres">
      <dgm:prSet presAssocID="{4C868936-C63D-4F52-9245-C00341C9B898}" presName="arrowWedge3" presStyleLbl="fgSibTrans2D1" presStyleIdx="2" presStyleCnt="3" custScaleX="110655" custScaleY="102754"/>
      <dgm:spPr/>
      <dgm:t>
        <a:bodyPr/>
        <a:lstStyle/>
        <a:p>
          <a:endParaRPr lang="en-US"/>
        </a:p>
      </dgm:t>
    </dgm:pt>
  </dgm:ptLst>
  <dgm:cxnLst>
    <dgm:cxn modelId="{245BC52E-A700-4D0F-9FED-6BE2EF74E49E}" type="presOf" srcId="{5FB58DC2-2A9B-43AB-89C2-5B5DF353298B}" destId="{C2641BB1-09F8-45D9-A965-5A4F93C7E11A}" srcOrd="0" destOrd="0" presId="urn:microsoft.com/office/officeart/2005/8/layout/cycle8"/>
    <dgm:cxn modelId="{02BDE380-9148-4DB1-B400-DAC98CF981AE}" type="presOf" srcId="{1A253A48-1404-4F7B-B398-CFEA82E13CB1}" destId="{B3250019-0CBD-429C-A4C9-EDE20F3AD796}" srcOrd="0" destOrd="0" presId="urn:microsoft.com/office/officeart/2005/8/layout/cycle8"/>
    <dgm:cxn modelId="{0B57EA9B-66C1-4BAC-8DC0-9090C8C137B1}" type="presOf" srcId="{9C4E6B5A-6232-4A25-B233-9F3C842CE784}" destId="{2A92F4CF-0E7B-4E45-ABED-8C043D72632F}" srcOrd="1" destOrd="0" presId="urn:microsoft.com/office/officeart/2005/8/layout/cycle8"/>
    <dgm:cxn modelId="{79F92EE6-2EB3-40AC-B81C-3FF64F7AD673}" srcId="{5FB58DC2-2A9B-43AB-89C2-5B5DF353298B}" destId="{82838231-FC7C-40DF-B239-87F16561985F}" srcOrd="0" destOrd="0" parTransId="{AE81E421-7A8F-4877-94A3-83F0290185AB}" sibTransId="{EB5ACDEF-EB26-4E06-8203-9E1E7C826EB7}"/>
    <dgm:cxn modelId="{B8BFB169-7484-4685-8A65-4510322F8D38}" type="presOf" srcId="{82838231-FC7C-40DF-B239-87F16561985F}" destId="{E5F7A835-DCA3-429F-93AB-8426DD13B6F2}" srcOrd="0" destOrd="0" presId="urn:microsoft.com/office/officeart/2005/8/layout/cycle8"/>
    <dgm:cxn modelId="{973BE669-B34B-4775-A623-4BF522311F10}" type="presOf" srcId="{82838231-FC7C-40DF-B239-87F16561985F}" destId="{6E69AA1B-943D-44C9-A792-EEC4E13CA627}" srcOrd="1" destOrd="0" presId="urn:microsoft.com/office/officeart/2005/8/layout/cycle8"/>
    <dgm:cxn modelId="{29DA9FA9-E005-4553-B1C2-2130E7F70FDA}" type="presOf" srcId="{1A253A48-1404-4F7B-B398-CFEA82E13CB1}" destId="{C211C2D9-A95D-47FE-B6D6-648556AB8CB4}" srcOrd="1" destOrd="0" presId="urn:microsoft.com/office/officeart/2005/8/layout/cycle8"/>
    <dgm:cxn modelId="{CFC0FEEB-03B6-4729-ABD0-DD6BAD6CC635}" srcId="{5FB58DC2-2A9B-43AB-89C2-5B5DF353298B}" destId="{1A253A48-1404-4F7B-B398-CFEA82E13CB1}" srcOrd="2" destOrd="0" parTransId="{BAF310BB-DD95-49D1-9D46-005E98E8C90D}" sibTransId="{4C868936-C63D-4F52-9245-C00341C9B898}"/>
    <dgm:cxn modelId="{A3935E99-F63D-457B-8174-975BF1BCBC00}" type="presOf" srcId="{9C4E6B5A-6232-4A25-B233-9F3C842CE784}" destId="{BCD56551-F94B-45AF-A6A1-174977A33DC4}" srcOrd="0" destOrd="0" presId="urn:microsoft.com/office/officeart/2005/8/layout/cycle8"/>
    <dgm:cxn modelId="{3D1AD70D-E7A9-4829-948E-E9F482B0387F}" srcId="{5FB58DC2-2A9B-43AB-89C2-5B5DF353298B}" destId="{9C4E6B5A-6232-4A25-B233-9F3C842CE784}" srcOrd="1" destOrd="0" parTransId="{B8DDB57A-1A3F-4976-9180-FF074D526DC3}" sibTransId="{647D2285-EAD9-4A85-8B8C-9BAE26AC9C44}"/>
    <dgm:cxn modelId="{8F440CCA-F57C-4A35-B6FD-7229A061CCB9}" type="presParOf" srcId="{C2641BB1-09F8-45D9-A965-5A4F93C7E11A}" destId="{E5F7A835-DCA3-429F-93AB-8426DD13B6F2}" srcOrd="0" destOrd="0" presId="urn:microsoft.com/office/officeart/2005/8/layout/cycle8"/>
    <dgm:cxn modelId="{2BDDE3F0-37ED-472A-92F1-10EC968745C1}" type="presParOf" srcId="{C2641BB1-09F8-45D9-A965-5A4F93C7E11A}" destId="{56646BAE-6F8E-4090-B9EB-BB685F226B02}" srcOrd="1" destOrd="0" presId="urn:microsoft.com/office/officeart/2005/8/layout/cycle8"/>
    <dgm:cxn modelId="{BDA2DCBE-0499-425D-92AD-7CEC179B0B65}" type="presParOf" srcId="{C2641BB1-09F8-45D9-A965-5A4F93C7E11A}" destId="{0AADF66E-2CA2-412F-AD2A-D63FD7CD2A0B}" srcOrd="2" destOrd="0" presId="urn:microsoft.com/office/officeart/2005/8/layout/cycle8"/>
    <dgm:cxn modelId="{1D04668E-98BC-4AB6-8AC4-C90D305BD507}" type="presParOf" srcId="{C2641BB1-09F8-45D9-A965-5A4F93C7E11A}" destId="{6E69AA1B-943D-44C9-A792-EEC4E13CA627}" srcOrd="3" destOrd="0" presId="urn:microsoft.com/office/officeart/2005/8/layout/cycle8"/>
    <dgm:cxn modelId="{8858ED62-7A0D-45CF-AB7C-C3DD677318B0}" type="presParOf" srcId="{C2641BB1-09F8-45D9-A965-5A4F93C7E11A}" destId="{BCD56551-F94B-45AF-A6A1-174977A33DC4}" srcOrd="4" destOrd="0" presId="urn:microsoft.com/office/officeart/2005/8/layout/cycle8"/>
    <dgm:cxn modelId="{914D929F-AE50-4FCD-A7B7-A03CC18C3497}" type="presParOf" srcId="{C2641BB1-09F8-45D9-A965-5A4F93C7E11A}" destId="{34A69262-5A58-4A03-8B54-1B9F3B9F2EEB}" srcOrd="5" destOrd="0" presId="urn:microsoft.com/office/officeart/2005/8/layout/cycle8"/>
    <dgm:cxn modelId="{43637C86-128C-4A0A-9022-1878A2795933}" type="presParOf" srcId="{C2641BB1-09F8-45D9-A965-5A4F93C7E11A}" destId="{6DB40EFD-6CB8-4E89-96D4-97F848732773}" srcOrd="6" destOrd="0" presId="urn:microsoft.com/office/officeart/2005/8/layout/cycle8"/>
    <dgm:cxn modelId="{B955D492-74DA-40A1-8F4B-7CA82E8A56F0}" type="presParOf" srcId="{C2641BB1-09F8-45D9-A965-5A4F93C7E11A}" destId="{2A92F4CF-0E7B-4E45-ABED-8C043D72632F}" srcOrd="7" destOrd="0" presId="urn:microsoft.com/office/officeart/2005/8/layout/cycle8"/>
    <dgm:cxn modelId="{02158947-7988-4AB9-B380-514A5B90921F}" type="presParOf" srcId="{C2641BB1-09F8-45D9-A965-5A4F93C7E11A}" destId="{B3250019-0CBD-429C-A4C9-EDE20F3AD796}" srcOrd="8" destOrd="0" presId="urn:microsoft.com/office/officeart/2005/8/layout/cycle8"/>
    <dgm:cxn modelId="{E3DA06E2-025E-4259-9138-5F64CABDCB68}" type="presParOf" srcId="{C2641BB1-09F8-45D9-A965-5A4F93C7E11A}" destId="{822175EE-48D5-4AE4-80BF-1C7041625539}" srcOrd="9" destOrd="0" presId="urn:microsoft.com/office/officeart/2005/8/layout/cycle8"/>
    <dgm:cxn modelId="{82BA817E-2432-454F-92A6-E9EF1D23C7E5}" type="presParOf" srcId="{C2641BB1-09F8-45D9-A965-5A4F93C7E11A}" destId="{AC81EE35-396F-4F17-9D27-04A95E4CB896}" srcOrd="10" destOrd="0" presId="urn:microsoft.com/office/officeart/2005/8/layout/cycle8"/>
    <dgm:cxn modelId="{F320E36A-F46B-499C-B58C-05E071F50719}" type="presParOf" srcId="{C2641BB1-09F8-45D9-A965-5A4F93C7E11A}" destId="{C211C2D9-A95D-47FE-B6D6-648556AB8CB4}" srcOrd="11" destOrd="0" presId="urn:microsoft.com/office/officeart/2005/8/layout/cycle8"/>
    <dgm:cxn modelId="{2A3E8115-EB08-40EC-953A-C47CAEFA1BEC}" type="presParOf" srcId="{C2641BB1-09F8-45D9-A965-5A4F93C7E11A}" destId="{BB02FEAD-DFD0-47D5-A6CE-3860D62A3145}" srcOrd="12" destOrd="0" presId="urn:microsoft.com/office/officeart/2005/8/layout/cycle8"/>
    <dgm:cxn modelId="{8F6DA3DA-799C-4AA4-98F5-60062E8EA781}" type="presParOf" srcId="{C2641BB1-09F8-45D9-A965-5A4F93C7E11A}" destId="{604ED479-12C2-4575-8E80-521AD936D247}" srcOrd="13" destOrd="0" presId="urn:microsoft.com/office/officeart/2005/8/layout/cycle8"/>
    <dgm:cxn modelId="{7D95ACF7-4896-4DC7-AB90-34E69A722F77}" type="presParOf" srcId="{C2641BB1-09F8-45D9-A965-5A4F93C7E11A}" destId="{8A87DA75-FFD2-42FA-86C1-914C5A4B8238}"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ELA</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50208" custLinFactNeighborY="-1138">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custLinFactX="800000" custLinFactY="113764" custLinFactNeighborX="830128" custLinFactNeighborY="200000"/>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Y="-77053" custLinFactNeighborX="-63647" custLinFactNeighborY="-100000">
        <dgm:presLayoutVars>
          <dgm:bulletEnabled val="1"/>
        </dgm:presLayoutVars>
      </dgm:prSet>
      <dgm:spPr/>
      <dgm:t>
        <a:bodyPr/>
        <a:lstStyle/>
        <a:p>
          <a:endParaRPr lang="en-US"/>
        </a:p>
      </dgm:t>
    </dgm:pt>
  </dgm:ptLst>
  <dgm:cxnLst>
    <dgm:cxn modelId="{FD6227DC-17F0-4289-89D6-4DD1D83B83E2}" type="presOf" srcId="{49CFA977-5D28-4ABA-88B1-CF51FAA2AE75}" destId="{A00C6F82-90DD-452C-8483-F5BF69EB3B5A}" srcOrd="0"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E98B0E6A-2FCE-4CC7-BBD3-2FC5E0C2EB2E}" type="presOf" srcId="{84B7EA02-197E-469C-8C36-EFE7CCAB5A79}" destId="{F6E6D6A0-6BF5-403E-825E-A63A98D27949}" srcOrd="0" destOrd="0" presId="urn:microsoft.com/office/officeart/2005/8/layout/process5"/>
    <dgm:cxn modelId="{7766B662-8F45-49BC-BAC8-677652BF02C8}" type="presOf" srcId="{D9F83416-E631-4897-B12E-E3636E21F481}" destId="{1FED5128-DB93-47BD-8364-FA8C641C3B5E}" srcOrd="0" destOrd="0" presId="urn:microsoft.com/office/officeart/2005/8/layout/process5"/>
    <dgm:cxn modelId="{3ADC39FD-8DAE-4CDD-AD3E-6022101F6C26}" srcId="{49CFA977-5D28-4ABA-88B1-CF51FAA2AE75}" destId="{D9F83416-E631-4897-B12E-E3636E21F481}" srcOrd="0" destOrd="0" parTransId="{D451D225-2FE5-4420-A7D4-0F64509F97F5}" sibTransId="{84B7EA02-197E-469C-8C36-EFE7CCAB5A79}"/>
    <dgm:cxn modelId="{58E7B7FE-FA08-4C2F-A169-A5A6CB604EA9}" type="presOf" srcId="{84B7EA02-197E-469C-8C36-EFE7CCAB5A79}" destId="{9DD463A9-3F99-4F1B-A079-AA3D48D132B5}" srcOrd="1" destOrd="0" presId="urn:microsoft.com/office/officeart/2005/8/layout/process5"/>
    <dgm:cxn modelId="{95671AD3-BF3A-4D7A-B489-17F3B47F9E4D}" type="presOf" srcId="{A824C257-69DD-47A3-8672-95596144BB99}" destId="{40816116-43CD-4F25-8475-26B0D4C733EC}" srcOrd="0" destOrd="0" presId="urn:microsoft.com/office/officeart/2005/8/layout/process5"/>
    <dgm:cxn modelId="{ECC5C0FD-ACB3-4F91-995C-D063B5F03839}" type="presParOf" srcId="{A00C6F82-90DD-452C-8483-F5BF69EB3B5A}" destId="{1FED5128-DB93-47BD-8364-FA8C641C3B5E}" srcOrd="0" destOrd="0" presId="urn:microsoft.com/office/officeart/2005/8/layout/process5"/>
    <dgm:cxn modelId="{B89BFD77-3859-4409-A7B5-1C5594AD0732}" type="presParOf" srcId="{A00C6F82-90DD-452C-8483-F5BF69EB3B5A}" destId="{F6E6D6A0-6BF5-403E-825E-A63A98D27949}" srcOrd="1" destOrd="0" presId="urn:microsoft.com/office/officeart/2005/8/layout/process5"/>
    <dgm:cxn modelId="{3DC7C652-5822-45FE-9E84-185C69FDE58A}" type="presParOf" srcId="{F6E6D6A0-6BF5-403E-825E-A63A98D27949}" destId="{9DD463A9-3F99-4F1B-A079-AA3D48D132B5}" srcOrd="0" destOrd="0" presId="urn:microsoft.com/office/officeart/2005/8/layout/process5"/>
    <dgm:cxn modelId="{7E9BFC0C-3953-4BBA-8CF6-5F9699640512}"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F7A835-DCA3-429F-93AB-8426DD13B6F2}">
      <dsp:nvSpPr>
        <dsp:cNvPr id="0" name=""/>
        <dsp:cNvSpPr/>
      </dsp:nvSpPr>
      <dsp:spPr>
        <a:xfrm>
          <a:off x="1066788" y="381022"/>
          <a:ext cx="6096022" cy="5056632"/>
        </a:xfrm>
        <a:prstGeom prst="pie">
          <a:avLst>
            <a:gd name="adj1" fmla="val 16200000"/>
            <a:gd name="adj2" fmla="val 18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that</a:t>
          </a:r>
          <a:r>
            <a:rPr lang="en-US" sz="2800" kern="1200" dirty="0" smtClean="0"/>
            <a:t> </a:t>
          </a:r>
          <a:r>
            <a:rPr lang="en-US" sz="2800" b="1" kern="1200" dirty="0" smtClean="0">
              <a:solidFill>
                <a:srgbClr val="FF0000"/>
              </a:solidFill>
            </a:rPr>
            <a:t>FUNCTION</a:t>
          </a:r>
          <a:r>
            <a:rPr lang="en-US" sz="2800" kern="1200" dirty="0" smtClean="0"/>
            <a:t> </a:t>
          </a:r>
          <a:r>
            <a:rPr lang="en-US" sz="2800" b="1" kern="1200" dirty="0" err="1" smtClean="0">
              <a:solidFill>
                <a:srgbClr val="FF0000"/>
              </a:solidFill>
            </a:rPr>
            <a:t>MEANING</a:t>
          </a:r>
          <a:r>
            <a:rPr lang="en-US" sz="2800" kern="1200" dirty="0" err="1" smtClean="0">
              <a:solidFill>
                <a:schemeClr val="tx1"/>
              </a:solidFill>
            </a:rPr>
            <a:t>fully</a:t>
          </a:r>
          <a:endParaRPr lang="en-US" sz="2800" kern="1200" dirty="0">
            <a:solidFill>
              <a:schemeClr val="tx1"/>
            </a:solidFill>
          </a:endParaRPr>
        </a:p>
      </dsp:txBody>
      <dsp:txXfrm>
        <a:off x="4279537" y="1452546"/>
        <a:ext cx="2177150" cy="1504950"/>
      </dsp:txXfrm>
    </dsp:sp>
    <dsp:sp modelId="{BCD56551-F94B-45AF-A6A1-174977A33DC4}">
      <dsp:nvSpPr>
        <dsp:cNvPr id="0" name=""/>
        <dsp:cNvSpPr/>
      </dsp:nvSpPr>
      <dsp:spPr>
        <a:xfrm>
          <a:off x="1219194" y="571880"/>
          <a:ext cx="5582926" cy="5056632"/>
        </a:xfrm>
        <a:prstGeom prst="pie">
          <a:avLst>
            <a:gd name="adj1" fmla="val 1800000"/>
            <a:gd name="adj2" fmla="val 90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for </a:t>
          </a:r>
          <a:r>
            <a:rPr lang="en-US" sz="3200" b="1" kern="1200" dirty="0" smtClean="0">
              <a:solidFill>
                <a:srgbClr val="FF0000"/>
              </a:solidFill>
            </a:rPr>
            <a:t>USE</a:t>
          </a:r>
          <a:r>
            <a:rPr lang="en-US" sz="3200" kern="1200" dirty="0" smtClean="0"/>
            <a:t> </a:t>
          </a:r>
          <a:r>
            <a:rPr lang="en-US" sz="3200" kern="1200" dirty="0" smtClean="0">
              <a:solidFill>
                <a:schemeClr val="tx1"/>
              </a:solidFill>
            </a:rPr>
            <a:t>in academic </a:t>
          </a:r>
          <a:r>
            <a:rPr lang="en-US" sz="3200" b="1" kern="1200" dirty="0" smtClean="0">
              <a:solidFill>
                <a:srgbClr val="FF0000"/>
              </a:solidFill>
            </a:rPr>
            <a:t>PRACTICES</a:t>
          </a:r>
          <a:endParaRPr lang="en-US" sz="3200" b="1" kern="1200" dirty="0">
            <a:solidFill>
              <a:srgbClr val="FF0000"/>
            </a:solidFill>
          </a:endParaRPr>
        </a:p>
      </dsp:txBody>
      <dsp:txXfrm>
        <a:off x="2548462" y="3852672"/>
        <a:ext cx="2990853" cy="1324356"/>
      </dsp:txXfrm>
    </dsp:sp>
    <dsp:sp modelId="{B3250019-0CBD-429C-A4C9-EDE20F3AD796}">
      <dsp:nvSpPr>
        <dsp:cNvPr id="0" name=""/>
        <dsp:cNvSpPr/>
      </dsp:nvSpPr>
      <dsp:spPr>
        <a:xfrm>
          <a:off x="1219193" y="391286"/>
          <a:ext cx="5374643" cy="5056632"/>
        </a:xfrm>
        <a:prstGeom prst="pie">
          <a:avLst>
            <a:gd name="adj1" fmla="val 9000000"/>
            <a:gd name="adj2" fmla="val 1620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To teach language </a:t>
          </a:r>
          <a:r>
            <a:rPr lang="en-US" sz="3200" b="1" kern="1200" dirty="0" smtClean="0">
              <a:solidFill>
                <a:srgbClr val="FF0000"/>
              </a:solidFill>
            </a:rPr>
            <a:t>FORMS</a:t>
          </a:r>
          <a:endParaRPr lang="en-US" sz="3200" b="1" kern="1200" dirty="0">
            <a:solidFill>
              <a:srgbClr val="FF0000"/>
            </a:solidFill>
          </a:endParaRPr>
        </a:p>
      </dsp:txBody>
      <dsp:txXfrm>
        <a:off x="1841756" y="1462811"/>
        <a:ext cx="1919515" cy="1504950"/>
      </dsp:txXfrm>
    </dsp:sp>
    <dsp:sp modelId="{BB02FEAD-DFD0-47D5-A6CE-3860D62A3145}">
      <dsp:nvSpPr>
        <dsp:cNvPr id="0" name=""/>
        <dsp:cNvSpPr/>
      </dsp:nvSpPr>
      <dsp:spPr>
        <a:xfrm>
          <a:off x="922454" y="0"/>
          <a:ext cx="6392743" cy="583504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ED479-12C2-4575-8E80-521AD936D247}">
      <dsp:nvSpPr>
        <dsp:cNvPr id="0" name=""/>
        <dsp:cNvSpPr/>
      </dsp:nvSpPr>
      <dsp:spPr>
        <a:xfrm>
          <a:off x="780252" y="258531"/>
          <a:ext cx="6456673" cy="568269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DA75-FFD2-42FA-86C1-914C5A4B8238}">
      <dsp:nvSpPr>
        <dsp:cNvPr id="0" name=""/>
        <dsp:cNvSpPr/>
      </dsp:nvSpPr>
      <dsp:spPr>
        <a:xfrm>
          <a:off x="760803" y="6"/>
          <a:ext cx="6288181" cy="583919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ED5128-DB93-47BD-8364-FA8C641C3B5E}">
      <dsp:nvSpPr>
        <dsp:cNvPr id="0" name=""/>
        <dsp:cNvSpPr/>
      </dsp:nvSpPr>
      <dsp:spPr>
        <a:xfrm>
          <a:off x="4007529" y="0"/>
          <a:ext cx="3379328" cy="202759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ELA</a:t>
          </a:r>
          <a:endParaRPr lang="en-US" sz="6500" kern="1200" dirty="0"/>
        </a:p>
      </dsp:txBody>
      <dsp:txXfrm>
        <a:off x="4007529" y="0"/>
        <a:ext cx="3379328" cy="2027597"/>
      </dsp:txXfrm>
    </dsp:sp>
    <dsp:sp modelId="{F6E6D6A0-6BF5-403E-825E-A63A98D27949}">
      <dsp:nvSpPr>
        <dsp:cNvPr id="0" name=""/>
        <dsp:cNvSpPr/>
      </dsp:nvSpPr>
      <dsp:spPr>
        <a:xfrm rot="10800000">
          <a:off x="7701523" y="3224334"/>
          <a:ext cx="248149" cy="83807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10800000">
        <a:off x="7701523" y="3224334"/>
        <a:ext cx="248149" cy="838073"/>
      </dsp:txXfrm>
    </dsp:sp>
    <dsp:sp modelId="{40816116-43CD-4F25-8475-26B0D4C733EC}">
      <dsp:nvSpPr>
        <dsp:cNvPr id="0" name=""/>
        <dsp:cNvSpPr/>
      </dsp:nvSpPr>
      <dsp:spPr>
        <a:xfrm>
          <a:off x="159994" y="0"/>
          <a:ext cx="3379328" cy="2027597"/>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ELD</a:t>
          </a:r>
          <a:endParaRPr lang="en-US" sz="6500" kern="1200" dirty="0"/>
        </a:p>
      </dsp:txBody>
      <dsp:txXfrm>
        <a:off x="159994" y="0"/>
        <a:ext cx="3379328" cy="202759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F3346-314A-48B5-A709-81556376B629}" type="datetimeFigureOut">
              <a:rPr lang="en-US" smtClean="0"/>
              <a:pPr/>
              <a:t>8/18/2014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D2816-FBD5-43D1-93AF-F5440C76EE50}" type="slidenum">
              <a:rPr lang="en-US" smtClean="0"/>
              <a:pPr/>
              <a:t>‹#›</a:t>
            </a:fld>
            <a:endParaRPr lang="en-US"/>
          </a:p>
        </p:txBody>
      </p:sp>
    </p:spTree>
    <p:extLst>
      <p:ext uri="{BB962C8B-B14F-4D97-AF65-F5344CB8AC3E}">
        <p14:creationId xmlns:p14="http://schemas.microsoft.com/office/powerpoint/2010/main" xmlns="" val="1466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Standards 1 through 7 involve the language necessary for </a:t>
            </a:r>
            <a:r>
              <a:rPr lang="en-US" sz="1200" kern="1200" baseline="0" dirty="0" err="1" smtClean="0">
                <a:solidFill>
                  <a:schemeClr val="tx1"/>
                </a:solidFill>
                <a:latin typeface="+mn-lt"/>
                <a:ea typeface="+mn-ea"/>
                <a:cs typeface="+mn-cs"/>
              </a:rPr>
              <a:t>ELLs</a:t>
            </a:r>
            <a:r>
              <a:rPr lang="en-US" sz="1200" kern="1200" baseline="0" dirty="0" smtClean="0">
                <a:solidFill>
                  <a:schemeClr val="tx1"/>
                </a:solidFill>
                <a:latin typeface="+mn-lt"/>
                <a:ea typeface="+mn-ea"/>
                <a:cs typeface="+mn-cs"/>
              </a:rPr>
              <a:t> to engage in the central content-specific practices associated with </a:t>
            </a:r>
            <a:r>
              <a:rPr lang="en-US" sz="1200" kern="1200" baseline="0" dirty="0" err="1" smtClean="0">
                <a:solidFill>
                  <a:schemeClr val="tx1"/>
                </a:solidFill>
                <a:latin typeface="+mn-lt"/>
                <a:ea typeface="+mn-ea"/>
                <a:cs typeface="+mn-cs"/>
              </a:rPr>
              <a:t>ELA</a:t>
            </a:r>
            <a:r>
              <a:rPr lang="en-US" sz="1200" kern="1200" baseline="0" dirty="0" smtClean="0">
                <a:solidFill>
                  <a:schemeClr val="tx1"/>
                </a:solidFill>
                <a:latin typeface="+mn-lt"/>
                <a:ea typeface="+mn-ea"/>
                <a:cs typeface="+mn-cs"/>
              </a:rPr>
              <a:t> &amp; Literacy, mathematics, and science. They begin with a focus on extraction of meaning and then progress to engagement in these practices.</a:t>
            </a:r>
          </a:p>
          <a:p>
            <a:r>
              <a:rPr lang="en-US" sz="1200" kern="1200" baseline="0" dirty="0" smtClean="0">
                <a:solidFill>
                  <a:schemeClr val="tx1"/>
                </a:solidFill>
                <a:latin typeface="+mn-lt"/>
                <a:ea typeface="+mn-ea"/>
                <a:cs typeface="+mn-cs"/>
              </a:rPr>
              <a:t>     Standards 8 through 10 hone in on some of the more micro-level linguistic features that are undoubtedly important to focus on, but only in the service of the other seven standards.</a:t>
            </a:r>
          </a:p>
          <a:p>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ELP</a:t>
            </a:r>
            <a:r>
              <a:rPr lang="en-US" sz="1200" kern="1200" baseline="0" dirty="0" smtClean="0">
                <a:solidFill>
                  <a:schemeClr val="tx1"/>
                </a:solidFill>
                <a:latin typeface="+mn-lt"/>
                <a:ea typeface="+mn-ea"/>
                <a:cs typeface="+mn-cs"/>
              </a:rPr>
              <a:t> Standards are interrelated and can be used separately or in combination. (In particular, as shown above, Standards 8–10 support the other seven standards.) The standards do not include curriculum statements, nor do they privilege a single approach to the teaching of social and expressive communication or the teaching of grammar; instead, the standards and descriptors for each proficiency level leave room for teachers, curriculum developers, and states to determine how each </a:t>
            </a:r>
            <a:r>
              <a:rPr lang="en-US" sz="1200" kern="1200" baseline="0" dirty="0" err="1" smtClean="0">
                <a:solidFill>
                  <a:schemeClr val="tx1"/>
                </a:solidFill>
                <a:latin typeface="+mn-lt"/>
                <a:ea typeface="+mn-ea"/>
                <a:cs typeface="+mn-cs"/>
              </a:rPr>
              <a:t>ELP</a:t>
            </a:r>
            <a:r>
              <a:rPr lang="en-US" sz="1200" kern="1200" baseline="0" dirty="0" smtClean="0">
                <a:solidFill>
                  <a:schemeClr val="tx1"/>
                </a:solidFill>
                <a:latin typeface="+mn-lt"/>
                <a:ea typeface="+mn-ea"/>
                <a:cs typeface="+mn-cs"/>
              </a:rPr>
              <a:t> Standard and descriptor should be reached and what additional topics should be addressed.</a:t>
            </a:r>
            <a:endParaRPr lang="en-US"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     Receptive modalities: This mode refers to the learner as a reader or listener/viewer working with ‘text’ whose author or deliverer is not present or accessible. It presumes that the interaction is with authentic written or oral documents where language input is meaningful and content laden. The learner brings background knowledge, experience, and appropriate interpretive strategies to the</a:t>
            </a:r>
          </a:p>
          <a:p>
            <a:r>
              <a:rPr lang="en-US" sz="1200" b="0" kern="1200" baseline="0" dirty="0" smtClean="0">
                <a:solidFill>
                  <a:schemeClr val="tx1"/>
                </a:solidFill>
                <a:latin typeface="+mn-lt"/>
                <a:ea typeface="+mn-ea"/>
                <a:cs typeface="+mn-cs"/>
              </a:rPr>
              <a:t>task to promote understanding of language and content in order to develop a personal reaction.</a:t>
            </a:r>
          </a:p>
          <a:p>
            <a:r>
              <a:rPr lang="en-US" b="0" dirty="0" smtClean="0"/>
              <a:t>     Productive modalities: The mode places the learner as speaker and writer for a ‘distant’ audience, one with whom interaction is not possible or limited. The communication is set for a specified audience, has purpose, and generally abides by rules of genre or style. It is a planned or formalized speech act or written document, and the learner has an opportunity to draft, get feedback, and revise, before publication or broadcast.</a:t>
            </a:r>
          </a:p>
          <a:p>
            <a:r>
              <a:rPr lang="en-US" b="0" dirty="0" smtClean="0"/>
              <a:t>     Interactive modalities: Collaborative use of receptive and productive modalities. This mode refers to the learner as a speaker/listener [and] reader/writer. It requires two-way interactive communication where negotiation of meaning may be observed. The exchange will provide evidence of awareness of the socio-cultural aspects of communication as language proficiency develops.</a:t>
            </a:r>
            <a:endParaRPr lang="en-US" b="0" dirty="0"/>
          </a:p>
        </p:txBody>
      </p:sp>
      <p:sp>
        <p:nvSpPr>
          <p:cNvPr id="4" name="Slide Number Placeholder 3"/>
          <p:cNvSpPr>
            <a:spLocks noGrp="1"/>
          </p:cNvSpPr>
          <p:nvPr>
            <p:ph type="sldNum" sz="quarter" idx="10"/>
          </p:nvPr>
        </p:nvSpPr>
        <p:spPr/>
        <p:txBody>
          <a:bodyPr/>
          <a:lstStyle/>
          <a:p>
            <a:fld id="{ECB1EEC3-680F-4EC0-955C-94D36F68B20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b="1" dirty="0" smtClean="0"/>
              <a:t>8:50-9:05 </a:t>
            </a:r>
            <a:r>
              <a:rPr lang="en-US" sz="1800" b="1" i="1" dirty="0" smtClean="0"/>
              <a:t>CHLOE</a:t>
            </a:r>
          </a:p>
          <a:p>
            <a:r>
              <a:rPr lang="en-US" sz="1800" b="1" u="sng" dirty="0" smtClean="0"/>
              <a:t>Refer participants to white “Project High Five: Culturally Responsive Teaching Survey” and white “WOU Model Release” form in their binder</a:t>
            </a:r>
            <a:r>
              <a:rPr lang="en-US" sz="1800" b="1" dirty="0" smtClean="0"/>
              <a:t>.</a:t>
            </a:r>
          </a:p>
          <a:p>
            <a:endParaRPr lang="en-US" sz="1800" b="1" dirty="0" smtClean="0"/>
          </a:p>
          <a:p>
            <a:r>
              <a:rPr lang="en-US" sz="1800" b="1" dirty="0" smtClean="0"/>
              <a:t>Because we have a grant designed to explore whether co-teaching, contextualized ELD, and community based service</a:t>
            </a:r>
            <a:r>
              <a:rPr lang="en-US" sz="1800" b="1" baseline="0" dirty="0" smtClean="0"/>
              <a:t> learning makes a difference to student outcomes, teacher practice and teacher candidate’s success, we need to gather and analyze data—written and recorded.</a:t>
            </a:r>
            <a:endParaRPr lang="en-US" sz="1800" b="1" dirty="0" smtClean="0"/>
          </a:p>
          <a:p>
            <a:endParaRPr lang="en-US" sz="1800" b="1" dirty="0" smtClean="0"/>
          </a:p>
          <a:p>
            <a:r>
              <a:rPr lang="en-US" sz="1800" b="1" dirty="0" smtClean="0"/>
              <a:t>15 minutes to complete survey and release forms.</a:t>
            </a:r>
          </a:p>
          <a:p>
            <a:endParaRPr lang="en-US" sz="1800" b="1" dirty="0" smtClean="0"/>
          </a:p>
          <a:p>
            <a:r>
              <a:rPr lang="en-US" sz="1800" b="1" dirty="0" smtClean="0"/>
              <a:t>Sue to collect everyone’s forms</a:t>
            </a:r>
            <a:endParaRPr lang="en-US" sz="1800" b="1" dirty="0"/>
          </a:p>
        </p:txBody>
      </p:sp>
      <p:sp>
        <p:nvSpPr>
          <p:cNvPr id="4" name="Slide Number Placeholder 3"/>
          <p:cNvSpPr>
            <a:spLocks noGrp="1"/>
          </p:cNvSpPr>
          <p:nvPr>
            <p:ph type="sldNum" sz="quarter" idx="10"/>
          </p:nvPr>
        </p:nvSpPr>
        <p:spPr/>
        <p:txBody>
          <a:bodyPr/>
          <a:lstStyle/>
          <a:p>
            <a:fld id="{0F9BD22A-2C67-4487-A344-3DC8AFE89371}"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8:45 </a:t>
            </a:r>
            <a:r>
              <a:rPr lang="en-US" sz="1800" b="1" i="1" dirty="0" smtClean="0"/>
              <a:t> SUSAN</a:t>
            </a:r>
          </a:p>
          <a:p>
            <a:r>
              <a:rPr lang="en-US" sz="1800" b="1" dirty="0" smtClean="0"/>
              <a:t>Susan Griffin to  discuss</a:t>
            </a:r>
            <a:r>
              <a:rPr lang="en-US" sz="1800" b="1" baseline="0" dirty="0" smtClean="0"/>
              <a:t> requirements and provide registration form</a:t>
            </a:r>
            <a:endParaRPr lang="en-US" sz="1800" b="1" dirty="0"/>
          </a:p>
        </p:txBody>
      </p:sp>
      <p:sp>
        <p:nvSpPr>
          <p:cNvPr id="4" name="Slide Number Placeholder 3"/>
          <p:cNvSpPr>
            <a:spLocks noGrp="1"/>
          </p:cNvSpPr>
          <p:nvPr>
            <p:ph type="sldNum" sz="quarter" idx="10"/>
          </p:nvPr>
        </p:nvSpPr>
        <p:spPr/>
        <p:txBody>
          <a:bodyPr/>
          <a:lstStyle/>
          <a:p>
            <a:fld id="{0F9BD22A-2C67-4487-A344-3DC8AFE89371}"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002BC-C3C4-4ED3-AB6D-B3DCCCE7FBBE}" type="datetimeFigureOut">
              <a:rPr lang="en-US" smtClean="0"/>
              <a:pPr/>
              <a:t>8/18/2014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02BC-C3C4-4ED3-AB6D-B3DCCCE7FBBE}" type="datetimeFigureOut">
              <a:rPr lang="en-US" smtClean="0"/>
              <a:pPr/>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02BC-C3C4-4ED3-AB6D-B3DCCCE7FBBE}" type="datetimeFigureOut">
              <a:rPr lang="en-US" smtClean="0"/>
              <a:pPr/>
              <a:t>8/18/2014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02BC-C3C4-4ED3-AB6D-B3DCCCE7FBBE}" type="datetimeFigureOut">
              <a:rPr lang="en-US" smtClean="0"/>
              <a:pPr/>
              <a:t>8/18/2014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02BC-C3C4-4ED3-AB6D-B3DCCCE7FBBE}" type="datetimeFigureOut">
              <a:rPr lang="en-US" smtClean="0"/>
              <a:pPr/>
              <a:t>8/18/2014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8/18/2014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02BC-C3C4-4ED3-AB6D-B3DCCCE7FBBE}" type="datetimeFigureOut">
              <a:rPr lang="en-US" smtClean="0"/>
              <a:pPr/>
              <a:t>8/18/2014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E978-04A0-4BBC-B3E9-DD2521544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oucentral.weebly.com/"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676400" cy="584775"/>
          </a:xfrm>
          <a:prstGeom prst="rect">
            <a:avLst/>
          </a:prstGeom>
          <a:noFill/>
        </p:spPr>
        <p:txBody>
          <a:bodyPr wrap="square" rtlCol="0">
            <a:spAutoFit/>
          </a:bodyPr>
          <a:lstStyle/>
          <a:p>
            <a:r>
              <a:rPr lang="en-US" sz="3200" dirty="0" smtClean="0"/>
              <a:t>Practices</a:t>
            </a:r>
            <a:endParaRPr lang="en-US" sz="3200" dirty="0"/>
          </a:p>
        </p:txBody>
      </p:sp>
      <p:grpSp>
        <p:nvGrpSpPr>
          <p:cNvPr id="28" name="Group 27"/>
          <p:cNvGrpSpPr/>
          <p:nvPr/>
        </p:nvGrpSpPr>
        <p:grpSpPr>
          <a:xfrm>
            <a:off x="1154426" y="609600"/>
            <a:ext cx="6073147" cy="5711196"/>
            <a:chOff x="1154426" y="609600"/>
            <a:chExt cx="6073147" cy="5711196"/>
          </a:xfrm>
        </p:grpSpPr>
        <p:grpSp>
          <p:nvGrpSpPr>
            <p:cNvPr id="4" name="Group 3"/>
            <p:cNvGrpSpPr/>
            <p:nvPr/>
          </p:nvGrpSpPr>
          <p:grpSpPr>
            <a:xfrm>
              <a:off x="2118377" y="2114546"/>
              <a:ext cx="4229078" cy="4206250"/>
              <a:chOff x="1257323" y="1504946"/>
              <a:chExt cx="4229078" cy="4206250"/>
            </a:xfrm>
          </p:grpSpPr>
          <p:sp>
            <p:nvSpPr>
              <p:cNvPr id="11" name="Oval 10"/>
              <p:cNvSpPr/>
              <p:nvPr/>
            </p:nvSpPr>
            <p:spPr>
              <a:xfrm>
                <a:off x="1257323" y="1504946"/>
                <a:ext cx="4229078" cy="4206250"/>
              </a:xfrm>
              <a:prstGeom prst="ellipse">
                <a:avLst/>
              </a:prstGeom>
              <a:gradFill flip="none" rotWithShape="1">
                <a:gsLst>
                  <a:gs pos="37000">
                    <a:srgbClr val="FFFF00">
                      <a:alpha val="54000"/>
                    </a:srgbClr>
                  </a:gs>
                  <a:gs pos="61000">
                    <a:srgbClr val="FFFF00">
                      <a:alpha val="57000"/>
                    </a:srgbClr>
                  </a:gs>
                </a:gsLst>
                <a:lin ang="162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1821200" y="2241040"/>
                <a:ext cx="3101323" cy="189281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5" name="Group 4"/>
            <p:cNvGrpSpPr/>
            <p:nvPr/>
          </p:nvGrpSpPr>
          <p:grpSpPr>
            <a:xfrm>
              <a:off x="3219470" y="609600"/>
              <a:ext cx="4008103" cy="4008139"/>
              <a:chOff x="2358416" y="0"/>
              <a:chExt cx="4008103" cy="4008139"/>
            </a:xfrm>
          </p:grpSpPr>
          <p:sp>
            <p:nvSpPr>
              <p:cNvPr id="9" name="Oval 8"/>
              <p:cNvSpPr/>
              <p:nvPr/>
            </p:nvSpPr>
            <p:spPr>
              <a:xfrm>
                <a:off x="2358416" y="0"/>
                <a:ext cx="4008103" cy="4008139"/>
              </a:xfrm>
              <a:prstGeom prst="ellipse">
                <a:avLst/>
              </a:prstGeom>
              <a:gradFill flip="none" rotWithShape="1">
                <a:gsLst>
                  <a:gs pos="41000">
                    <a:schemeClr val="tx2">
                      <a:lumMod val="40000"/>
                      <a:lumOff val="60000"/>
                      <a:alpha val="54000"/>
                    </a:schemeClr>
                  </a:gs>
                  <a:gs pos="69000">
                    <a:schemeClr val="tx2">
                      <a:lumMod val="60000"/>
                      <a:lumOff val="40000"/>
                      <a:alpha val="64000"/>
                    </a:scheme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6"/>
              <p:cNvSpPr/>
              <p:nvPr/>
            </p:nvSpPr>
            <p:spPr>
              <a:xfrm>
                <a:off x="3584228" y="1035435"/>
                <a:ext cx="2404861" cy="22044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6" name="Group 5"/>
            <p:cNvGrpSpPr/>
            <p:nvPr/>
          </p:nvGrpSpPr>
          <p:grpSpPr>
            <a:xfrm>
              <a:off x="1154426" y="609600"/>
              <a:ext cx="4175766" cy="4008103"/>
              <a:chOff x="293372" y="0"/>
              <a:chExt cx="4175766" cy="4008103"/>
            </a:xfrm>
          </p:grpSpPr>
          <p:sp>
            <p:nvSpPr>
              <p:cNvPr id="7" name="Oval 6"/>
              <p:cNvSpPr/>
              <p:nvPr/>
            </p:nvSpPr>
            <p:spPr>
              <a:xfrm>
                <a:off x="293372" y="0"/>
                <a:ext cx="4175766" cy="4008103"/>
              </a:xfrm>
              <a:prstGeom prst="ellipse">
                <a:avLst/>
              </a:prstGeom>
              <a:gradFill flip="none" rotWithShape="1">
                <a:gsLst>
                  <a:gs pos="54000">
                    <a:srgbClr val="F187E4">
                      <a:alpha val="53725"/>
                    </a:srgbClr>
                  </a:gs>
                  <a:gs pos="66000">
                    <a:srgbClr val="EB75DA">
                      <a:alpha val="63922"/>
                    </a:srgb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8"/>
              <p:cNvSpPr/>
              <p:nvPr/>
            </p:nvSpPr>
            <p:spPr>
              <a:xfrm>
                <a:off x="686590" y="1035426"/>
                <a:ext cx="2505460" cy="22044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3" name="TextBox 12"/>
            <p:cNvSpPr txBox="1"/>
            <p:nvPr/>
          </p:nvSpPr>
          <p:spPr>
            <a:xfrm>
              <a:off x="2343130" y="721998"/>
              <a:ext cx="781070" cy="400110"/>
            </a:xfrm>
            <a:prstGeom prst="rect">
              <a:avLst/>
            </a:prstGeom>
            <a:noFill/>
          </p:spPr>
          <p:txBody>
            <a:bodyPr wrap="square" rtlCol="0">
              <a:spAutoFit/>
            </a:bodyPr>
            <a:lstStyle/>
            <a:p>
              <a:r>
                <a:rPr lang="en-US" sz="2000" b="1" dirty="0" smtClean="0"/>
                <a:t>Math</a:t>
              </a:r>
              <a:endParaRPr lang="en-US" sz="2000" b="1" dirty="0"/>
            </a:p>
          </p:txBody>
        </p:sp>
        <p:sp>
          <p:nvSpPr>
            <p:cNvPr id="14" name="TextBox 13"/>
            <p:cNvSpPr txBox="1"/>
            <p:nvPr/>
          </p:nvSpPr>
          <p:spPr>
            <a:xfrm>
              <a:off x="5105400" y="721998"/>
              <a:ext cx="1066800" cy="400110"/>
            </a:xfrm>
            <a:prstGeom prst="rect">
              <a:avLst/>
            </a:prstGeom>
            <a:noFill/>
          </p:spPr>
          <p:txBody>
            <a:bodyPr wrap="square" rtlCol="0">
              <a:spAutoFit/>
            </a:bodyPr>
            <a:lstStyle/>
            <a:p>
              <a:r>
                <a:rPr lang="en-US" sz="2000" b="1" dirty="0" smtClean="0"/>
                <a:t>Science</a:t>
              </a:r>
              <a:endParaRPr lang="en-US" sz="2000" b="1" dirty="0"/>
            </a:p>
          </p:txBody>
        </p:sp>
        <p:sp>
          <p:nvSpPr>
            <p:cNvPr id="15" name="TextBox 14"/>
            <p:cNvSpPr txBox="1"/>
            <p:nvPr/>
          </p:nvSpPr>
          <p:spPr>
            <a:xfrm>
              <a:off x="4038600" y="5903598"/>
              <a:ext cx="609600" cy="400110"/>
            </a:xfrm>
            <a:prstGeom prst="rect">
              <a:avLst/>
            </a:prstGeom>
            <a:noFill/>
          </p:spPr>
          <p:txBody>
            <a:bodyPr wrap="square" rtlCol="0">
              <a:spAutoFit/>
            </a:bodyPr>
            <a:lstStyle/>
            <a:p>
              <a:r>
                <a:rPr lang="en-US" sz="2000" b="1" dirty="0" err="1" smtClean="0"/>
                <a:t>ELA</a:t>
              </a:r>
              <a:endParaRPr lang="en-US" sz="2000" b="1" dirty="0"/>
            </a:p>
          </p:txBody>
        </p:sp>
      </p:grpSp>
      <p:sp>
        <p:nvSpPr>
          <p:cNvPr id="3" name="TextBox 2"/>
          <p:cNvSpPr txBox="1"/>
          <p:nvPr/>
        </p:nvSpPr>
        <p:spPr>
          <a:xfrm>
            <a:off x="1600200" y="1255398"/>
            <a:ext cx="2057399"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Make sense of problems and solve them</a:t>
            </a:r>
          </a:p>
        </p:txBody>
      </p:sp>
      <p:sp>
        <p:nvSpPr>
          <p:cNvPr id="16" name="TextBox 15"/>
          <p:cNvSpPr txBox="1"/>
          <p:nvPr/>
        </p:nvSpPr>
        <p:spPr>
          <a:xfrm>
            <a:off x="1143000" y="2102920"/>
            <a:ext cx="1981200"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a:t>Reason abstractly and </a:t>
            </a:r>
            <a:r>
              <a:rPr lang="en-US" sz="1600" dirty="0" smtClean="0"/>
              <a:t>quantitatively</a:t>
            </a:r>
            <a:endParaRPr lang="en-US" sz="1600" dirty="0"/>
          </a:p>
        </p:txBody>
      </p:sp>
      <p:sp>
        <p:nvSpPr>
          <p:cNvPr id="17" name="TextBox 16"/>
          <p:cNvSpPr txBox="1"/>
          <p:nvPr/>
        </p:nvSpPr>
        <p:spPr>
          <a:xfrm>
            <a:off x="4953000" y="1179198"/>
            <a:ext cx="2057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Plan and carry out investigations</a:t>
            </a:r>
          </a:p>
        </p:txBody>
      </p:sp>
      <p:sp>
        <p:nvSpPr>
          <p:cNvPr id="18" name="TextBox 17"/>
          <p:cNvSpPr txBox="1"/>
          <p:nvPr/>
        </p:nvSpPr>
        <p:spPr>
          <a:xfrm>
            <a:off x="5486400" y="1983782"/>
            <a:ext cx="16001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Analyze and interpret data</a:t>
            </a:r>
          </a:p>
        </p:txBody>
      </p:sp>
      <p:sp>
        <p:nvSpPr>
          <p:cNvPr id="19" name="TextBox 18"/>
          <p:cNvSpPr txBox="1"/>
          <p:nvPr/>
        </p:nvSpPr>
        <p:spPr>
          <a:xfrm>
            <a:off x="3505200" y="1338801"/>
            <a:ext cx="1547090"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Use math and computational thinking</a:t>
            </a:r>
          </a:p>
        </p:txBody>
      </p:sp>
      <p:sp>
        <p:nvSpPr>
          <p:cNvPr id="20" name="TextBox 19"/>
          <p:cNvSpPr txBox="1"/>
          <p:nvPr/>
        </p:nvSpPr>
        <p:spPr>
          <a:xfrm>
            <a:off x="2350415" y="4623684"/>
            <a:ext cx="3640878"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Integrate, compare, and synthesize ideas from text</a:t>
            </a:r>
          </a:p>
        </p:txBody>
      </p:sp>
      <p:sp>
        <p:nvSpPr>
          <p:cNvPr id="21" name="TextBox 20"/>
          <p:cNvSpPr txBox="1"/>
          <p:nvPr/>
        </p:nvSpPr>
        <p:spPr>
          <a:xfrm>
            <a:off x="2869045" y="5242623"/>
            <a:ext cx="2819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Build on the ideas of others and articulate one’s own ideas</a:t>
            </a:r>
          </a:p>
        </p:txBody>
      </p:sp>
      <p:sp>
        <p:nvSpPr>
          <p:cNvPr id="22" name="TextBox 21"/>
          <p:cNvSpPr txBox="1"/>
          <p:nvPr/>
        </p:nvSpPr>
        <p:spPr>
          <a:xfrm>
            <a:off x="3657599" y="2566045"/>
            <a:ext cx="1371600"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Construct arguments from evidence</a:t>
            </a:r>
          </a:p>
        </p:txBody>
      </p:sp>
      <p:sp>
        <p:nvSpPr>
          <p:cNvPr id="23" name="TextBox 22"/>
          <p:cNvSpPr txBox="1"/>
          <p:nvPr/>
        </p:nvSpPr>
        <p:spPr>
          <a:xfrm>
            <a:off x="5143500" y="3312798"/>
            <a:ext cx="1203955"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Produce clear and coherent writing</a:t>
            </a:r>
          </a:p>
        </p:txBody>
      </p:sp>
      <p:grpSp>
        <p:nvGrpSpPr>
          <p:cNvPr id="24" name="Group 23"/>
          <p:cNvGrpSpPr>
            <a:grpSpLocks/>
          </p:cNvGrpSpPr>
          <p:nvPr/>
        </p:nvGrpSpPr>
        <p:grpSpPr bwMode="auto">
          <a:xfrm>
            <a:off x="8153400" y="4763"/>
            <a:ext cx="1020763" cy="6858000"/>
            <a:chOff x="7891160" y="-176561"/>
            <a:chExt cx="1020335" cy="6858000"/>
          </a:xfrm>
        </p:grpSpPr>
        <p:pic>
          <p:nvPicPr>
            <p:cNvPr id="25" name="Picture 2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26" name="Rectangle 2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TextBox 28"/>
          <p:cNvSpPr txBox="1"/>
          <p:nvPr/>
        </p:nvSpPr>
        <p:spPr>
          <a:xfrm>
            <a:off x="2209800" y="3352800"/>
            <a:ext cx="1447800"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Explain </a:t>
            </a:r>
            <a:r>
              <a:rPr lang="en-US" sz="1600" dirty="0" err="1" smtClean="0"/>
              <a:t>mathmatical</a:t>
            </a:r>
            <a:r>
              <a:rPr lang="en-US" sz="1600" dirty="0" smtClean="0"/>
              <a:t> concepts and processes</a:t>
            </a:r>
          </a:p>
        </p:txBody>
      </p:sp>
    </p:spTree>
    <p:extLst>
      <p:ext uri="{BB962C8B-B14F-4D97-AF65-F5344CB8AC3E}">
        <p14:creationId xmlns:p14="http://schemas.microsoft.com/office/powerpoint/2010/main" xmlns="" val="410357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1" grpId="0"/>
      <p:bldP spid="22" grpId="0"/>
      <p:bldP spid="23"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482"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dirty="0" smtClean="0">
                <a:latin typeface="Calibri" pitchFamily="34" charset="0"/>
              </a:rPr>
              <a:t>Forms</a:t>
            </a:r>
            <a:endParaRPr lang="en-US" sz="3200" dirty="0">
              <a:latin typeface="Calibri" pitchFamily="34" charset="0"/>
            </a:endParaRPr>
          </a:p>
        </p:txBody>
      </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124200" y="609600"/>
            <a:ext cx="5181600" cy="369332"/>
          </a:xfrm>
          <a:prstGeom prst="rect">
            <a:avLst/>
          </a:prstGeom>
          <a:noFill/>
          <a:ln w="9525">
            <a:solidFill>
              <a:schemeClr val="tx1"/>
            </a:solidFill>
            <a:miter lim="800000"/>
            <a:headEnd/>
            <a:tailEnd/>
          </a:ln>
        </p:spPr>
        <p:txBody>
          <a:bodyPr wrap="square">
            <a:spAutoFit/>
          </a:bodyPr>
          <a:lstStyle/>
          <a:p>
            <a:r>
              <a:rPr lang="en-US" dirty="0" smtClean="0">
                <a:latin typeface="Calibri" pitchFamily="34" charset="0"/>
              </a:rPr>
              <a:t>How might we describe the </a:t>
            </a:r>
            <a:r>
              <a:rPr lang="en-US" dirty="0" smtClean="0">
                <a:solidFill>
                  <a:srgbClr val="FF0000"/>
                </a:solidFill>
                <a:latin typeface="Calibri" pitchFamily="34" charset="0"/>
              </a:rPr>
              <a:t>function</a:t>
            </a:r>
            <a:r>
              <a:rPr lang="en-US" dirty="0" smtClean="0">
                <a:latin typeface="Calibri" pitchFamily="34" charset="0"/>
              </a:rPr>
              <a:t> of </a:t>
            </a:r>
            <a:r>
              <a:rPr lang="en-US" dirty="0">
                <a:latin typeface="Calibri" pitchFamily="34" charset="0"/>
              </a:rPr>
              <a:t>this passage?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124200" y="609600"/>
            <a:ext cx="4648200" cy="369332"/>
          </a:xfrm>
          <a:prstGeom prst="rect">
            <a:avLst/>
          </a:prstGeom>
          <a:noFill/>
          <a:ln w="9525">
            <a:solidFill>
              <a:schemeClr val="tx1"/>
            </a:solidFill>
            <a:miter lim="800000"/>
            <a:headEnd/>
            <a:tailEnd/>
          </a:ln>
        </p:spPr>
        <p:txBody>
          <a:bodyPr wrap="square">
            <a:spAutoFit/>
          </a:bodyPr>
          <a:lstStyle/>
          <a:p>
            <a:r>
              <a:rPr lang="en-US" dirty="0" smtClean="0">
                <a:latin typeface="Calibri" pitchFamily="34" charset="0"/>
              </a:rPr>
              <a:t>What are the </a:t>
            </a:r>
            <a:r>
              <a:rPr lang="en-US" dirty="0" smtClean="0">
                <a:solidFill>
                  <a:srgbClr val="FF0000"/>
                </a:solidFill>
                <a:latin typeface="Calibri" pitchFamily="34" charset="0"/>
              </a:rPr>
              <a:t>formal</a:t>
            </a:r>
            <a:r>
              <a:rPr lang="en-US" dirty="0" smtClean="0">
                <a:latin typeface="Calibri" pitchFamily="34" charset="0"/>
              </a:rPr>
              <a:t> properties of </a:t>
            </a:r>
            <a:r>
              <a:rPr lang="en-US" dirty="0">
                <a:latin typeface="Calibri" pitchFamily="34" charset="0"/>
              </a:rPr>
              <a:t>this passage?</a:t>
            </a: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490" name="TextBox 1"/>
          <p:cNvSpPr txBox="1">
            <a:spLocks noChangeArrowheads="1"/>
          </p:cNvSpPr>
          <p:nvPr/>
        </p:nvSpPr>
        <p:spPr bwMode="auto">
          <a:xfrm>
            <a:off x="76200" y="76200"/>
            <a:ext cx="8229600" cy="584775"/>
          </a:xfrm>
          <a:prstGeom prst="rect">
            <a:avLst/>
          </a:prstGeom>
          <a:noFill/>
          <a:ln w="9525">
            <a:noFill/>
            <a:miter lim="800000"/>
            <a:headEnd/>
            <a:tailEnd/>
          </a:ln>
        </p:spPr>
        <p:txBody>
          <a:bodyPr>
            <a:spAutoFit/>
          </a:bodyPr>
          <a:lstStyle/>
          <a:p>
            <a:r>
              <a:rPr lang="en-US" sz="3200" dirty="0">
                <a:latin typeface="Calibri" pitchFamily="34" charset="0"/>
              </a:rPr>
              <a:t>Everyday speech </a:t>
            </a:r>
            <a:r>
              <a:rPr lang="en-US" sz="3200" dirty="0" smtClean="0">
                <a:latin typeface="Calibri" pitchFamily="34" charset="0"/>
              </a:rPr>
              <a:t>vs. written </a:t>
            </a:r>
            <a:r>
              <a:rPr lang="en-US" sz="3200" dirty="0">
                <a:latin typeface="Calibri" pitchFamily="34" charset="0"/>
              </a:rPr>
              <a:t>language in school </a:t>
            </a:r>
          </a:p>
        </p:txBody>
      </p:sp>
      <p:sp>
        <p:nvSpPr>
          <p:cNvPr id="3" name="TextBox 2"/>
          <p:cNvSpPr txBox="1">
            <a:spLocks noChangeArrowheads="1"/>
          </p:cNvSpPr>
          <p:nvPr/>
        </p:nvSpPr>
        <p:spPr bwMode="auto">
          <a:xfrm>
            <a:off x="381000" y="879931"/>
            <a:ext cx="4114800" cy="5139869"/>
          </a:xfrm>
          <a:prstGeom prst="rect">
            <a:avLst/>
          </a:prstGeom>
          <a:noFill/>
          <a:ln w="9525">
            <a:noFill/>
            <a:miter lim="800000"/>
            <a:headEnd/>
            <a:tailEnd/>
          </a:ln>
        </p:spPr>
        <p:txBody>
          <a:bodyPr>
            <a:spAutoFit/>
          </a:bodyPr>
          <a:lstStyle/>
          <a:p>
            <a:pPr marL="342900" indent="-342900"/>
            <a:r>
              <a:rPr lang="en-US" sz="2400" b="1" u="sng" dirty="0">
                <a:latin typeface="Calibri" pitchFamily="34" charset="0"/>
              </a:rPr>
              <a:t>Everyday speech</a:t>
            </a:r>
          </a:p>
          <a:p>
            <a:pPr marL="342900" indent="-342900"/>
            <a:endParaRPr lang="en-US" sz="2400" dirty="0">
              <a:latin typeface="Calibri" pitchFamily="34" charset="0"/>
            </a:endParaRPr>
          </a:p>
          <a:p>
            <a:pPr marL="342900" indent="-342900">
              <a:spcAft>
                <a:spcPts val="600"/>
              </a:spcAft>
            </a:pPr>
            <a:r>
              <a:rPr lang="en-US" sz="2400" i="1" dirty="0">
                <a:latin typeface="Calibri" pitchFamily="34" charset="0"/>
              </a:rPr>
              <a:t>Vocabulary</a:t>
            </a:r>
          </a:p>
          <a:p>
            <a:pPr marL="342900" indent="-342900">
              <a:spcAft>
                <a:spcPts val="600"/>
              </a:spcAft>
            </a:pPr>
            <a:r>
              <a:rPr lang="en-US" sz="2400" dirty="0">
                <a:latin typeface="Calibri" pitchFamily="34" charset="0"/>
              </a:rPr>
              <a:t>	most common verbs, nouns, adjectives, adverbs</a:t>
            </a:r>
          </a:p>
          <a:p>
            <a:pPr marL="342900" indent="-342900">
              <a:spcAft>
                <a:spcPts val="600"/>
              </a:spcAft>
            </a:pPr>
            <a:endParaRPr lang="en-US" sz="2400" dirty="0">
              <a:latin typeface="Calibri" pitchFamily="34" charset="0"/>
            </a:endParaRPr>
          </a:p>
          <a:p>
            <a:pPr marL="342900" indent="-342900">
              <a:spcAft>
                <a:spcPts val="600"/>
              </a:spcAft>
            </a:pPr>
            <a:r>
              <a:rPr lang="en-US" sz="2400" i="1" dirty="0">
                <a:latin typeface="Calibri" pitchFamily="34" charset="0"/>
              </a:rPr>
              <a:t>Information Density</a:t>
            </a:r>
          </a:p>
          <a:p>
            <a:pPr marL="342900" indent="-342900">
              <a:spcAft>
                <a:spcPts val="600"/>
              </a:spcAft>
            </a:pPr>
            <a:r>
              <a:rPr lang="en-US" sz="2400" dirty="0">
                <a:latin typeface="Calibri" pitchFamily="34" charset="0"/>
              </a:rPr>
              <a:t>	Short clauses</a:t>
            </a:r>
          </a:p>
          <a:p>
            <a:pPr marL="342900" indent="-342900">
              <a:spcAft>
                <a:spcPts val="600"/>
              </a:spcAft>
            </a:pPr>
            <a:r>
              <a:rPr lang="en-US" sz="2400" dirty="0">
                <a:latin typeface="Calibri" pitchFamily="34" charset="0"/>
              </a:rPr>
              <a:t>	Simple or compound sent.</a:t>
            </a:r>
          </a:p>
          <a:p>
            <a:pPr marL="342900" indent="-342900">
              <a:spcAft>
                <a:spcPts val="600"/>
              </a:spcAft>
            </a:pPr>
            <a:r>
              <a:rPr lang="en-US" sz="2400" dirty="0">
                <a:latin typeface="Calibri" pitchFamily="34" charset="0"/>
              </a:rPr>
              <a:t>	Verb-heavy</a:t>
            </a:r>
          </a:p>
          <a:p>
            <a:pPr marL="342900" indent="-342900">
              <a:spcAft>
                <a:spcPts val="600"/>
              </a:spcAft>
            </a:pPr>
            <a:r>
              <a:rPr lang="en-US" sz="2400" dirty="0">
                <a:latin typeface="Calibri" pitchFamily="34" charset="0"/>
              </a:rPr>
              <a:t>	Few noun modifiers</a:t>
            </a:r>
          </a:p>
          <a:p>
            <a:pPr marL="342900" indent="-342900">
              <a:spcAft>
                <a:spcPts val="600"/>
              </a:spcAft>
            </a:pPr>
            <a:r>
              <a:rPr lang="en-US" sz="2400" dirty="0">
                <a:latin typeface="Calibri" pitchFamily="34" charset="0"/>
              </a:rPr>
              <a:t>	Few verbal modifiers</a:t>
            </a:r>
          </a:p>
        </p:txBody>
      </p:sp>
      <p:sp>
        <p:nvSpPr>
          <p:cNvPr id="4" name="TextBox 3"/>
          <p:cNvSpPr txBox="1">
            <a:spLocks noChangeArrowheads="1"/>
          </p:cNvSpPr>
          <p:nvPr/>
        </p:nvSpPr>
        <p:spPr bwMode="auto">
          <a:xfrm>
            <a:off x="4724400" y="879931"/>
            <a:ext cx="3962400" cy="5139869"/>
          </a:xfrm>
          <a:prstGeom prst="rect">
            <a:avLst/>
          </a:prstGeom>
          <a:noFill/>
          <a:ln w="9525">
            <a:noFill/>
            <a:miter lim="800000"/>
            <a:headEnd/>
            <a:tailEnd/>
          </a:ln>
        </p:spPr>
        <p:txBody>
          <a:bodyPr>
            <a:spAutoFit/>
          </a:bodyPr>
          <a:lstStyle/>
          <a:p>
            <a:pPr marL="342900" indent="-342900"/>
            <a:r>
              <a:rPr lang="en-US" sz="2400" b="1" u="sng" dirty="0">
                <a:latin typeface="Calibri" pitchFamily="34" charset="0"/>
              </a:rPr>
              <a:t>Formal writing</a:t>
            </a:r>
          </a:p>
          <a:p>
            <a:pPr marL="342900" indent="-342900"/>
            <a:endParaRPr lang="en-US" sz="2400" dirty="0">
              <a:latin typeface="Calibri" pitchFamily="34" charset="0"/>
            </a:endParaRPr>
          </a:p>
          <a:p>
            <a:pPr marL="342900" indent="-342900">
              <a:spcAft>
                <a:spcPts val="600"/>
              </a:spcAft>
            </a:pPr>
            <a:r>
              <a:rPr lang="en-US" sz="2400" i="1" dirty="0">
                <a:latin typeface="Calibri" pitchFamily="34" charset="0"/>
              </a:rPr>
              <a:t>Vocabulary</a:t>
            </a:r>
          </a:p>
          <a:p>
            <a:pPr marL="342900" indent="-342900">
              <a:spcAft>
                <a:spcPts val="600"/>
              </a:spcAft>
            </a:pPr>
            <a:r>
              <a:rPr lang="en-US" sz="2400" dirty="0">
                <a:latin typeface="Calibri" pitchFamily="34" charset="0"/>
              </a:rPr>
              <a:t>	content words specific to the topic</a:t>
            </a:r>
          </a:p>
          <a:p>
            <a:pPr marL="342900" indent="-342900">
              <a:spcAft>
                <a:spcPts val="600"/>
              </a:spcAft>
            </a:pPr>
            <a:endParaRPr lang="en-US" sz="2400" dirty="0">
              <a:latin typeface="Calibri" pitchFamily="34" charset="0"/>
            </a:endParaRPr>
          </a:p>
          <a:p>
            <a:pPr marL="342900" indent="-342900">
              <a:spcAft>
                <a:spcPts val="600"/>
              </a:spcAft>
            </a:pPr>
            <a:r>
              <a:rPr lang="en-US" sz="2400" i="1" dirty="0">
                <a:latin typeface="Calibri" pitchFamily="34" charset="0"/>
              </a:rPr>
              <a:t>Information Density</a:t>
            </a:r>
          </a:p>
          <a:p>
            <a:pPr marL="342900" indent="-342900">
              <a:spcAft>
                <a:spcPts val="600"/>
              </a:spcAft>
            </a:pPr>
            <a:r>
              <a:rPr lang="en-US" sz="2400" dirty="0">
                <a:latin typeface="Calibri" pitchFamily="34" charset="0"/>
              </a:rPr>
              <a:t>	Longer clauses</a:t>
            </a:r>
          </a:p>
          <a:p>
            <a:pPr marL="342900" indent="-342900">
              <a:spcAft>
                <a:spcPts val="600"/>
              </a:spcAft>
            </a:pPr>
            <a:r>
              <a:rPr lang="en-US" sz="2400" dirty="0">
                <a:latin typeface="Calibri" pitchFamily="34" charset="0"/>
              </a:rPr>
              <a:t>	Complex sentences</a:t>
            </a:r>
          </a:p>
          <a:p>
            <a:pPr marL="342900" indent="-342900">
              <a:spcAft>
                <a:spcPts val="600"/>
              </a:spcAft>
            </a:pPr>
            <a:r>
              <a:rPr lang="en-US" sz="2400" dirty="0">
                <a:latin typeface="Calibri" pitchFamily="34" charset="0"/>
              </a:rPr>
              <a:t>	Noun-heavy</a:t>
            </a:r>
          </a:p>
          <a:p>
            <a:pPr marL="342900" indent="-342900">
              <a:spcAft>
                <a:spcPts val="600"/>
              </a:spcAft>
            </a:pPr>
            <a:r>
              <a:rPr lang="en-US" sz="2400" dirty="0">
                <a:latin typeface="Calibri" pitchFamily="34" charset="0"/>
              </a:rPr>
              <a:t>	Many noun modifiers</a:t>
            </a:r>
          </a:p>
          <a:p>
            <a:pPr marL="342900" indent="-342900">
              <a:spcAft>
                <a:spcPts val="600"/>
              </a:spcAft>
            </a:pPr>
            <a:r>
              <a:rPr lang="en-US" sz="2400" dirty="0">
                <a:latin typeface="Calibri" pitchFamily="34" charset="0"/>
              </a:rPr>
              <a:t>	Many verbal </a:t>
            </a:r>
            <a:r>
              <a:rPr lang="en-US" sz="2400" dirty="0" smtClean="0">
                <a:latin typeface="Calibri" pitchFamily="34" charset="0"/>
              </a:rPr>
              <a:t>modifiers</a:t>
            </a:r>
            <a:endParaRPr lang="en-US" sz="2400" dirty="0">
              <a:latin typeface="Calibri" pitchFamily="34" charset="0"/>
            </a:endParaRPr>
          </a:p>
        </p:txBody>
      </p:sp>
    </p:spTree>
    <p:extLst>
      <p:ext uri="{BB962C8B-B14F-4D97-AF65-F5344CB8AC3E}">
        <p14:creationId xmlns:p14="http://schemas.microsoft.com/office/powerpoint/2010/main" xmlns="" val="41555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4514" name="Picture 1"/>
          <p:cNvPicPr>
            <a:picLocks noChangeAspect="1"/>
          </p:cNvPicPr>
          <p:nvPr/>
        </p:nvPicPr>
        <p:blipFill>
          <a:blip r:embed="rId4" cstate="print"/>
          <a:srcRect l="32953" t="44389" r="8514" b="27641"/>
          <a:stretch>
            <a:fillRect/>
          </a:stretch>
        </p:blipFill>
        <p:spPr bwMode="auto">
          <a:xfrm rot="-10740000">
            <a:off x="23813" y="601663"/>
            <a:ext cx="7932737" cy="5226050"/>
          </a:xfrm>
          <a:prstGeom prst="rect">
            <a:avLst/>
          </a:prstGeom>
          <a:noFill/>
          <a:ln w="9525">
            <a:noFill/>
            <a:miter lim="800000"/>
            <a:headEnd/>
            <a:tailEnd/>
          </a:ln>
        </p:spPr>
      </p:pic>
      <p:grpSp>
        <p:nvGrpSpPr>
          <p:cNvPr id="25" name="Group 24"/>
          <p:cNvGrpSpPr>
            <a:grpSpLocks/>
          </p:cNvGrpSpPr>
          <p:nvPr/>
        </p:nvGrpSpPr>
        <p:grpSpPr bwMode="auto">
          <a:xfrm>
            <a:off x="2035175" y="5313363"/>
            <a:ext cx="3886200" cy="554037"/>
            <a:chOff x="2362200" y="5312627"/>
            <a:chExt cx="3886200" cy="554773"/>
          </a:xfrm>
        </p:grpSpPr>
        <p:cxnSp>
          <p:nvCxnSpPr>
            <p:cNvPr id="7" name="Straight Connector 6"/>
            <p:cNvCxnSpPr/>
            <p:nvPr/>
          </p:nvCxnSpPr>
          <p:spPr>
            <a:xfrm>
              <a:off x="2362200" y="5312627"/>
              <a:ext cx="0" cy="55477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62200" y="5867400"/>
              <a:ext cx="3886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5350778"/>
              <a:ext cx="0" cy="51662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1349375" y="5160963"/>
            <a:ext cx="4876800" cy="381000"/>
            <a:chOff x="1676400" y="5160227"/>
            <a:chExt cx="4876800" cy="381000"/>
          </a:xfrm>
        </p:grpSpPr>
        <p:cxnSp>
          <p:nvCxnSpPr>
            <p:cNvPr id="14" name="Straight Connector 13"/>
            <p:cNvCxnSpPr/>
            <p:nvPr/>
          </p:nvCxnSpPr>
          <p:spPr>
            <a:xfrm>
              <a:off x="1676400" y="5160227"/>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6400" y="5523764"/>
              <a:ext cx="4876800" cy="3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72113" y="5160227"/>
              <a:ext cx="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0" y="5312627"/>
              <a:ext cx="0"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53200" y="5333264"/>
              <a:ext cx="0" cy="207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1789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 name="Picture 1"/>
          <p:cNvPicPr>
            <a:picLocks noChangeAspect="1"/>
          </p:cNvPicPr>
          <p:nvPr/>
        </p:nvPicPr>
        <p:blipFill>
          <a:blip r:embed="rId4" cstate="print"/>
          <a:srcRect l="15018" t="58537" r="54037" b="15121"/>
          <a:stretch>
            <a:fillRect/>
          </a:stretch>
        </p:blipFill>
        <p:spPr bwMode="auto">
          <a:xfrm rot="-10740000">
            <a:off x="2847095" y="268157"/>
            <a:ext cx="2723261" cy="3197484"/>
          </a:xfrm>
          <a:prstGeom prst="rect">
            <a:avLst/>
          </a:prstGeom>
          <a:noFill/>
          <a:ln w="9525">
            <a:noFill/>
            <a:miter lim="800000"/>
            <a:headEnd/>
            <a:tailEnd/>
          </a:ln>
        </p:spPr>
      </p:pic>
      <p:pic>
        <p:nvPicPr>
          <p:cNvPr id="65539" name="Picture 2"/>
          <p:cNvPicPr>
            <a:picLocks noChangeAspect="1"/>
          </p:cNvPicPr>
          <p:nvPr/>
        </p:nvPicPr>
        <p:blipFill>
          <a:blip r:embed="rId5" cstate="print"/>
          <a:srcRect l="56279" t="36259" r="13449" b="38211"/>
          <a:stretch>
            <a:fillRect/>
          </a:stretch>
        </p:blipFill>
        <p:spPr bwMode="auto">
          <a:xfrm>
            <a:off x="76200" y="228600"/>
            <a:ext cx="2756292" cy="3205163"/>
          </a:xfrm>
          <a:prstGeom prst="rect">
            <a:avLst/>
          </a:prstGeom>
          <a:noFill/>
          <a:ln w="9525">
            <a:noFill/>
            <a:miter lim="800000"/>
            <a:headEnd/>
            <a:tailEnd/>
          </a:ln>
        </p:spPr>
      </p:pic>
      <p:pic>
        <p:nvPicPr>
          <p:cNvPr id="7" name="Picture 1"/>
          <p:cNvPicPr>
            <a:picLocks noChangeAspect="1"/>
          </p:cNvPicPr>
          <p:nvPr/>
        </p:nvPicPr>
        <p:blipFill>
          <a:blip r:embed="rId6" cstate="print"/>
          <a:srcRect l="60539" t="47968" r="10310" b="24551"/>
          <a:stretch>
            <a:fillRect/>
          </a:stretch>
        </p:blipFill>
        <p:spPr bwMode="auto">
          <a:xfrm>
            <a:off x="5674832" y="212562"/>
            <a:ext cx="2520923" cy="3276600"/>
          </a:xfrm>
          <a:prstGeom prst="rect">
            <a:avLst/>
          </a:prstGeom>
          <a:noFill/>
          <a:ln w="9525">
            <a:noFill/>
            <a:miter lim="800000"/>
            <a:headEnd/>
            <a:tailEnd/>
          </a:ln>
        </p:spPr>
      </p:pic>
      <p:pic>
        <p:nvPicPr>
          <p:cNvPr id="8" name="Picture 7"/>
          <p:cNvPicPr>
            <a:picLocks noChangeAspect="1"/>
          </p:cNvPicPr>
          <p:nvPr/>
        </p:nvPicPr>
        <p:blipFill>
          <a:blip r:embed="rId7" cstate="print"/>
          <a:srcRect l="17036" t="58049" r="53812" b="13496"/>
          <a:stretch>
            <a:fillRect/>
          </a:stretch>
        </p:blipFill>
        <p:spPr bwMode="auto">
          <a:xfrm rot="-10740000">
            <a:off x="4386890" y="3543269"/>
            <a:ext cx="2367457" cy="3187541"/>
          </a:xfrm>
          <a:prstGeom prst="rect">
            <a:avLst/>
          </a:prstGeom>
          <a:noFill/>
          <a:ln w="9525">
            <a:noFill/>
            <a:miter lim="800000"/>
            <a:headEnd/>
            <a:tailEnd/>
          </a:ln>
        </p:spPr>
      </p:pic>
      <p:pic>
        <p:nvPicPr>
          <p:cNvPr id="9" name="Picture 2"/>
          <p:cNvPicPr>
            <a:picLocks noChangeAspect="1"/>
          </p:cNvPicPr>
          <p:nvPr/>
        </p:nvPicPr>
        <p:blipFill>
          <a:blip r:embed="rId8" cstate="print"/>
          <a:srcRect l="47533" t="20486" r="22867" b="52779"/>
          <a:stretch>
            <a:fillRect/>
          </a:stretch>
        </p:blipFill>
        <p:spPr bwMode="auto">
          <a:xfrm rot="-60000">
            <a:off x="1845025" y="3544375"/>
            <a:ext cx="2493422" cy="3105119"/>
          </a:xfrm>
          <a:prstGeom prst="rect">
            <a:avLst/>
          </a:prstGeom>
          <a:noFill/>
          <a:ln w="9525">
            <a:noFill/>
            <a:miter lim="800000"/>
            <a:headEnd/>
            <a:tailEnd/>
          </a:ln>
        </p:spPr>
      </p:pic>
    </p:spTree>
    <p:extLst>
      <p:ext uri="{BB962C8B-B14F-4D97-AF65-F5344CB8AC3E}">
        <p14:creationId xmlns:p14="http://schemas.microsoft.com/office/powerpoint/2010/main" xmlns="" val="4178540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490" name="TextBox 1"/>
          <p:cNvSpPr txBox="1">
            <a:spLocks noChangeArrowheads="1"/>
          </p:cNvSpPr>
          <p:nvPr/>
        </p:nvSpPr>
        <p:spPr bwMode="auto">
          <a:xfrm>
            <a:off x="76200" y="76200"/>
            <a:ext cx="8229600" cy="584775"/>
          </a:xfrm>
          <a:prstGeom prst="rect">
            <a:avLst/>
          </a:prstGeom>
          <a:noFill/>
          <a:ln w="9525">
            <a:noFill/>
            <a:miter lim="800000"/>
            <a:headEnd/>
            <a:tailEnd/>
          </a:ln>
        </p:spPr>
        <p:txBody>
          <a:bodyPr>
            <a:spAutoFit/>
          </a:bodyPr>
          <a:lstStyle/>
          <a:p>
            <a:r>
              <a:rPr lang="en-US" sz="3200" dirty="0">
                <a:latin typeface="Calibri" pitchFamily="34" charset="0"/>
              </a:rPr>
              <a:t>Everyday speech </a:t>
            </a:r>
            <a:r>
              <a:rPr lang="en-US" sz="3200" dirty="0" smtClean="0">
                <a:latin typeface="Calibri" pitchFamily="34" charset="0"/>
              </a:rPr>
              <a:t>vs. written </a:t>
            </a:r>
            <a:r>
              <a:rPr lang="en-US" sz="3200" dirty="0">
                <a:latin typeface="Calibri" pitchFamily="34" charset="0"/>
              </a:rPr>
              <a:t>language in school </a:t>
            </a:r>
          </a:p>
        </p:txBody>
      </p:sp>
      <p:sp>
        <p:nvSpPr>
          <p:cNvPr id="3" name="TextBox 2"/>
          <p:cNvSpPr txBox="1">
            <a:spLocks noChangeArrowheads="1"/>
          </p:cNvSpPr>
          <p:nvPr/>
        </p:nvSpPr>
        <p:spPr bwMode="auto">
          <a:xfrm>
            <a:off x="381000" y="879931"/>
            <a:ext cx="4114800" cy="5139869"/>
          </a:xfrm>
          <a:prstGeom prst="rect">
            <a:avLst/>
          </a:prstGeom>
          <a:noFill/>
          <a:ln w="9525">
            <a:noFill/>
            <a:miter lim="800000"/>
            <a:headEnd/>
            <a:tailEnd/>
          </a:ln>
        </p:spPr>
        <p:txBody>
          <a:bodyPr>
            <a:spAutoFit/>
          </a:bodyPr>
          <a:lstStyle/>
          <a:p>
            <a:pPr marL="342900" indent="-342900"/>
            <a:r>
              <a:rPr lang="en-US" sz="2400" b="1" u="sng" dirty="0">
                <a:latin typeface="Calibri" pitchFamily="34" charset="0"/>
              </a:rPr>
              <a:t>Everyday speech</a:t>
            </a:r>
          </a:p>
          <a:p>
            <a:pPr marL="342900" indent="-342900"/>
            <a:endParaRPr lang="en-US" sz="2400" dirty="0">
              <a:latin typeface="Calibri" pitchFamily="34" charset="0"/>
            </a:endParaRPr>
          </a:p>
          <a:p>
            <a:pPr marL="342900" indent="-342900">
              <a:spcAft>
                <a:spcPts val="600"/>
              </a:spcAft>
            </a:pPr>
            <a:r>
              <a:rPr lang="en-US" sz="2400" i="1" dirty="0">
                <a:latin typeface="Calibri" pitchFamily="34" charset="0"/>
              </a:rPr>
              <a:t>Vocabulary</a:t>
            </a:r>
          </a:p>
          <a:p>
            <a:pPr marL="342900" indent="-342900">
              <a:spcAft>
                <a:spcPts val="600"/>
              </a:spcAft>
            </a:pPr>
            <a:r>
              <a:rPr lang="en-US" sz="2400" dirty="0">
                <a:latin typeface="Calibri" pitchFamily="34" charset="0"/>
              </a:rPr>
              <a:t>	most common verbs, nouns, adjectives, adverbs</a:t>
            </a:r>
          </a:p>
          <a:p>
            <a:pPr marL="342900" indent="-342900">
              <a:spcAft>
                <a:spcPts val="600"/>
              </a:spcAft>
            </a:pPr>
            <a:endParaRPr lang="en-US" sz="2400" dirty="0">
              <a:latin typeface="Calibri" pitchFamily="34" charset="0"/>
            </a:endParaRPr>
          </a:p>
          <a:p>
            <a:pPr marL="342900" indent="-342900">
              <a:spcAft>
                <a:spcPts val="600"/>
              </a:spcAft>
            </a:pPr>
            <a:r>
              <a:rPr lang="en-US" sz="2400" i="1" dirty="0">
                <a:latin typeface="Calibri" pitchFamily="34" charset="0"/>
              </a:rPr>
              <a:t>Information Density</a:t>
            </a:r>
          </a:p>
          <a:p>
            <a:pPr marL="342900" indent="-342900">
              <a:spcAft>
                <a:spcPts val="600"/>
              </a:spcAft>
            </a:pPr>
            <a:r>
              <a:rPr lang="en-US" sz="2400" dirty="0">
                <a:latin typeface="Calibri" pitchFamily="34" charset="0"/>
              </a:rPr>
              <a:t>	Short clauses</a:t>
            </a:r>
          </a:p>
          <a:p>
            <a:pPr marL="342900" indent="-342900">
              <a:spcAft>
                <a:spcPts val="600"/>
              </a:spcAft>
            </a:pPr>
            <a:r>
              <a:rPr lang="en-US" sz="2400" dirty="0">
                <a:latin typeface="Calibri" pitchFamily="34" charset="0"/>
              </a:rPr>
              <a:t>	Simple or compound sent.</a:t>
            </a:r>
          </a:p>
          <a:p>
            <a:pPr marL="342900" indent="-342900">
              <a:spcAft>
                <a:spcPts val="600"/>
              </a:spcAft>
            </a:pPr>
            <a:r>
              <a:rPr lang="en-US" sz="2400" dirty="0">
                <a:latin typeface="Calibri" pitchFamily="34" charset="0"/>
              </a:rPr>
              <a:t>	Verb-heavy</a:t>
            </a:r>
          </a:p>
          <a:p>
            <a:pPr marL="342900" indent="-342900">
              <a:spcAft>
                <a:spcPts val="600"/>
              </a:spcAft>
            </a:pPr>
            <a:r>
              <a:rPr lang="en-US" sz="2400" dirty="0">
                <a:latin typeface="Calibri" pitchFamily="34" charset="0"/>
              </a:rPr>
              <a:t>	Few noun modifiers</a:t>
            </a:r>
          </a:p>
          <a:p>
            <a:pPr marL="342900" indent="-342900">
              <a:spcAft>
                <a:spcPts val="600"/>
              </a:spcAft>
            </a:pPr>
            <a:r>
              <a:rPr lang="en-US" sz="2400" dirty="0">
                <a:latin typeface="Calibri" pitchFamily="34" charset="0"/>
              </a:rPr>
              <a:t>	Few verbal modifiers</a:t>
            </a:r>
          </a:p>
        </p:txBody>
      </p:sp>
      <p:sp>
        <p:nvSpPr>
          <p:cNvPr id="4" name="TextBox 3"/>
          <p:cNvSpPr txBox="1">
            <a:spLocks noChangeArrowheads="1"/>
          </p:cNvSpPr>
          <p:nvPr/>
        </p:nvSpPr>
        <p:spPr bwMode="auto">
          <a:xfrm>
            <a:off x="4724400" y="879931"/>
            <a:ext cx="3962400" cy="5139869"/>
          </a:xfrm>
          <a:prstGeom prst="rect">
            <a:avLst/>
          </a:prstGeom>
          <a:noFill/>
          <a:ln w="9525">
            <a:noFill/>
            <a:miter lim="800000"/>
            <a:headEnd/>
            <a:tailEnd/>
          </a:ln>
        </p:spPr>
        <p:txBody>
          <a:bodyPr>
            <a:spAutoFit/>
          </a:bodyPr>
          <a:lstStyle/>
          <a:p>
            <a:pPr marL="342900" indent="-342900"/>
            <a:r>
              <a:rPr lang="en-US" sz="2400" b="1" u="sng" dirty="0">
                <a:latin typeface="Calibri" pitchFamily="34" charset="0"/>
              </a:rPr>
              <a:t>Formal writing</a:t>
            </a:r>
          </a:p>
          <a:p>
            <a:pPr marL="342900" indent="-342900"/>
            <a:endParaRPr lang="en-US" sz="2400" dirty="0">
              <a:latin typeface="Calibri" pitchFamily="34" charset="0"/>
            </a:endParaRPr>
          </a:p>
          <a:p>
            <a:pPr marL="342900" indent="-342900">
              <a:spcAft>
                <a:spcPts val="600"/>
              </a:spcAft>
            </a:pPr>
            <a:r>
              <a:rPr lang="en-US" sz="2400" i="1" dirty="0">
                <a:latin typeface="Calibri" pitchFamily="34" charset="0"/>
              </a:rPr>
              <a:t>Vocabulary</a:t>
            </a:r>
          </a:p>
          <a:p>
            <a:pPr marL="342900" indent="-342900">
              <a:spcAft>
                <a:spcPts val="600"/>
              </a:spcAft>
            </a:pPr>
            <a:r>
              <a:rPr lang="en-US" sz="2400" dirty="0">
                <a:latin typeface="Calibri" pitchFamily="34" charset="0"/>
              </a:rPr>
              <a:t>	content words specific to the topic</a:t>
            </a:r>
          </a:p>
          <a:p>
            <a:pPr marL="342900" indent="-342900">
              <a:spcAft>
                <a:spcPts val="600"/>
              </a:spcAft>
            </a:pPr>
            <a:endParaRPr lang="en-US" sz="2400" dirty="0">
              <a:latin typeface="Calibri" pitchFamily="34" charset="0"/>
            </a:endParaRPr>
          </a:p>
          <a:p>
            <a:pPr marL="342900" indent="-342900">
              <a:spcAft>
                <a:spcPts val="600"/>
              </a:spcAft>
            </a:pPr>
            <a:r>
              <a:rPr lang="en-US" sz="2400" i="1" dirty="0">
                <a:latin typeface="Calibri" pitchFamily="34" charset="0"/>
              </a:rPr>
              <a:t>Information Density</a:t>
            </a:r>
          </a:p>
          <a:p>
            <a:pPr marL="342900" indent="-342900">
              <a:spcAft>
                <a:spcPts val="600"/>
              </a:spcAft>
            </a:pPr>
            <a:r>
              <a:rPr lang="en-US" sz="2400" dirty="0">
                <a:latin typeface="Calibri" pitchFamily="34" charset="0"/>
              </a:rPr>
              <a:t>	Longer clauses</a:t>
            </a:r>
          </a:p>
          <a:p>
            <a:pPr marL="342900" indent="-342900">
              <a:spcAft>
                <a:spcPts val="600"/>
              </a:spcAft>
            </a:pPr>
            <a:r>
              <a:rPr lang="en-US" sz="2400" dirty="0">
                <a:latin typeface="Calibri" pitchFamily="34" charset="0"/>
              </a:rPr>
              <a:t>	Complex sentences</a:t>
            </a:r>
          </a:p>
          <a:p>
            <a:pPr marL="342900" indent="-342900">
              <a:spcAft>
                <a:spcPts val="600"/>
              </a:spcAft>
            </a:pPr>
            <a:r>
              <a:rPr lang="en-US" sz="2400" dirty="0">
                <a:latin typeface="Calibri" pitchFamily="34" charset="0"/>
              </a:rPr>
              <a:t>	Noun-heavy</a:t>
            </a:r>
          </a:p>
          <a:p>
            <a:pPr marL="342900" indent="-342900">
              <a:spcAft>
                <a:spcPts val="600"/>
              </a:spcAft>
            </a:pPr>
            <a:r>
              <a:rPr lang="en-US" sz="2400" dirty="0">
                <a:latin typeface="Calibri" pitchFamily="34" charset="0"/>
              </a:rPr>
              <a:t>	Many noun modifiers</a:t>
            </a:r>
          </a:p>
          <a:p>
            <a:pPr marL="342900" indent="-342900">
              <a:spcAft>
                <a:spcPts val="600"/>
              </a:spcAft>
            </a:pPr>
            <a:r>
              <a:rPr lang="en-US" sz="2400" dirty="0">
                <a:latin typeface="Calibri" pitchFamily="34" charset="0"/>
              </a:rPr>
              <a:t>	Many verbal </a:t>
            </a:r>
            <a:r>
              <a:rPr lang="en-US" sz="2400" dirty="0" smtClean="0">
                <a:latin typeface="Calibri" pitchFamily="34" charset="0"/>
              </a:rPr>
              <a:t>modifiers</a:t>
            </a:r>
            <a:endParaRPr lang="en-US" sz="2400" dirty="0">
              <a:latin typeface="Calibri" pitchFamily="34" charset="0"/>
            </a:endParaRPr>
          </a:p>
        </p:txBody>
      </p:sp>
    </p:spTree>
    <p:extLst>
      <p:ext uri="{BB962C8B-B14F-4D97-AF65-F5344CB8AC3E}">
        <p14:creationId xmlns:p14="http://schemas.microsoft.com/office/powerpoint/2010/main" xmlns="" val="415550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4191000" y="609600"/>
            <a:ext cx="3810000" cy="369332"/>
          </a:xfrm>
          <a:prstGeom prst="rect">
            <a:avLst/>
          </a:prstGeom>
          <a:noFill/>
          <a:ln w="9525">
            <a:solidFill>
              <a:schemeClr val="tx1"/>
            </a:solidFill>
            <a:miter lim="800000"/>
            <a:headEnd/>
            <a:tailEnd/>
          </a:ln>
        </p:spPr>
        <p:txBody>
          <a:bodyPr wrap="square">
            <a:spAutoFit/>
          </a:bodyPr>
          <a:lstStyle/>
          <a:p>
            <a:r>
              <a:rPr lang="en-US" dirty="0" smtClean="0">
                <a:solidFill>
                  <a:srgbClr val="FF0000"/>
                </a:solidFill>
                <a:latin typeface="Calibri" pitchFamily="34" charset="0"/>
              </a:rPr>
              <a:t>Vocabulary</a:t>
            </a:r>
            <a:r>
              <a:rPr lang="en-US" dirty="0" smtClean="0">
                <a:latin typeface="Calibri" pitchFamily="34" charset="0"/>
              </a:rPr>
              <a:t> of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a:t>
            </a:r>
            <a:r>
              <a:rPr lang="en-US" sz="2000" u="sng" dirty="0" smtClean="0">
                <a:solidFill>
                  <a:srgbClr val="FF0000"/>
                </a:solidFill>
                <a:latin typeface="+mn-lt"/>
              </a:rPr>
              <a:t>savant syndrome</a:t>
            </a:r>
            <a:r>
              <a:rPr lang="en-US" sz="2000" dirty="0" smtClean="0">
                <a:latin typeface="+mn-lt"/>
              </a:rPr>
              <a:t>, I am also on the </a:t>
            </a:r>
            <a:r>
              <a:rPr lang="en-US" sz="2000" u="sng" dirty="0" smtClean="0">
                <a:solidFill>
                  <a:srgbClr val="FF0000"/>
                </a:solidFill>
                <a:latin typeface="+mn-lt"/>
              </a:rPr>
              <a:t>autistic</a:t>
            </a:r>
            <a:r>
              <a:rPr lang="en-US" sz="2000" dirty="0" smtClean="0">
                <a:latin typeface="+mn-lt"/>
              </a:rPr>
              <a:t> </a:t>
            </a:r>
            <a:r>
              <a:rPr lang="en-US" sz="2000" u="sng" dirty="0" smtClean="0">
                <a:solidFill>
                  <a:srgbClr val="FF0000"/>
                </a:solidFill>
                <a:latin typeface="+mn-lt"/>
              </a:rPr>
              <a:t>spectrum</a:t>
            </a:r>
            <a:r>
              <a:rPr lang="en-US" sz="2000" dirty="0" smtClean="0">
                <a:latin typeface="+mn-lt"/>
              </a:rPr>
              <a:t>. I have </a:t>
            </a:r>
            <a:r>
              <a:rPr lang="en-US" sz="2000" u="sng" dirty="0" smtClean="0">
                <a:solidFill>
                  <a:srgbClr val="FF0000"/>
                </a:solidFill>
                <a:latin typeface="+mn-lt"/>
              </a:rPr>
              <a:t>Asperger’s</a:t>
            </a:r>
            <a:r>
              <a:rPr lang="en-US" sz="2000" dirty="0" smtClean="0">
                <a:latin typeface="+mn-lt"/>
              </a:rPr>
              <a:t> syndrome, a relatively mild and </a:t>
            </a:r>
            <a:r>
              <a:rPr lang="en-US" sz="2000" u="sng" dirty="0" smtClean="0">
                <a:solidFill>
                  <a:srgbClr val="FF0000"/>
                </a:solidFill>
                <a:latin typeface="+mn-lt"/>
              </a:rPr>
              <a:t>high-functioning</a:t>
            </a:r>
            <a:r>
              <a:rPr lang="en-US" sz="2000" dirty="0" smtClean="0">
                <a:latin typeface="+mn-lt"/>
              </a:rPr>
              <a:t> form of autism that affects around 1 in every 300 people in the United Kingdom. According to a 2001 study by the U.K.’s National Autistic Society, nearly half of all adults with Asperger’s syndrome are not </a:t>
            </a:r>
            <a:r>
              <a:rPr lang="en-US" sz="2000" u="sng" dirty="0" smtClean="0">
                <a:solidFill>
                  <a:srgbClr val="FF0000"/>
                </a:solidFill>
                <a:latin typeface="+mn-lt"/>
              </a:rPr>
              <a:t>diagnosed</a:t>
            </a:r>
            <a:r>
              <a:rPr lang="en-US" sz="2000" dirty="0" smtClean="0">
                <a:latin typeface="+mn-lt"/>
              </a:rPr>
              <a:t>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a:t>
            </a:r>
            <a:r>
              <a:rPr lang="en-US" sz="2000" u="sng" dirty="0" smtClean="0">
                <a:solidFill>
                  <a:srgbClr val="FF0000"/>
                </a:solidFill>
              </a:rPr>
              <a:t>impairments</a:t>
            </a:r>
            <a:r>
              <a:rPr lang="en-US" sz="2000" dirty="0" smtClean="0"/>
              <a:t> affecting social interaction, communication, and imagination (problems with abstract or </a:t>
            </a:r>
            <a:r>
              <a:rPr lang="en-US" sz="2000" u="sng" dirty="0" smtClean="0">
                <a:solidFill>
                  <a:srgbClr val="FF0000"/>
                </a:solidFill>
              </a:rPr>
              <a:t>flexible</a:t>
            </a:r>
            <a:r>
              <a:rPr lang="en-US" sz="2000" dirty="0" smtClean="0"/>
              <a:t> thought and empathy, for example). Diagnosis is not easy and cannot be made by a blood test or brain scan: doctors have to observe behavior and study the individual's </a:t>
            </a:r>
            <a:r>
              <a:rPr lang="en-US" sz="2000" u="sng" dirty="0" smtClean="0">
                <a:solidFill>
                  <a:srgbClr val="FF0000"/>
                </a:solidFill>
              </a:rPr>
              <a:t>developmental</a:t>
            </a:r>
            <a:r>
              <a:rPr lang="en-US" sz="2000" dirty="0" smtClean="0"/>
              <a:t> </a:t>
            </a:r>
            <a:r>
              <a:rPr lang="en-US" sz="2000" u="sng" dirty="0" smtClean="0">
                <a:solidFill>
                  <a:srgbClr val="FF0000"/>
                </a:solidFill>
              </a:rPr>
              <a:t>history</a:t>
            </a:r>
            <a:r>
              <a:rPr lang="en-US" sz="2000" dirty="0" smtClean="0"/>
              <a:t> from </a:t>
            </a:r>
            <a:r>
              <a:rPr lang="en-US" sz="2000" u="sng" dirty="0" smtClean="0">
                <a:solidFill>
                  <a:srgbClr val="FF0000"/>
                </a:solidFill>
              </a:rPr>
              <a:t>infancy</a:t>
            </a:r>
            <a:r>
              <a:rPr lang="en-US" sz="2000" dirty="0" smtClean="0"/>
              <a:t>.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4191000" y="609600"/>
            <a:ext cx="3810000" cy="369332"/>
          </a:xfrm>
          <a:prstGeom prst="rect">
            <a:avLst/>
          </a:prstGeom>
          <a:noFill/>
          <a:ln w="9525">
            <a:solidFill>
              <a:schemeClr val="tx1"/>
            </a:solidFill>
            <a:miter lim="800000"/>
            <a:headEnd/>
            <a:tailEnd/>
          </a:ln>
        </p:spPr>
        <p:txBody>
          <a:bodyPr wrap="square">
            <a:spAutoFit/>
          </a:bodyPr>
          <a:lstStyle/>
          <a:p>
            <a:r>
              <a:rPr lang="en-US" dirty="0" smtClean="0">
                <a:solidFill>
                  <a:srgbClr val="FF0000"/>
                </a:solidFill>
                <a:latin typeface="Calibri" pitchFamily="34" charset="0"/>
              </a:rPr>
              <a:t>Vocabulary</a:t>
            </a:r>
            <a:r>
              <a:rPr lang="en-US" dirty="0" smtClean="0">
                <a:latin typeface="Calibri" pitchFamily="34" charset="0"/>
              </a:rPr>
              <a:t> of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a:spLocks noChangeArrowheads="1"/>
          </p:cNvSpPr>
          <p:nvPr/>
        </p:nvSpPr>
        <p:spPr bwMode="auto">
          <a:xfrm>
            <a:off x="3810000" y="609600"/>
            <a:ext cx="4572000" cy="369332"/>
          </a:xfrm>
          <a:prstGeom prst="rect">
            <a:avLst/>
          </a:prstGeom>
          <a:noFill/>
          <a:ln w="9525">
            <a:solidFill>
              <a:schemeClr val="tx1"/>
            </a:solidFill>
            <a:miter lim="800000"/>
            <a:headEnd/>
            <a:tailEnd/>
          </a:ln>
        </p:spPr>
        <p:txBody>
          <a:bodyPr wrap="square">
            <a:spAutoFit/>
          </a:bodyPr>
          <a:lstStyle/>
          <a:p>
            <a:r>
              <a:rPr lang="en-US" dirty="0" smtClean="0">
                <a:solidFill>
                  <a:srgbClr val="00B050"/>
                </a:solidFill>
                <a:latin typeface="Calibri" pitchFamily="34" charset="0"/>
              </a:rPr>
              <a:t>Noun</a:t>
            </a:r>
            <a:r>
              <a:rPr lang="en-US" dirty="0" smtClean="0">
                <a:solidFill>
                  <a:srgbClr val="FF0000"/>
                </a:solidFill>
                <a:latin typeface="Calibri" pitchFamily="34" charset="0"/>
              </a:rPr>
              <a:t> </a:t>
            </a:r>
            <a:r>
              <a:rPr lang="en-US" u="sng" dirty="0" smtClean="0">
                <a:solidFill>
                  <a:srgbClr val="FF0000"/>
                </a:solidFill>
                <a:latin typeface="Calibri" pitchFamily="34" charset="0"/>
              </a:rPr>
              <a:t>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
        <p:nvSpPr>
          <p:cNvPr id="11" name="TextBox 10"/>
          <p:cNvSpPr txBox="1"/>
          <p:nvPr/>
        </p:nvSpPr>
        <p:spPr>
          <a:xfrm>
            <a:off x="457200" y="1066800"/>
            <a:ext cx="7543800" cy="5537537"/>
          </a:xfrm>
          <a:prstGeom prst="roundRect">
            <a:avLst>
              <a:gd name="adj" fmla="val 12549"/>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rgbClr val="FF0000"/>
                </a:solidFill>
              </a:rPr>
              <a:t>Noun Modifiers</a:t>
            </a:r>
          </a:p>
          <a:p>
            <a:pPr>
              <a:spcAft>
                <a:spcPts val="1200"/>
              </a:spcAft>
            </a:pPr>
            <a:r>
              <a:rPr lang="en-US" sz="2400" dirty="0" smtClean="0"/>
              <a:t>Words and phrases that …</a:t>
            </a:r>
          </a:p>
          <a:p>
            <a:pPr marL="233363" indent="-233363">
              <a:spcAft>
                <a:spcPts val="1200"/>
              </a:spcAft>
              <a:buFont typeface="Arial" pitchFamily="34" charset="0"/>
              <a:buChar char="•"/>
            </a:pPr>
            <a:r>
              <a:rPr lang="en-US" sz="2400" dirty="0" smtClean="0"/>
              <a:t>are added either before or after a noun, noun phrase or pronoun to specify its meaning</a:t>
            </a:r>
          </a:p>
          <a:p>
            <a:pPr marL="233363" indent="-233363">
              <a:spcAft>
                <a:spcPts val="1200"/>
              </a:spcAft>
              <a:buFont typeface="Arial" pitchFamily="34" charset="0"/>
              <a:buChar char="•"/>
            </a:pPr>
            <a:r>
              <a:rPr lang="en-US" sz="2400" dirty="0" smtClean="0"/>
              <a:t>cannot be moved in the sentence, but can often be deleted without changing the grammar</a:t>
            </a:r>
          </a:p>
          <a:p>
            <a:pPr marL="233363" indent="-233363">
              <a:spcAft>
                <a:spcPts val="1200"/>
              </a:spcAft>
              <a:buFont typeface="Arial" pitchFamily="34" charset="0"/>
              <a:buChar char="•"/>
            </a:pPr>
            <a:r>
              <a:rPr lang="en-US" sz="2400" dirty="0" smtClean="0"/>
              <a:t>come in a variety of forms: </a:t>
            </a:r>
          </a:p>
          <a:p>
            <a:pPr marL="233363" indent="-233363">
              <a:tabLst>
                <a:tab pos="457200" algn="l"/>
                <a:tab pos="2519363" algn="l"/>
                <a:tab pos="3890963" algn="l"/>
              </a:tabLst>
            </a:pPr>
            <a:r>
              <a:rPr lang="en-US" sz="2400" dirty="0" smtClean="0"/>
              <a:t>	</a:t>
            </a:r>
            <a:r>
              <a:rPr lang="en-US" sz="2400" u="sng" dirty="0" err="1" smtClean="0">
                <a:solidFill>
                  <a:srgbClr val="FF0000"/>
                </a:solidFill>
              </a:rPr>
              <a:t>Premodifers</a:t>
            </a:r>
            <a:r>
              <a:rPr lang="en-US" sz="2400" dirty="0" smtClean="0"/>
              <a:t>	noun	</a:t>
            </a:r>
            <a:r>
              <a:rPr lang="en-US" sz="2400" u="sng" dirty="0" err="1" smtClean="0">
                <a:solidFill>
                  <a:srgbClr val="FF0000"/>
                </a:solidFill>
              </a:rPr>
              <a:t>Postmodifiers</a:t>
            </a:r>
            <a:endParaRPr lang="en-US" sz="2400" u="sng" dirty="0" smtClean="0">
              <a:solidFill>
                <a:srgbClr val="FF0000"/>
              </a:solidFill>
            </a:endParaRPr>
          </a:p>
          <a:p>
            <a:pPr marL="233363" indent="-233363">
              <a:tabLst>
                <a:tab pos="457200" algn="l"/>
                <a:tab pos="2519363" algn="l"/>
                <a:tab pos="3890963" algn="l"/>
              </a:tabLst>
            </a:pPr>
            <a:r>
              <a:rPr lang="en-US" sz="2400" dirty="0" smtClean="0"/>
              <a:t>	 adjective		 prepositional phrase</a:t>
            </a:r>
          </a:p>
          <a:p>
            <a:pPr marL="233363" indent="-233363">
              <a:tabLst>
                <a:tab pos="457200" algn="l"/>
                <a:tab pos="2519363" algn="l"/>
                <a:tab pos="3890963" algn="l"/>
              </a:tabLst>
            </a:pPr>
            <a:r>
              <a:rPr lang="en-US" sz="2400" dirty="0" smtClean="0"/>
              <a:t>	 noun		 relative clause</a:t>
            </a:r>
          </a:p>
          <a:p>
            <a:pPr marL="233363" indent="-233363">
              <a:tabLst>
                <a:tab pos="457200" algn="l"/>
                <a:tab pos="2519363" algn="l"/>
                <a:tab pos="3890963" algn="l"/>
              </a:tabLst>
            </a:pPr>
            <a:r>
              <a:rPr lang="en-US" sz="2400" dirty="0" smtClean="0"/>
              <a:t>	 -</a:t>
            </a:r>
            <a:r>
              <a:rPr lang="en-US" sz="2400" dirty="0" err="1" smtClean="0"/>
              <a:t>ing</a:t>
            </a:r>
            <a:r>
              <a:rPr lang="en-US" sz="2400" dirty="0" smtClean="0"/>
              <a:t>/-</a:t>
            </a:r>
            <a:r>
              <a:rPr lang="en-US" sz="2400" dirty="0" err="1" smtClean="0"/>
              <a:t>ed</a:t>
            </a:r>
            <a:r>
              <a:rPr lang="en-US" sz="2400" dirty="0" smtClean="0"/>
              <a:t> verb		 non-finite verb clause</a:t>
            </a:r>
          </a:p>
          <a:p>
            <a:pPr marL="233363" indent="-233363">
              <a:tabLst>
                <a:tab pos="457200" algn="l"/>
                <a:tab pos="2519363" algn="l"/>
                <a:tab pos="3890963" algn="l"/>
              </a:tabLst>
            </a:pPr>
            <a:r>
              <a:rPr lang="en-US" sz="2400" dirty="0" smtClean="0"/>
              <a:t>				 appositive noun phrase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810000" y="609600"/>
            <a:ext cx="4572000" cy="369332"/>
          </a:xfrm>
          <a:prstGeom prst="rect">
            <a:avLst/>
          </a:prstGeom>
          <a:noFill/>
          <a:ln w="9525">
            <a:solidFill>
              <a:schemeClr val="tx1"/>
            </a:solidFill>
            <a:miter lim="800000"/>
            <a:headEnd/>
            <a:tailEnd/>
          </a:ln>
        </p:spPr>
        <p:txBody>
          <a:bodyPr wrap="square">
            <a:spAutoFit/>
          </a:bodyPr>
          <a:lstStyle/>
          <a:p>
            <a:r>
              <a:rPr lang="en-US" dirty="0" smtClean="0">
                <a:solidFill>
                  <a:srgbClr val="00B050"/>
                </a:solidFill>
                <a:latin typeface="Calibri" pitchFamily="34" charset="0"/>
              </a:rPr>
              <a:t>Noun</a:t>
            </a:r>
            <a:r>
              <a:rPr lang="en-US" dirty="0" smtClean="0">
                <a:solidFill>
                  <a:srgbClr val="FF0000"/>
                </a:solidFill>
                <a:latin typeface="Calibri" pitchFamily="34" charset="0"/>
              </a:rPr>
              <a:t> </a:t>
            </a:r>
            <a:r>
              <a:rPr lang="en-US" u="sng" dirty="0" smtClean="0">
                <a:solidFill>
                  <a:srgbClr val="FF0000"/>
                </a:solidFill>
                <a:latin typeface="Calibri" pitchFamily="34" charset="0"/>
              </a:rPr>
              <a:t>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905000" cy="584775"/>
          </a:xfrm>
          <a:prstGeom prst="rect">
            <a:avLst/>
          </a:prstGeom>
          <a:noFill/>
        </p:spPr>
        <p:txBody>
          <a:bodyPr wrap="square" rtlCol="0">
            <a:spAutoFit/>
          </a:bodyPr>
          <a:lstStyle/>
          <a:p>
            <a:r>
              <a:rPr lang="en-US" sz="3200" dirty="0" smtClean="0"/>
              <a:t>Standards</a:t>
            </a:r>
            <a:endParaRPr lang="en-US" sz="3200" dirty="0"/>
          </a:p>
        </p:txBody>
      </p:sp>
      <p:sp>
        <p:nvSpPr>
          <p:cNvPr id="24" name="Rectangle 23"/>
          <p:cNvSpPr/>
          <p:nvPr/>
        </p:nvSpPr>
        <p:spPr>
          <a:xfrm>
            <a:off x="457200" y="990601"/>
            <a:ext cx="2468880" cy="4389120"/>
          </a:xfrm>
          <a:prstGeom prst="rect">
            <a:avLst/>
          </a:prstGeom>
          <a:solidFill>
            <a:srgbClr val="EF8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7981" y="1012034"/>
            <a:ext cx="1971964" cy="1015663"/>
          </a:xfrm>
          <a:prstGeom prst="rect">
            <a:avLst/>
          </a:prstGeom>
          <a:noFill/>
        </p:spPr>
        <p:txBody>
          <a:bodyPr wrap="square" rtlCol="0">
            <a:spAutoFit/>
          </a:bodyPr>
          <a:lstStyle/>
          <a:p>
            <a:r>
              <a:rPr lang="en-US" sz="2000" b="1" dirty="0" smtClean="0"/>
              <a:t>Math</a:t>
            </a:r>
          </a:p>
          <a:p>
            <a:endParaRPr lang="en-US" sz="2000" b="1" dirty="0"/>
          </a:p>
          <a:p>
            <a:r>
              <a:rPr lang="en-US" sz="2000" b="1" dirty="0" smtClean="0"/>
              <a:t>CCSS for math</a:t>
            </a:r>
            <a:endParaRPr lang="en-US" sz="2000" b="1" dirty="0"/>
          </a:p>
        </p:txBody>
      </p:sp>
      <p:sp>
        <p:nvSpPr>
          <p:cNvPr id="25" name="Rectangle 24"/>
          <p:cNvSpPr/>
          <p:nvPr/>
        </p:nvSpPr>
        <p:spPr>
          <a:xfrm>
            <a:off x="5588001" y="990600"/>
            <a:ext cx="2468880" cy="43891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4145" y="1013054"/>
            <a:ext cx="2223656" cy="1015663"/>
          </a:xfrm>
          <a:prstGeom prst="rect">
            <a:avLst/>
          </a:prstGeom>
          <a:noFill/>
        </p:spPr>
        <p:txBody>
          <a:bodyPr wrap="square" rtlCol="0">
            <a:spAutoFit/>
          </a:bodyPr>
          <a:lstStyle/>
          <a:p>
            <a:r>
              <a:rPr lang="en-US" sz="2000" b="1" dirty="0" smtClean="0"/>
              <a:t>Science</a:t>
            </a:r>
          </a:p>
          <a:p>
            <a:endParaRPr lang="en-US" sz="2000" b="1" dirty="0"/>
          </a:p>
          <a:p>
            <a:r>
              <a:rPr lang="en-US" sz="2000" b="1" dirty="0" smtClean="0"/>
              <a:t>NGSS for science</a:t>
            </a:r>
            <a:endParaRPr lang="en-US" sz="2000" b="1" dirty="0"/>
          </a:p>
        </p:txBody>
      </p:sp>
      <p:sp>
        <p:nvSpPr>
          <p:cNvPr id="26" name="Rectangle 25"/>
          <p:cNvSpPr/>
          <p:nvPr/>
        </p:nvSpPr>
        <p:spPr>
          <a:xfrm>
            <a:off x="3017428" y="990600"/>
            <a:ext cx="2468880" cy="4389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83345" y="1019598"/>
            <a:ext cx="2243883" cy="1015663"/>
          </a:xfrm>
          <a:prstGeom prst="rect">
            <a:avLst/>
          </a:prstGeom>
          <a:noFill/>
        </p:spPr>
        <p:txBody>
          <a:bodyPr wrap="square" rtlCol="0">
            <a:spAutoFit/>
          </a:bodyPr>
          <a:lstStyle/>
          <a:p>
            <a:r>
              <a:rPr lang="en-US" sz="2000" b="1" dirty="0" smtClean="0"/>
              <a:t>ELA</a:t>
            </a:r>
          </a:p>
          <a:p>
            <a:endParaRPr lang="en-US" sz="2000" b="1" dirty="0"/>
          </a:p>
          <a:p>
            <a:r>
              <a:rPr lang="en-US" sz="2000" b="1" dirty="0" smtClean="0"/>
              <a:t>CCSS for ELA</a:t>
            </a:r>
            <a:endParaRPr lang="en-US" sz="2000" b="1" dirty="0"/>
          </a:p>
        </p:txBody>
      </p:sp>
      <p:grpSp>
        <p:nvGrpSpPr>
          <p:cNvPr id="17" name="Group 16"/>
          <p:cNvGrpSpPr/>
          <p:nvPr/>
        </p:nvGrpSpPr>
        <p:grpSpPr>
          <a:xfrm>
            <a:off x="697345" y="2964689"/>
            <a:ext cx="7100456" cy="2209800"/>
            <a:chOff x="697345" y="2964689"/>
            <a:chExt cx="7100456" cy="2209800"/>
          </a:xfrm>
        </p:grpSpPr>
        <p:sp>
          <p:nvSpPr>
            <p:cNvPr id="27" name="Rectangle 26"/>
            <p:cNvSpPr/>
            <p:nvPr/>
          </p:nvSpPr>
          <p:spPr>
            <a:xfrm>
              <a:off x="697345" y="2964689"/>
              <a:ext cx="7100456" cy="22098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7345" y="3421889"/>
              <a:ext cx="7100456" cy="1200329"/>
            </a:xfrm>
            <a:prstGeom prst="rect">
              <a:avLst/>
            </a:prstGeom>
            <a:noFill/>
          </p:spPr>
          <p:txBody>
            <a:bodyPr wrap="square" rtlCol="0">
              <a:spAutoFit/>
            </a:bodyPr>
            <a:lstStyle/>
            <a:p>
              <a:pPr algn="ctr"/>
              <a:r>
                <a:rPr lang="en-US" sz="3200" b="1" dirty="0" smtClean="0"/>
                <a:t>English Language Proficiency Standards</a:t>
              </a:r>
            </a:p>
            <a:p>
              <a:pPr algn="ctr"/>
              <a:r>
                <a:rPr lang="en-US" sz="2000" b="1" dirty="0"/>
                <a:t>c</a:t>
              </a:r>
              <a:r>
                <a:rPr lang="en-US" sz="2000" b="1" dirty="0" smtClean="0"/>
                <a:t>orresponding to ELA, Math, and Science Practices</a:t>
              </a:r>
            </a:p>
            <a:p>
              <a:pPr algn="ctr"/>
              <a:r>
                <a:rPr lang="en-US" sz="2000" b="1" dirty="0" smtClean="0"/>
                <a:t>K-12 ELA Standards and 6-12 Literacy Standards</a:t>
              </a:r>
              <a:endParaRPr lang="en-US" sz="2000" b="1" dirty="0"/>
            </a:p>
          </p:txBody>
        </p:sp>
      </p:grpSp>
      <p:grpSp>
        <p:nvGrpSpPr>
          <p:cNvPr id="11" name="Group 10"/>
          <p:cNvGrpSpPr>
            <a:grpSpLocks/>
          </p:cNvGrpSpPr>
          <p:nvPr/>
        </p:nvGrpSpPr>
        <p:grpSpPr bwMode="auto">
          <a:xfrm>
            <a:off x="8153400" y="4763"/>
            <a:ext cx="1020763" cy="6858000"/>
            <a:chOff x="7891160" y="-176561"/>
            <a:chExt cx="1020335" cy="6858000"/>
          </a:xfrm>
        </p:grpSpPr>
        <p:pic>
          <p:nvPicPr>
            <p:cNvPr id="12" name="Picture 11"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6" name="Rectangle 1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29105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878189"/>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a:t>
            </a:r>
            <a:r>
              <a:rPr lang="en-US" sz="2000" dirty="0" smtClean="0">
                <a:solidFill>
                  <a:srgbClr val="00B050"/>
                </a:solidFill>
                <a:latin typeface="+mn-lt"/>
              </a:rPr>
              <a:t>individuals</a:t>
            </a:r>
            <a:r>
              <a:rPr lang="en-US" sz="2000" dirty="0" smtClean="0">
                <a:latin typeface="+mn-lt"/>
              </a:rPr>
              <a:t> </a:t>
            </a:r>
            <a:r>
              <a:rPr lang="en-US" sz="2000" u="sng" dirty="0" smtClean="0">
                <a:solidFill>
                  <a:srgbClr val="FF0000"/>
                </a:solidFill>
                <a:latin typeface="+mn-lt"/>
              </a:rPr>
              <a:t>with savant syndrome</a:t>
            </a:r>
            <a:r>
              <a:rPr lang="en-US" sz="2000" dirty="0" smtClean="0">
                <a:latin typeface="+mn-lt"/>
              </a:rPr>
              <a:t>, I am also on the </a:t>
            </a:r>
            <a:r>
              <a:rPr lang="en-US" sz="2000" u="sng" dirty="0" smtClean="0">
                <a:solidFill>
                  <a:srgbClr val="FF0000"/>
                </a:solidFill>
                <a:latin typeface="+mn-lt"/>
              </a:rPr>
              <a:t>autistic</a:t>
            </a:r>
            <a:r>
              <a:rPr lang="en-US" sz="2000" dirty="0" smtClean="0">
                <a:latin typeface="+mn-lt"/>
              </a:rPr>
              <a:t> </a:t>
            </a:r>
            <a:r>
              <a:rPr lang="en-US" sz="2000" dirty="0" smtClean="0">
                <a:solidFill>
                  <a:srgbClr val="00B050"/>
                </a:solidFill>
                <a:latin typeface="+mn-lt"/>
              </a:rPr>
              <a:t>spectrum</a:t>
            </a:r>
            <a:r>
              <a:rPr lang="en-US" sz="2000" dirty="0" smtClean="0">
                <a:latin typeface="+mn-lt"/>
              </a:rPr>
              <a:t>. I have </a:t>
            </a:r>
            <a:r>
              <a:rPr lang="en-US" sz="2000" u="sng" dirty="0" smtClean="0">
                <a:solidFill>
                  <a:srgbClr val="FF0000"/>
                </a:solidFill>
                <a:latin typeface="+mn-lt"/>
              </a:rPr>
              <a:t>Asperger’s</a:t>
            </a:r>
            <a:r>
              <a:rPr lang="en-US" sz="2000" dirty="0" smtClean="0">
                <a:latin typeface="+mn-lt"/>
              </a:rPr>
              <a:t> </a:t>
            </a:r>
            <a:r>
              <a:rPr lang="en-US" sz="2000" dirty="0" smtClean="0">
                <a:solidFill>
                  <a:srgbClr val="00B050"/>
                </a:solidFill>
                <a:latin typeface="+mn-lt"/>
              </a:rPr>
              <a:t>syndrome</a:t>
            </a:r>
            <a:r>
              <a:rPr lang="en-US" sz="2000" dirty="0" smtClean="0">
                <a:latin typeface="+mn-lt"/>
              </a:rPr>
              <a:t>, </a:t>
            </a:r>
            <a:r>
              <a:rPr lang="en-US" sz="2000" u="sng" dirty="0" smtClean="0">
                <a:solidFill>
                  <a:srgbClr val="FF0000"/>
                </a:solidFill>
                <a:latin typeface="+mn-lt"/>
              </a:rPr>
              <a:t>a form of autism</a:t>
            </a:r>
            <a:r>
              <a:rPr lang="en-US" sz="2000" dirty="0" smtClean="0">
                <a:latin typeface="+mn-lt"/>
              </a:rPr>
              <a:t>.</a:t>
            </a:r>
            <a:endParaRPr lang="en-US" sz="1600" i="1" dirty="0">
              <a:latin typeface="+mn-lt"/>
            </a:endParaRPr>
          </a:p>
        </p:txBody>
      </p:sp>
      <p:sp>
        <p:nvSpPr>
          <p:cNvPr id="4" name="Rectangle 3"/>
          <p:cNvSpPr>
            <a:spLocks noChangeArrowheads="1"/>
          </p:cNvSpPr>
          <p:nvPr/>
        </p:nvSpPr>
        <p:spPr bwMode="auto">
          <a:xfrm>
            <a:off x="3810000" y="609600"/>
            <a:ext cx="4572000" cy="369332"/>
          </a:xfrm>
          <a:prstGeom prst="rect">
            <a:avLst/>
          </a:prstGeom>
          <a:noFill/>
          <a:ln w="9525">
            <a:solidFill>
              <a:schemeClr val="tx1"/>
            </a:solidFill>
            <a:miter lim="800000"/>
            <a:headEnd/>
            <a:tailEnd/>
          </a:ln>
        </p:spPr>
        <p:txBody>
          <a:bodyPr wrap="square">
            <a:spAutoFit/>
          </a:bodyPr>
          <a:lstStyle/>
          <a:p>
            <a:r>
              <a:rPr lang="en-US" dirty="0" smtClean="0">
                <a:solidFill>
                  <a:srgbClr val="00B050"/>
                </a:solidFill>
                <a:latin typeface="Calibri" pitchFamily="34" charset="0"/>
              </a:rPr>
              <a:t>Noun</a:t>
            </a:r>
            <a:r>
              <a:rPr lang="en-US" dirty="0" smtClean="0">
                <a:solidFill>
                  <a:srgbClr val="FF0000"/>
                </a:solidFill>
                <a:latin typeface="Calibri" pitchFamily="34" charset="0"/>
              </a:rPr>
              <a:t> </a:t>
            </a:r>
            <a:r>
              <a:rPr lang="en-US" u="sng" dirty="0" smtClean="0">
                <a:solidFill>
                  <a:srgbClr val="FF0000"/>
                </a:solidFill>
                <a:latin typeface="Calibri" pitchFamily="34" charset="0"/>
              </a:rPr>
              <a:t>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cxnSp>
        <p:nvCxnSpPr>
          <p:cNvPr id="11" name="Straight Connector 10"/>
          <p:cNvCxnSpPr/>
          <p:nvPr/>
        </p:nvCxnSpPr>
        <p:spPr>
          <a:xfrm>
            <a:off x="4114800" y="1447800"/>
            <a:ext cx="990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14478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2667000"/>
            <a:ext cx="8153400" cy="2554545"/>
          </a:xfrm>
          <a:prstGeom prst="rect">
            <a:avLst/>
          </a:prstGeom>
          <a:noFill/>
        </p:spPr>
        <p:txBody>
          <a:bodyPr wrap="square" rtlCol="0">
            <a:spAutoFit/>
          </a:bodyPr>
          <a:lstStyle/>
          <a:p>
            <a:pPr algn="ctr"/>
            <a:r>
              <a:rPr lang="en-US" sz="2000" dirty="0" smtClean="0"/>
              <a:t>Noun phrase as post-modifier (appositive noun phrase)</a:t>
            </a:r>
          </a:p>
          <a:p>
            <a:endParaRPr lang="en-US" sz="2000" dirty="0" smtClean="0">
              <a:solidFill>
                <a:srgbClr val="00B050"/>
              </a:solidFill>
            </a:endParaRPr>
          </a:p>
          <a:p>
            <a:endParaRPr lang="en-US" sz="2000" dirty="0" smtClean="0">
              <a:solidFill>
                <a:srgbClr val="00B050"/>
              </a:solidFill>
            </a:endParaRPr>
          </a:p>
          <a:p>
            <a:r>
              <a:rPr lang="en-US" sz="2000" dirty="0" smtClean="0">
                <a:solidFill>
                  <a:srgbClr val="00B050"/>
                </a:solidFill>
              </a:rPr>
              <a:t>Michael Brown</a:t>
            </a:r>
            <a:r>
              <a:rPr lang="en-US" sz="2000" dirty="0" smtClean="0"/>
              <a:t>, </a:t>
            </a:r>
            <a:r>
              <a:rPr lang="en-US" sz="2000" u="sng" dirty="0" smtClean="0">
                <a:solidFill>
                  <a:srgbClr val="FF0000"/>
                </a:solidFill>
              </a:rPr>
              <a:t>an unarmed 18-year-old</a:t>
            </a:r>
            <a:r>
              <a:rPr lang="en-US" sz="2000" dirty="0" smtClean="0"/>
              <a:t>, was fatally shot by a police officer.</a:t>
            </a:r>
          </a:p>
          <a:p>
            <a:endParaRPr lang="en-US" sz="2000" dirty="0" smtClean="0"/>
          </a:p>
          <a:p>
            <a:endParaRPr lang="en-US" sz="2000" dirty="0" smtClean="0"/>
          </a:p>
          <a:p>
            <a:r>
              <a:rPr lang="en-US" sz="2000" dirty="0" err="1" smtClean="0">
                <a:solidFill>
                  <a:srgbClr val="00B050"/>
                </a:solidFill>
              </a:rPr>
              <a:t>Oxytocin</a:t>
            </a:r>
            <a:r>
              <a:rPr lang="en-US" sz="2000" dirty="0" smtClean="0"/>
              <a:t>, </a:t>
            </a:r>
            <a:r>
              <a:rPr lang="en-US" sz="2000" u="sng" dirty="0" smtClean="0">
                <a:solidFill>
                  <a:srgbClr val="FF0000"/>
                </a:solidFill>
              </a:rPr>
              <a:t>a hormone</a:t>
            </a:r>
            <a:r>
              <a:rPr lang="en-US" sz="2000" dirty="0" smtClean="0"/>
              <a:t>, acts in the brain as a </a:t>
            </a:r>
            <a:r>
              <a:rPr lang="en-US" sz="2000" dirty="0" err="1" smtClean="0">
                <a:solidFill>
                  <a:srgbClr val="00B050"/>
                </a:solidFill>
              </a:rPr>
              <a:t>neuromodulator</a:t>
            </a:r>
            <a:r>
              <a:rPr lang="en-US" sz="2000" dirty="0" smtClean="0"/>
              <a:t>, </a:t>
            </a:r>
            <a:r>
              <a:rPr lang="en-US" sz="2000" u="sng" dirty="0" smtClean="0">
                <a:solidFill>
                  <a:srgbClr val="FF0000"/>
                </a:solidFill>
              </a:rPr>
              <a:t>a neuron that regulates a diverse population of other neurons</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1698927"/>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a:t>
            </a:r>
            <a:r>
              <a:rPr lang="en-US" sz="2000" dirty="0" smtClean="0">
                <a:solidFill>
                  <a:srgbClr val="00B050"/>
                </a:solidFill>
                <a:latin typeface="+mn-lt"/>
              </a:rPr>
              <a:t>individuals</a:t>
            </a:r>
            <a:r>
              <a:rPr lang="en-US" sz="2000" dirty="0" smtClean="0">
                <a:latin typeface="+mn-lt"/>
              </a:rPr>
              <a:t> </a:t>
            </a:r>
            <a:r>
              <a:rPr lang="en-US" sz="2000" u="sng" dirty="0" smtClean="0">
                <a:solidFill>
                  <a:srgbClr val="FF0000"/>
                </a:solidFill>
                <a:latin typeface="+mn-lt"/>
              </a:rPr>
              <a:t>with savant syndrome</a:t>
            </a:r>
            <a:r>
              <a:rPr lang="en-US" sz="2000" dirty="0" smtClean="0">
                <a:latin typeface="+mn-lt"/>
              </a:rPr>
              <a:t>, I am also on the </a:t>
            </a:r>
            <a:r>
              <a:rPr lang="en-US" sz="2000" u="sng" dirty="0" smtClean="0">
                <a:solidFill>
                  <a:srgbClr val="FF0000"/>
                </a:solidFill>
                <a:latin typeface="+mn-lt"/>
              </a:rPr>
              <a:t>autistic</a:t>
            </a:r>
            <a:r>
              <a:rPr lang="en-US" sz="2000" dirty="0" smtClean="0">
                <a:latin typeface="+mn-lt"/>
              </a:rPr>
              <a:t> </a:t>
            </a:r>
            <a:r>
              <a:rPr lang="en-US" sz="2000" dirty="0" smtClean="0">
                <a:solidFill>
                  <a:srgbClr val="00B050"/>
                </a:solidFill>
                <a:latin typeface="+mn-lt"/>
              </a:rPr>
              <a:t>spectrum</a:t>
            </a:r>
            <a:r>
              <a:rPr lang="en-US" sz="2000" dirty="0" smtClean="0">
                <a:latin typeface="+mn-lt"/>
              </a:rPr>
              <a:t>. I have </a:t>
            </a:r>
            <a:r>
              <a:rPr lang="en-US" sz="2000" u="sng" dirty="0" smtClean="0">
                <a:solidFill>
                  <a:srgbClr val="FF0000"/>
                </a:solidFill>
                <a:latin typeface="+mn-lt"/>
              </a:rPr>
              <a:t>Asperger’s</a:t>
            </a:r>
            <a:r>
              <a:rPr lang="en-US" sz="2000" dirty="0" smtClean="0">
                <a:latin typeface="+mn-lt"/>
              </a:rPr>
              <a:t> </a:t>
            </a:r>
            <a:r>
              <a:rPr lang="en-US" sz="2000" dirty="0" smtClean="0">
                <a:solidFill>
                  <a:srgbClr val="00B050"/>
                </a:solidFill>
                <a:latin typeface="+mn-lt"/>
              </a:rPr>
              <a:t>syndrome</a:t>
            </a:r>
            <a:r>
              <a:rPr lang="en-US" sz="2000" dirty="0" smtClean="0">
                <a:latin typeface="+mn-lt"/>
              </a:rPr>
              <a:t>, a </a:t>
            </a:r>
            <a:r>
              <a:rPr lang="en-US" sz="2000" u="sng" dirty="0" smtClean="0">
                <a:solidFill>
                  <a:srgbClr val="FF0000"/>
                </a:solidFill>
                <a:latin typeface="+mn-lt"/>
              </a:rPr>
              <a:t>relatively mild and high-functioning</a:t>
            </a:r>
            <a:r>
              <a:rPr lang="en-US" sz="2000" dirty="0" smtClean="0">
                <a:latin typeface="+mn-lt"/>
              </a:rPr>
              <a:t> </a:t>
            </a:r>
            <a:r>
              <a:rPr lang="en-US" sz="2000" dirty="0" smtClean="0">
                <a:solidFill>
                  <a:srgbClr val="00B050"/>
                </a:solidFill>
                <a:latin typeface="+mn-lt"/>
              </a:rPr>
              <a:t>form</a:t>
            </a:r>
            <a:r>
              <a:rPr lang="en-US" sz="2000" dirty="0" smtClean="0">
                <a:latin typeface="+mn-lt"/>
              </a:rPr>
              <a:t> </a:t>
            </a:r>
            <a:r>
              <a:rPr lang="en-US" sz="2000" u="sng" dirty="0" smtClean="0">
                <a:solidFill>
                  <a:srgbClr val="FF0000"/>
                </a:solidFill>
                <a:latin typeface="+mn-lt"/>
              </a:rPr>
              <a:t>of autism</a:t>
            </a:r>
            <a:r>
              <a:rPr lang="en-US" sz="2000" dirty="0" smtClean="0">
                <a:solidFill>
                  <a:srgbClr val="FF0000"/>
                </a:solidFill>
                <a:latin typeface="+mn-lt"/>
              </a:rPr>
              <a:t> </a:t>
            </a:r>
            <a:r>
              <a:rPr lang="en-US" sz="2000" u="sng" dirty="0" smtClean="0">
                <a:solidFill>
                  <a:srgbClr val="FF0000"/>
                </a:solidFill>
                <a:latin typeface="+mn-lt"/>
              </a:rPr>
              <a:t>that affects around 1 in every 300 people in the United Kingdom</a:t>
            </a:r>
            <a:r>
              <a:rPr lang="en-US" sz="2000" dirty="0" smtClean="0">
                <a:latin typeface="+mn-lt"/>
              </a:rPr>
              <a:t>. </a:t>
            </a:r>
            <a:endParaRPr lang="en-US" sz="1600" i="1" dirty="0">
              <a:latin typeface="+mn-lt"/>
            </a:endParaRPr>
          </a:p>
        </p:txBody>
      </p:sp>
      <p:sp>
        <p:nvSpPr>
          <p:cNvPr id="4" name="Rectangle 3"/>
          <p:cNvSpPr>
            <a:spLocks noChangeArrowheads="1"/>
          </p:cNvSpPr>
          <p:nvPr/>
        </p:nvSpPr>
        <p:spPr bwMode="auto">
          <a:xfrm>
            <a:off x="3810000" y="609600"/>
            <a:ext cx="4572000" cy="369332"/>
          </a:xfrm>
          <a:prstGeom prst="rect">
            <a:avLst/>
          </a:prstGeom>
          <a:noFill/>
          <a:ln w="9525">
            <a:solidFill>
              <a:schemeClr val="tx1"/>
            </a:solidFill>
            <a:miter lim="800000"/>
            <a:headEnd/>
            <a:tailEnd/>
          </a:ln>
        </p:spPr>
        <p:txBody>
          <a:bodyPr wrap="square">
            <a:spAutoFit/>
          </a:bodyPr>
          <a:lstStyle/>
          <a:p>
            <a:r>
              <a:rPr lang="en-US" dirty="0" smtClean="0">
                <a:solidFill>
                  <a:srgbClr val="00B050"/>
                </a:solidFill>
                <a:latin typeface="Calibri" pitchFamily="34" charset="0"/>
              </a:rPr>
              <a:t>Noun</a:t>
            </a:r>
            <a:r>
              <a:rPr lang="en-US" dirty="0" smtClean="0">
                <a:solidFill>
                  <a:srgbClr val="FF0000"/>
                </a:solidFill>
                <a:latin typeface="Calibri" pitchFamily="34" charset="0"/>
              </a:rPr>
              <a:t> </a:t>
            </a:r>
            <a:r>
              <a:rPr lang="en-US" u="sng" dirty="0" smtClean="0">
                <a:solidFill>
                  <a:srgbClr val="FF0000"/>
                </a:solidFill>
                <a:latin typeface="Calibri" pitchFamily="34" charset="0"/>
              </a:rPr>
              <a:t>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
        <p:nvSpPr>
          <p:cNvPr id="13" name="Rectangle 12"/>
          <p:cNvSpPr/>
          <p:nvPr/>
        </p:nvSpPr>
        <p:spPr>
          <a:xfrm>
            <a:off x="4495800" y="1524000"/>
            <a:ext cx="2667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19050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24200" y="1905000"/>
            <a:ext cx="4953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2362200"/>
            <a:ext cx="1676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3340402"/>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a:t>
            </a:r>
            <a:r>
              <a:rPr lang="en-US" sz="2000" u="sng" dirty="0" smtClean="0">
                <a:solidFill>
                  <a:srgbClr val="FF0000"/>
                </a:solidFill>
                <a:latin typeface="+mn-lt"/>
              </a:rPr>
              <a:t>2001</a:t>
            </a:r>
            <a:r>
              <a:rPr lang="en-US" sz="2000" dirty="0" smtClean="0">
                <a:latin typeface="+mn-lt"/>
              </a:rPr>
              <a:t> </a:t>
            </a:r>
            <a:r>
              <a:rPr lang="en-US" sz="2000" dirty="0" smtClean="0">
                <a:solidFill>
                  <a:srgbClr val="00B050"/>
                </a:solidFill>
                <a:latin typeface="+mn-lt"/>
              </a:rPr>
              <a:t>study</a:t>
            </a:r>
            <a:r>
              <a:rPr lang="en-US" sz="2000" dirty="0" smtClean="0">
                <a:latin typeface="+mn-lt"/>
              </a:rPr>
              <a:t> </a:t>
            </a:r>
            <a:r>
              <a:rPr lang="en-US" sz="2000" u="sng" dirty="0" smtClean="0">
                <a:solidFill>
                  <a:srgbClr val="FF0000"/>
                </a:solidFill>
                <a:latin typeface="+mn-lt"/>
              </a:rPr>
              <a:t>by the U.K.’s National Autistic Society</a:t>
            </a:r>
            <a:r>
              <a:rPr lang="en-US" sz="2000" dirty="0" smtClean="0">
                <a:latin typeface="+mn-lt"/>
              </a:rPr>
              <a:t>, nearly </a:t>
            </a:r>
            <a:r>
              <a:rPr lang="en-US" sz="2000" dirty="0" smtClean="0">
                <a:solidFill>
                  <a:srgbClr val="00B050"/>
                </a:solidFill>
                <a:latin typeface="+mn-lt"/>
              </a:rPr>
              <a:t>half</a:t>
            </a:r>
            <a:r>
              <a:rPr lang="en-US" sz="2000" dirty="0" smtClean="0">
                <a:latin typeface="+mn-lt"/>
              </a:rPr>
              <a:t> </a:t>
            </a:r>
            <a:r>
              <a:rPr lang="en-US" sz="2000" u="sng" dirty="0" smtClean="0">
                <a:solidFill>
                  <a:srgbClr val="FF0000"/>
                </a:solidFill>
                <a:latin typeface="+mn-lt"/>
              </a:rPr>
              <a:t>of all adults</a:t>
            </a:r>
            <a:r>
              <a:rPr lang="en-US" sz="2000" dirty="0" smtClean="0">
                <a:solidFill>
                  <a:srgbClr val="FF0000"/>
                </a:solidFill>
                <a:latin typeface="+mn-lt"/>
              </a:rPr>
              <a:t> </a:t>
            </a:r>
            <a:r>
              <a:rPr lang="en-US" sz="2000" u="sng" dirty="0" smtClean="0">
                <a:solidFill>
                  <a:srgbClr val="FF0000"/>
                </a:solidFill>
                <a:latin typeface="+mn-lt"/>
              </a:rPr>
              <a:t>with Asperger’s syndrome </a:t>
            </a:r>
            <a:r>
              <a:rPr lang="en-US" sz="2000" dirty="0" smtClean="0">
                <a:latin typeface="+mn-lt"/>
              </a:rPr>
              <a:t>are not diagnosed until after the </a:t>
            </a:r>
            <a:r>
              <a:rPr lang="en-US" sz="2000" dirty="0" smtClean="0">
                <a:solidFill>
                  <a:srgbClr val="00B050"/>
                </a:solidFill>
                <a:latin typeface="+mn-lt"/>
              </a:rPr>
              <a:t>age</a:t>
            </a:r>
            <a:r>
              <a:rPr lang="en-US" sz="2000" dirty="0" smtClean="0">
                <a:latin typeface="+mn-lt"/>
              </a:rPr>
              <a:t> </a:t>
            </a:r>
            <a:r>
              <a:rPr lang="en-US" sz="2000" u="sng" dirty="0" smtClean="0">
                <a:solidFill>
                  <a:srgbClr val="FF0000"/>
                </a:solidFill>
                <a:latin typeface="+mn-lt"/>
              </a:rPr>
              <a:t>of sixteen</a:t>
            </a:r>
            <a:r>
              <a:rPr lang="en-US" sz="2000" dirty="0" smtClean="0">
                <a:latin typeface="+mn-lt"/>
              </a:rPr>
              <a:t>. I was finally diagnosed at age twenty-five following tests and an interview at the </a:t>
            </a:r>
            <a:r>
              <a:rPr lang="en-US" sz="2000" u="sng" dirty="0" smtClean="0">
                <a:solidFill>
                  <a:srgbClr val="FF0000"/>
                </a:solidFill>
                <a:latin typeface="+mn-lt"/>
              </a:rPr>
              <a:t>Autism Research </a:t>
            </a:r>
            <a:r>
              <a:rPr lang="en-US" sz="2000" dirty="0" smtClean="0">
                <a:solidFill>
                  <a:srgbClr val="00B050"/>
                </a:solidFill>
                <a:latin typeface="+mn-lt"/>
              </a:rPr>
              <a:t>Centre</a:t>
            </a:r>
            <a:r>
              <a:rPr lang="en-US" sz="2000" dirty="0" smtClean="0">
                <a:latin typeface="+mn-lt"/>
              </a:rPr>
              <a:t> </a:t>
            </a:r>
            <a:r>
              <a:rPr lang="en-US" sz="2000" u="sng" dirty="0" smtClean="0">
                <a:solidFill>
                  <a:srgbClr val="FF0000"/>
                </a:solidFill>
                <a:latin typeface="+mn-lt"/>
              </a:rPr>
              <a:t>in Cambridge</a:t>
            </a:r>
            <a:r>
              <a:rPr lang="en-US" sz="2000" dirty="0" smtClean="0">
                <a:latin typeface="+mn-lt"/>
              </a:rPr>
              <a:t>.</a:t>
            </a:r>
          </a:p>
        </p:txBody>
      </p:sp>
      <p:sp>
        <p:nvSpPr>
          <p:cNvPr id="4" name="Rectangle 3"/>
          <p:cNvSpPr>
            <a:spLocks noChangeArrowheads="1"/>
          </p:cNvSpPr>
          <p:nvPr/>
        </p:nvSpPr>
        <p:spPr bwMode="auto">
          <a:xfrm>
            <a:off x="3810000" y="609600"/>
            <a:ext cx="4572000" cy="369332"/>
          </a:xfrm>
          <a:prstGeom prst="rect">
            <a:avLst/>
          </a:prstGeom>
          <a:noFill/>
          <a:ln w="9525">
            <a:solidFill>
              <a:schemeClr val="tx1"/>
            </a:solidFill>
            <a:miter lim="800000"/>
            <a:headEnd/>
            <a:tailEnd/>
          </a:ln>
        </p:spPr>
        <p:txBody>
          <a:bodyPr wrap="square">
            <a:spAutoFit/>
          </a:bodyPr>
          <a:lstStyle/>
          <a:p>
            <a:r>
              <a:rPr lang="en-US" dirty="0" smtClean="0">
                <a:solidFill>
                  <a:srgbClr val="00B050"/>
                </a:solidFill>
                <a:latin typeface="Calibri" pitchFamily="34" charset="0"/>
              </a:rPr>
              <a:t>Noun</a:t>
            </a:r>
            <a:r>
              <a:rPr lang="en-US" dirty="0" smtClean="0">
                <a:solidFill>
                  <a:srgbClr val="FF0000"/>
                </a:solidFill>
                <a:latin typeface="Calibri" pitchFamily="34" charset="0"/>
              </a:rPr>
              <a:t> </a:t>
            </a:r>
            <a:r>
              <a:rPr lang="en-US" u="sng" dirty="0" smtClean="0">
                <a:solidFill>
                  <a:srgbClr val="FF0000"/>
                </a:solidFill>
                <a:latin typeface="Calibri" pitchFamily="34" charset="0"/>
              </a:rPr>
              <a:t>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t>
            </a:r>
            <a:r>
              <a:rPr lang="en-US" sz="2000" dirty="0" smtClean="0">
                <a:solidFill>
                  <a:srgbClr val="00B050"/>
                </a:solidFill>
              </a:rPr>
              <a:t>Autism</a:t>
            </a:r>
            <a:r>
              <a:rPr lang="en-US" sz="2000" dirty="0" smtClean="0"/>
              <a:t>, </a:t>
            </a:r>
            <a:r>
              <a:rPr lang="en-US" sz="2000" u="sng" dirty="0" smtClean="0">
                <a:solidFill>
                  <a:srgbClr val="FF0000"/>
                </a:solidFill>
              </a:rPr>
              <a:t>including Asperger’s syndrome</a:t>
            </a:r>
            <a:r>
              <a:rPr lang="en-US" sz="2000" dirty="0" smtClean="0"/>
              <a:t>, is defined by the </a:t>
            </a:r>
            <a:r>
              <a:rPr lang="en-US" sz="2000" dirty="0" smtClean="0">
                <a:solidFill>
                  <a:srgbClr val="00B050"/>
                </a:solidFill>
              </a:rPr>
              <a:t>presence</a:t>
            </a:r>
            <a:r>
              <a:rPr lang="en-US" sz="2000" dirty="0" smtClean="0"/>
              <a:t> </a:t>
            </a:r>
            <a:r>
              <a:rPr lang="en-US" sz="2000" u="sng" dirty="0" smtClean="0">
                <a:solidFill>
                  <a:srgbClr val="FF0000"/>
                </a:solidFill>
              </a:rPr>
              <a:t>of impairments affecting social interaction, communication, and imagination</a:t>
            </a:r>
            <a:r>
              <a:rPr lang="en-US" sz="2000" dirty="0" smtClean="0"/>
              <a:t> </a:t>
            </a:r>
            <a:r>
              <a:rPr lang="en-US" sz="2000" u="sng" dirty="0" smtClean="0">
                <a:solidFill>
                  <a:srgbClr val="FF0000"/>
                </a:solidFill>
              </a:rPr>
              <a:t>(problems with abstract or flexible thought and empathy, for example)</a:t>
            </a:r>
            <a:r>
              <a:rPr lang="en-US" sz="2000" dirty="0" smtClean="0"/>
              <a:t>. Diagnosis is not easy and cannot be made by a </a:t>
            </a:r>
            <a:r>
              <a:rPr lang="en-US" sz="2000" u="sng" dirty="0" smtClean="0">
                <a:solidFill>
                  <a:srgbClr val="FF0000"/>
                </a:solidFill>
              </a:rPr>
              <a:t>blood</a:t>
            </a:r>
            <a:r>
              <a:rPr lang="en-US" sz="2000" dirty="0" smtClean="0"/>
              <a:t> </a:t>
            </a:r>
            <a:r>
              <a:rPr lang="en-US" sz="2000" dirty="0" smtClean="0">
                <a:solidFill>
                  <a:srgbClr val="00B050"/>
                </a:solidFill>
              </a:rPr>
              <a:t>test</a:t>
            </a:r>
            <a:r>
              <a:rPr lang="en-US" sz="2000" dirty="0" smtClean="0"/>
              <a:t> or </a:t>
            </a:r>
            <a:r>
              <a:rPr lang="en-US" sz="2000" u="sng" dirty="0" smtClean="0">
                <a:solidFill>
                  <a:srgbClr val="FF0000"/>
                </a:solidFill>
              </a:rPr>
              <a:t>brain</a:t>
            </a:r>
            <a:r>
              <a:rPr lang="en-US" sz="2000" dirty="0" smtClean="0"/>
              <a:t> </a:t>
            </a:r>
            <a:r>
              <a:rPr lang="en-US" sz="2000" dirty="0" smtClean="0">
                <a:solidFill>
                  <a:srgbClr val="00B050"/>
                </a:solidFill>
              </a:rPr>
              <a:t>scan</a:t>
            </a:r>
            <a:r>
              <a:rPr lang="en-US" sz="2000" dirty="0" smtClean="0"/>
              <a:t>: doctors have to observe behavior and study the </a:t>
            </a:r>
            <a:r>
              <a:rPr lang="en-US" sz="2000" u="sng" dirty="0" smtClean="0">
                <a:solidFill>
                  <a:srgbClr val="FF0000"/>
                </a:solidFill>
              </a:rPr>
              <a:t>individual's developmental </a:t>
            </a:r>
            <a:r>
              <a:rPr lang="en-US" sz="2000" dirty="0" smtClean="0">
                <a:solidFill>
                  <a:srgbClr val="00B050"/>
                </a:solidFill>
              </a:rPr>
              <a:t>history</a:t>
            </a:r>
            <a:r>
              <a:rPr lang="en-US" sz="2000" dirty="0" smtClean="0"/>
              <a:t>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810000" y="609600"/>
            <a:ext cx="4572000" cy="369332"/>
          </a:xfrm>
          <a:prstGeom prst="rect">
            <a:avLst/>
          </a:prstGeom>
          <a:noFill/>
          <a:ln w="9525">
            <a:solidFill>
              <a:schemeClr val="tx1"/>
            </a:solidFill>
            <a:miter lim="800000"/>
            <a:headEnd/>
            <a:tailEnd/>
          </a:ln>
        </p:spPr>
        <p:txBody>
          <a:bodyPr wrap="square">
            <a:spAutoFit/>
          </a:bodyPr>
          <a:lstStyle/>
          <a:p>
            <a:r>
              <a:rPr lang="en-US" dirty="0" smtClean="0">
                <a:solidFill>
                  <a:srgbClr val="00B050"/>
                </a:solidFill>
                <a:latin typeface="Calibri" pitchFamily="34" charset="0"/>
              </a:rPr>
              <a:t>Noun</a:t>
            </a:r>
            <a:r>
              <a:rPr lang="en-US" dirty="0" smtClean="0">
                <a:solidFill>
                  <a:srgbClr val="FF0000"/>
                </a:solidFill>
                <a:latin typeface="Calibri" pitchFamily="34" charset="0"/>
              </a:rPr>
              <a:t> </a:t>
            </a:r>
            <a:r>
              <a:rPr lang="en-US" u="sng" dirty="0" smtClean="0">
                <a:solidFill>
                  <a:srgbClr val="FF0000"/>
                </a:solidFill>
                <a:latin typeface="Calibri" pitchFamily="34" charset="0"/>
              </a:rPr>
              <a:t>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a:spLocks noChangeArrowheads="1"/>
          </p:cNvSpPr>
          <p:nvPr/>
        </p:nvSpPr>
        <p:spPr bwMode="auto">
          <a:xfrm>
            <a:off x="3429000" y="609600"/>
            <a:ext cx="4953000" cy="369332"/>
          </a:xfrm>
          <a:prstGeom prst="rect">
            <a:avLst/>
          </a:prstGeom>
          <a:noFill/>
          <a:ln w="9525">
            <a:solidFill>
              <a:schemeClr val="tx1"/>
            </a:solidFill>
            <a:miter lim="800000"/>
            <a:headEnd/>
            <a:tailEnd/>
          </a:ln>
        </p:spPr>
        <p:txBody>
          <a:bodyPr wrap="square">
            <a:spAutoFit/>
          </a:bodyPr>
          <a:lstStyle/>
          <a:p>
            <a:r>
              <a:rPr lang="en-US" u="sng" dirty="0" smtClean="0">
                <a:solidFill>
                  <a:srgbClr val="FF0000"/>
                </a:solidFill>
                <a:latin typeface="Calibri" pitchFamily="34" charset="0"/>
              </a:rPr>
              <a:t>Adverbial 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
        <p:nvSpPr>
          <p:cNvPr id="11" name="TextBox 10"/>
          <p:cNvSpPr txBox="1"/>
          <p:nvPr/>
        </p:nvSpPr>
        <p:spPr>
          <a:xfrm>
            <a:off x="685800" y="1168063"/>
            <a:ext cx="7315200" cy="5537537"/>
          </a:xfrm>
          <a:prstGeom prst="roundRect">
            <a:avLst>
              <a:gd name="adj" fmla="val 12549"/>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rgbClr val="FF0000"/>
                </a:solidFill>
              </a:rPr>
              <a:t>Adverbial Modifiers</a:t>
            </a:r>
          </a:p>
          <a:p>
            <a:pPr>
              <a:spcAft>
                <a:spcPts val="1200"/>
              </a:spcAft>
            </a:pPr>
            <a:r>
              <a:rPr lang="en-US" sz="2400" dirty="0" smtClean="0"/>
              <a:t>Words and phrases that …</a:t>
            </a:r>
          </a:p>
          <a:p>
            <a:pPr marL="233363" indent="-233363">
              <a:spcAft>
                <a:spcPts val="1200"/>
              </a:spcAft>
              <a:buFont typeface="Arial" pitchFamily="34" charset="0"/>
              <a:buChar char="•"/>
            </a:pPr>
            <a:r>
              <a:rPr lang="en-US" sz="2400" dirty="0" smtClean="0"/>
              <a:t>are added as modifiers to the core subject and predicate of a clause</a:t>
            </a:r>
          </a:p>
          <a:p>
            <a:pPr marL="233363" indent="-233363">
              <a:spcAft>
                <a:spcPts val="1200"/>
              </a:spcAft>
              <a:buFont typeface="Arial" pitchFamily="34" charset="0"/>
              <a:buChar char="•"/>
            </a:pPr>
            <a:r>
              <a:rPr lang="en-US" sz="2400" dirty="0" smtClean="0"/>
              <a:t>provide information about  when, where, why, how, how much, how many, and to what degree</a:t>
            </a:r>
          </a:p>
          <a:p>
            <a:pPr marL="233363" indent="-233363">
              <a:spcAft>
                <a:spcPts val="1200"/>
              </a:spcAft>
              <a:buFont typeface="Arial" pitchFamily="34" charset="0"/>
              <a:buChar char="•"/>
            </a:pPr>
            <a:r>
              <a:rPr lang="en-US" sz="2400" dirty="0" smtClean="0"/>
              <a:t>can often be moved around in the clause</a:t>
            </a:r>
          </a:p>
          <a:p>
            <a:pPr marL="233363" indent="-233363">
              <a:buFont typeface="Arial" pitchFamily="34" charset="0"/>
              <a:buChar char="•"/>
            </a:pPr>
            <a:r>
              <a:rPr lang="en-US" sz="2400" dirty="0" smtClean="0"/>
              <a:t>come in a variety of forms: </a:t>
            </a:r>
          </a:p>
          <a:p>
            <a:pPr marL="690563" lvl="1" indent="-233363">
              <a:buFont typeface="Arial" pitchFamily="34" charset="0"/>
              <a:buChar char="•"/>
            </a:pPr>
            <a:r>
              <a:rPr lang="en-US" sz="2400" dirty="0" smtClean="0"/>
              <a:t>single word adverbs, </a:t>
            </a:r>
          </a:p>
          <a:p>
            <a:pPr marL="690563" lvl="1" indent="-233363">
              <a:buFont typeface="Arial" pitchFamily="34" charset="0"/>
              <a:buChar char="•"/>
            </a:pPr>
            <a:r>
              <a:rPr lang="en-US" sz="2400" dirty="0" smtClean="0"/>
              <a:t>prepositional phrases, </a:t>
            </a:r>
          </a:p>
          <a:p>
            <a:pPr marL="690563" lvl="1" indent="-233363">
              <a:buFont typeface="Arial" pitchFamily="34" charset="0"/>
              <a:buChar char="•"/>
            </a:pPr>
            <a:r>
              <a:rPr lang="en-US" sz="2400" dirty="0" smtClean="0"/>
              <a:t>adverbial clauses, </a:t>
            </a:r>
          </a:p>
          <a:p>
            <a:pPr marL="690563" lvl="1" indent="-233363">
              <a:buFont typeface="Arial" pitchFamily="34" charset="0"/>
              <a:buChar char="•"/>
            </a:pPr>
            <a:r>
              <a:rPr lang="en-US" sz="2400" dirty="0" smtClean="0"/>
              <a:t>non-finite verb clauses/phrases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u="sng" dirty="0" smtClean="0">
                <a:solidFill>
                  <a:srgbClr val="FF0000"/>
                </a:solidFill>
                <a:latin typeface="+mn-lt"/>
              </a:rPr>
              <a:t>Like most individuals with savant syndrome</a:t>
            </a:r>
            <a:r>
              <a:rPr lang="en-US" sz="2000" dirty="0" smtClean="0">
                <a:latin typeface="+mn-lt"/>
              </a:rPr>
              <a:t>, I am </a:t>
            </a:r>
            <a:r>
              <a:rPr lang="en-US" sz="2000" u="sng" dirty="0" smtClean="0">
                <a:solidFill>
                  <a:srgbClr val="FF0000"/>
                </a:solidFill>
                <a:latin typeface="+mn-lt"/>
              </a:rPr>
              <a:t>also</a:t>
            </a:r>
            <a:r>
              <a:rPr lang="en-US" sz="2000" dirty="0" smtClean="0">
                <a:latin typeface="+mn-lt"/>
              </a:rPr>
              <a:t> on the autistic spectrum. I have Asperger’s syndrome, a </a:t>
            </a:r>
            <a:r>
              <a:rPr lang="en-US" sz="2000" u="sng" dirty="0" smtClean="0">
                <a:solidFill>
                  <a:srgbClr val="FF0000"/>
                </a:solidFill>
                <a:latin typeface="+mn-lt"/>
              </a:rPr>
              <a:t>relatively</a:t>
            </a:r>
            <a:r>
              <a:rPr lang="en-US" sz="2000" dirty="0" smtClean="0">
                <a:latin typeface="+mn-lt"/>
              </a:rPr>
              <a:t> mild and high-functioning form of autism that affects </a:t>
            </a:r>
            <a:r>
              <a:rPr lang="en-US" sz="2000" u="sng" dirty="0" smtClean="0">
                <a:solidFill>
                  <a:srgbClr val="FF0000"/>
                </a:solidFill>
                <a:latin typeface="+mn-lt"/>
              </a:rPr>
              <a:t>around</a:t>
            </a:r>
            <a:r>
              <a:rPr lang="en-US" sz="2000" dirty="0" smtClean="0">
                <a:latin typeface="+mn-lt"/>
              </a:rPr>
              <a:t> 1 in every 300 people </a:t>
            </a:r>
            <a:r>
              <a:rPr lang="en-US" sz="2000" u="sng" dirty="0" smtClean="0">
                <a:solidFill>
                  <a:srgbClr val="FF0000"/>
                </a:solidFill>
                <a:latin typeface="+mn-lt"/>
              </a:rPr>
              <a:t>in the United Kingdom</a:t>
            </a:r>
            <a:r>
              <a:rPr lang="en-US" sz="2000" dirty="0" smtClean="0">
                <a:latin typeface="+mn-lt"/>
              </a:rPr>
              <a:t>. </a:t>
            </a:r>
            <a:r>
              <a:rPr lang="en-US" sz="2000" u="sng" dirty="0" smtClean="0">
                <a:solidFill>
                  <a:srgbClr val="FF0000"/>
                </a:solidFill>
                <a:latin typeface="+mn-lt"/>
              </a:rPr>
              <a:t>According to a 2001 study by the U.K.’s National Autistic Society</a:t>
            </a:r>
            <a:r>
              <a:rPr lang="en-US" sz="2000" dirty="0" smtClean="0">
                <a:latin typeface="+mn-lt"/>
              </a:rPr>
              <a:t>, </a:t>
            </a:r>
            <a:r>
              <a:rPr lang="en-US" sz="2000" u="sng" dirty="0" smtClean="0">
                <a:solidFill>
                  <a:srgbClr val="FF0000"/>
                </a:solidFill>
                <a:latin typeface="+mn-lt"/>
              </a:rPr>
              <a:t>nearly</a:t>
            </a:r>
            <a:r>
              <a:rPr lang="en-US" sz="2000" dirty="0" smtClean="0">
                <a:latin typeface="+mn-lt"/>
              </a:rPr>
              <a:t> half of all adults with Asperger’s syndrome are not diagnosed </a:t>
            </a:r>
            <a:r>
              <a:rPr lang="en-US" sz="2000" u="sng" dirty="0" smtClean="0">
                <a:solidFill>
                  <a:srgbClr val="FF0000"/>
                </a:solidFill>
                <a:latin typeface="+mn-lt"/>
              </a:rPr>
              <a:t>until after the age of sixteen</a:t>
            </a:r>
            <a:r>
              <a:rPr lang="en-US" sz="2000" dirty="0" smtClean="0">
                <a:latin typeface="+mn-lt"/>
              </a:rPr>
              <a:t>. I was </a:t>
            </a:r>
            <a:r>
              <a:rPr lang="en-US" sz="2000" u="sng" dirty="0" smtClean="0">
                <a:solidFill>
                  <a:srgbClr val="FF0000"/>
                </a:solidFill>
                <a:latin typeface="+mn-lt"/>
              </a:rPr>
              <a:t>finally</a:t>
            </a:r>
            <a:r>
              <a:rPr lang="en-US" sz="2000" dirty="0" smtClean="0">
                <a:latin typeface="+mn-lt"/>
              </a:rPr>
              <a:t> diagnosed </a:t>
            </a:r>
            <a:r>
              <a:rPr lang="en-US" sz="2000" u="sng" dirty="0" smtClean="0">
                <a:solidFill>
                  <a:srgbClr val="FF0000"/>
                </a:solidFill>
                <a:latin typeface="+mn-lt"/>
              </a:rPr>
              <a:t>at age twenty-five following tests and an interview at the Autism Research Centre in Cambridge</a:t>
            </a:r>
            <a:r>
              <a:rPr lang="en-US" sz="2000" dirty="0" smtClean="0">
                <a:latin typeface="+mn-lt"/>
              </a:rPr>
              <a:t>.</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429000" y="609600"/>
            <a:ext cx="4953000" cy="369332"/>
          </a:xfrm>
          <a:prstGeom prst="rect">
            <a:avLst/>
          </a:prstGeom>
          <a:noFill/>
          <a:ln w="9525">
            <a:solidFill>
              <a:schemeClr val="tx1"/>
            </a:solidFill>
            <a:miter lim="800000"/>
            <a:headEnd/>
            <a:tailEnd/>
          </a:ln>
        </p:spPr>
        <p:txBody>
          <a:bodyPr wrap="square">
            <a:spAutoFit/>
          </a:bodyPr>
          <a:lstStyle/>
          <a:p>
            <a:r>
              <a:rPr lang="en-US" u="sng" dirty="0" smtClean="0">
                <a:solidFill>
                  <a:srgbClr val="FF0000"/>
                </a:solidFill>
                <a:latin typeface="Calibri" pitchFamily="34" charset="0"/>
              </a:rPr>
              <a:t>Adverbial 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a:t>
            </a:r>
            <a:r>
              <a:rPr lang="en-US" sz="2000" u="sng" dirty="0" smtClean="0">
                <a:solidFill>
                  <a:srgbClr val="FF0000"/>
                </a:solidFill>
              </a:rPr>
              <a:t>for example</a:t>
            </a:r>
            <a:r>
              <a:rPr lang="en-US" sz="2000" dirty="0" smtClean="0"/>
              <a:t>). Diagnosis is not easy and cannot be made </a:t>
            </a:r>
            <a:r>
              <a:rPr lang="en-US" sz="2000" u="sng" dirty="0" smtClean="0">
                <a:solidFill>
                  <a:srgbClr val="FF0000"/>
                </a:solidFill>
              </a:rPr>
              <a:t>by a blood test or brain scan</a:t>
            </a:r>
            <a:r>
              <a:rPr lang="en-US" sz="2000" dirty="0" smtClean="0"/>
              <a:t>: doctors have to observe behavior and study the individual's developmental history </a:t>
            </a:r>
            <a:r>
              <a:rPr lang="en-US" sz="2000" u="sng" dirty="0" smtClean="0">
                <a:solidFill>
                  <a:srgbClr val="FF0000"/>
                </a:solidFill>
              </a:rPr>
              <a:t>from infancy</a:t>
            </a:r>
            <a:r>
              <a:rPr lang="en-US" sz="2000" dirty="0" smtClean="0"/>
              <a:t>.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429000" y="609600"/>
            <a:ext cx="4953000" cy="369332"/>
          </a:xfrm>
          <a:prstGeom prst="rect">
            <a:avLst/>
          </a:prstGeom>
          <a:noFill/>
          <a:ln w="9525">
            <a:solidFill>
              <a:schemeClr val="tx1"/>
            </a:solidFill>
            <a:miter lim="800000"/>
            <a:headEnd/>
            <a:tailEnd/>
          </a:ln>
        </p:spPr>
        <p:txBody>
          <a:bodyPr wrap="square">
            <a:spAutoFit/>
          </a:bodyPr>
          <a:lstStyle/>
          <a:p>
            <a:r>
              <a:rPr lang="en-US" u="sng" dirty="0" smtClean="0">
                <a:solidFill>
                  <a:srgbClr val="FF0000"/>
                </a:solidFill>
                <a:latin typeface="Calibri" pitchFamily="34" charset="0"/>
              </a:rPr>
              <a:t>Adverbial modification</a:t>
            </a:r>
            <a:r>
              <a:rPr lang="en-US" dirty="0" smtClean="0">
                <a:latin typeface="Calibri" pitchFamily="34" charset="0"/>
              </a:rPr>
              <a:t> in formal/academic writing</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t>
            </a:r>
            <a:r>
              <a:rPr lang="en-US" sz="2000" u="sng" dirty="0" smtClean="0">
                <a:solidFill>
                  <a:srgbClr val="00B050"/>
                </a:solidFill>
                <a:latin typeface="+mn-lt"/>
              </a:rPr>
              <a:t>affects around 1 in every 300 people in the United Kingdom</a:t>
            </a:r>
            <a:r>
              <a:rPr lang="en-US" sz="2000" dirty="0" smtClean="0">
                <a:latin typeface="+mn-lt"/>
              </a:rPr>
              <a:t>. </a:t>
            </a:r>
            <a:r>
              <a:rPr lang="en-US" sz="2000" u="sng" dirty="0" smtClean="0">
                <a:solidFill>
                  <a:srgbClr val="FF0000"/>
                </a:solidFill>
                <a:latin typeface="+mn-lt"/>
              </a:rPr>
              <a:t>According to a 2001 study by the U.K.’s National Autistic Society</a:t>
            </a:r>
            <a:r>
              <a:rPr lang="en-US" sz="2000" dirty="0" smtClean="0">
                <a:latin typeface="+mn-lt"/>
              </a:rPr>
              <a:t>, </a:t>
            </a:r>
            <a:r>
              <a:rPr lang="en-US" sz="2000" u="sng" dirty="0" smtClean="0">
                <a:solidFill>
                  <a:srgbClr val="00B050"/>
                </a:solidFill>
                <a:latin typeface="+mn-lt"/>
              </a:rPr>
              <a:t>nearly half of all adults with Asperger’s syndrome are not diagnosed until after the age of sixteen</a:t>
            </a:r>
            <a:r>
              <a:rPr lang="en-US" sz="2000" dirty="0" smtClean="0">
                <a:latin typeface="+mn-lt"/>
              </a:rPr>
              <a:t>.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4" name="Rectangle 3"/>
          <p:cNvSpPr>
            <a:spLocks noChangeArrowheads="1"/>
          </p:cNvSpPr>
          <p:nvPr/>
        </p:nvSpPr>
        <p:spPr bwMode="auto">
          <a:xfrm>
            <a:off x="3657600" y="609600"/>
            <a:ext cx="4572000" cy="369332"/>
          </a:xfrm>
          <a:prstGeom prst="rect">
            <a:avLst/>
          </a:prstGeom>
          <a:noFill/>
          <a:ln w="9525">
            <a:solidFill>
              <a:schemeClr val="tx1"/>
            </a:solidFill>
            <a:miter lim="800000"/>
            <a:headEnd/>
            <a:tailEnd/>
          </a:ln>
        </p:spPr>
        <p:txBody>
          <a:bodyPr wrap="square">
            <a:spAutoFit/>
          </a:bodyPr>
          <a:lstStyle/>
          <a:p>
            <a:r>
              <a:rPr lang="en-US" u="sng" dirty="0" smtClean="0">
                <a:solidFill>
                  <a:srgbClr val="00B050"/>
                </a:solidFill>
                <a:latin typeface="Calibri" pitchFamily="34" charset="0"/>
              </a:rPr>
              <a:t>Research</a:t>
            </a:r>
            <a:r>
              <a:rPr lang="en-US" dirty="0" smtClean="0">
                <a:solidFill>
                  <a:srgbClr val="FF0000"/>
                </a:solidFill>
                <a:latin typeface="Calibri" pitchFamily="34" charset="0"/>
              </a:rPr>
              <a:t> </a:t>
            </a:r>
            <a:r>
              <a:rPr lang="en-US" dirty="0" smtClean="0">
                <a:latin typeface="Calibri" pitchFamily="34" charset="0"/>
              </a:rPr>
              <a:t>and</a:t>
            </a:r>
            <a:r>
              <a:rPr lang="en-US" dirty="0" smtClean="0">
                <a:solidFill>
                  <a:srgbClr val="FF0000"/>
                </a:solidFill>
                <a:latin typeface="Calibri" pitchFamily="34" charset="0"/>
              </a:rPr>
              <a:t> </a:t>
            </a:r>
            <a:r>
              <a:rPr lang="en-US" u="sng" dirty="0" smtClean="0">
                <a:solidFill>
                  <a:srgbClr val="FF0000"/>
                </a:solidFill>
                <a:latin typeface="Calibri" pitchFamily="34" charset="0"/>
              </a:rPr>
              <a:t>Attribution</a:t>
            </a:r>
            <a:r>
              <a:rPr lang="en-US" dirty="0" smtClean="0">
                <a:latin typeface="Calibri" pitchFamily="34" charset="0"/>
              </a:rPr>
              <a:t> of source information</a:t>
            </a:r>
            <a:endParaRPr lang="en-US" dirty="0">
              <a:latin typeface="Calibri" pitchFamily="34" charset="0"/>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p:cNvSpPr txBox="1"/>
          <p:nvPr/>
        </p:nvSpPr>
        <p:spPr>
          <a:xfrm>
            <a:off x="0" y="990600"/>
            <a:ext cx="8305800" cy="5837495"/>
          </a:xfrm>
          <a:prstGeom prst="rect">
            <a:avLst/>
          </a:prstGeom>
          <a:noFill/>
        </p:spPr>
        <p:txBody>
          <a:bodyPr wrap="square">
            <a:spAutoFit/>
          </a:bodyPr>
          <a:lstStyle/>
          <a:p>
            <a:pPr marL="233363" fontAlgn="auto">
              <a:lnSpc>
                <a:spcPts val="3200"/>
              </a:lnSpc>
              <a:spcBef>
                <a:spcPts val="0"/>
              </a:spcBef>
              <a:spcAft>
                <a:spcPts val="0"/>
              </a:spcAft>
              <a:tabLst>
                <a:tab pos="569913" algn="l"/>
              </a:tabLst>
              <a:defRPr/>
            </a:pPr>
            <a:r>
              <a:rPr lang="en-US" sz="2400" dirty="0" smtClean="0">
                <a:latin typeface="+mn-lt"/>
              </a:rPr>
              <a:t>	</a:t>
            </a:r>
            <a:r>
              <a:rPr lang="en-US" sz="2000" dirty="0" smtClean="0">
                <a:latin typeface="+mn-lt"/>
              </a:rPr>
              <a:t>Like most individuals with savant syndrome, I am also on the autistic spectrum. I have Asperger’s syndrome, a relatively mild and high-functioning form of autism that affects around 1 in every 300 people in the United Kingdom. According to a 2001 study by the U.K.’s National Autistic Society, nearly half of all adults with Asperger’s syndrome are not diagnosed until after the age of sixteen. I was finally diagnosed at age twenty-five following tests and an interview at the Autism Research Centre in Cambridge.</a:t>
            </a:r>
          </a:p>
          <a:p>
            <a:pPr marL="233363" fontAlgn="auto">
              <a:lnSpc>
                <a:spcPts val="3200"/>
              </a:lnSpc>
              <a:spcBef>
                <a:spcPts val="0"/>
              </a:spcBef>
              <a:spcAft>
                <a:spcPts val="0"/>
              </a:spcAft>
              <a:tabLst>
                <a:tab pos="569913" algn="l"/>
              </a:tabLst>
              <a:defRPr/>
            </a:pPr>
            <a:r>
              <a:rPr lang="en-US" sz="2000" dirty="0" smtClean="0"/>
              <a:t>	Autism, including Asperger’s syndrome, is defined by the presence of impairments affecting social interaction, communication, and imagination (problems with abstract or flexible thought and empathy, for example). Diagnosis is not easy and cannot be made by a blood test or brain scan: doctors have to observe behavior and study the individual's developmental history from infancy. </a:t>
            </a:r>
            <a:r>
              <a:rPr lang="en-US" sz="2400" dirty="0"/>
              <a:t>	</a:t>
            </a:r>
            <a:r>
              <a:rPr lang="en-US" sz="2400" dirty="0" smtClean="0"/>
              <a:t>		</a:t>
            </a:r>
            <a:r>
              <a:rPr lang="en-US" sz="1600" i="1" dirty="0" smtClean="0">
                <a:latin typeface="+mn-lt"/>
              </a:rPr>
              <a:t>from a state-adopted </a:t>
            </a:r>
            <a:r>
              <a:rPr lang="en-US" sz="1600" i="1" dirty="0" smtClean="0"/>
              <a:t>g</a:t>
            </a:r>
            <a:r>
              <a:rPr lang="en-US" sz="1600" i="1" dirty="0" smtClean="0">
                <a:latin typeface="+mn-lt"/>
              </a:rPr>
              <a:t>rade 9 text</a:t>
            </a:r>
            <a:endParaRPr lang="en-US" sz="1600" i="1" dirty="0">
              <a:latin typeface="+mn-lt"/>
            </a:endParaRPr>
          </a:p>
        </p:txBody>
      </p:sp>
      <p:sp>
        <p:nvSpPr>
          <p:cNvPr id="8"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and </a:t>
            </a:r>
            <a:r>
              <a:rPr lang="en-US" sz="3200" b="1" dirty="0" smtClean="0">
                <a:solidFill>
                  <a:srgbClr val="FF0000"/>
                </a:solidFill>
                <a:latin typeface="Calibri" pitchFamily="34" charset="0"/>
              </a:rPr>
              <a:t>Forms</a:t>
            </a:r>
            <a:endParaRPr lang="en-US" sz="32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482" name="TextBox 1"/>
          <p:cNvSpPr txBox="1">
            <a:spLocks noChangeArrowheads="1"/>
          </p:cNvSpPr>
          <p:nvPr/>
        </p:nvSpPr>
        <p:spPr bwMode="auto">
          <a:xfrm>
            <a:off x="76200" y="101025"/>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The Goal of Contextualized ELD</a:t>
            </a:r>
          </a:p>
        </p:txBody>
      </p:sp>
      <p:graphicFrame>
        <p:nvGraphicFramePr>
          <p:cNvPr id="8" name="Content Placeholder 3"/>
          <p:cNvGraphicFramePr>
            <a:graphicFrameLocks/>
          </p:cNvGraphicFramePr>
          <p:nvPr>
            <p:extLst>
              <p:ext uri="{D42A27DB-BD31-4B8C-83A1-F6EECF244321}">
                <p14:modId xmlns:p14="http://schemas.microsoft.com/office/powerpoint/2010/main" xmlns="" val="641052256"/>
              </p:ext>
            </p:extLst>
          </p:nvPr>
        </p:nvGraphicFramePr>
        <p:xfrm>
          <a:off x="304800" y="762000"/>
          <a:ext cx="82296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651429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jpg"/>
          <p:cNvPicPr>
            <a:picLocks noChangeAspect="1"/>
          </p:cNvPicPr>
          <p:nvPr/>
        </p:nvPicPr>
        <p:blipFill rotWithShape="1">
          <a:blip r:embed="rId3" cstate="print"/>
          <a:srcRect/>
          <a:stretch/>
        </p:blipFill>
        <p:spPr>
          <a:xfrm>
            <a:off x="533400" y="715108"/>
            <a:ext cx="7294684" cy="5856775"/>
          </a:xfrm>
          <a:prstGeom prst="rect">
            <a:avLst/>
          </a:prstGeom>
        </p:spPr>
      </p:pic>
      <p:sp>
        <p:nvSpPr>
          <p:cNvPr id="3" name="TextBox 2"/>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4" cstate="print">
              <a:extLst/>
            </a:blip>
            <a:srcRect l="44325"/>
            <a:stretch/>
          </p:blipFill>
          <p:spPr bwMode="auto">
            <a:xfrm>
              <a:off x="7891160" y="-176561"/>
              <a:ext cx="988740" cy="6852424"/>
            </a:xfrm>
            <a:prstGeom prst="rect">
              <a:avLst/>
            </a:prstGeom>
            <a:blipFill dpi="0" rotWithShape="1">
              <a:blip r:embed="rId5"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269336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
        <p:nvSpPr>
          <p:cNvPr id="3" name="TextBox 2"/>
          <p:cNvSpPr txBox="1"/>
          <p:nvPr/>
        </p:nvSpPr>
        <p:spPr>
          <a:xfrm>
            <a:off x="0" y="2768025"/>
            <a:ext cx="8229600" cy="584775"/>
          </a:xfrm>
          <a:prstGeom prst="rect">
            <a:avLst/>
          </a:prstGeom>
          <a:noFill/>
        </p:spPr>
        <p:txBody>
          <a:bodyPr wrap="square" rtlCol="0">
            <a:spAutoFit/>
          </a:bodyPr>
          <a:lstStyle/>
          <a:p>
            <a:pPr algn="ctr"/>
            <a:r>
              <a:rPr lang="en-US" sz="3200" b="1" dirty="0" smtClean="0"/>
              <a:t>Lunch</a:t>
            </a:r>
            <a:endParaRPr lang="en-US" sz="3200" b="1" dirty="0"/>
          </a:p>
        </p:txBody>
      </p:sp>
    </p:spTree>
    <p:extLst>
      <p:ext uri="{BB962C8B-B14F-4D97-AF65-F5344CB8AC3E}">
        <p14:creationId xmlns:p14="http://schemas.microsoft.com/office/powerpoint/2010/main" xmlns="" val="4085057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018"/>
            <a:ext cx="7924800" cy="4525963"/>
          </a:xfrm>
        </p:spPr>
        <p:txBody>
          <a:bodyPr>
            <a:normAutofit fontScale="85000" lnSpcReduction="20000"/>
          </a:bodyPr>
          <a:lstStyle/>
          <a:p>
            <a:endParaRPr lang="en-US" dirty="0" smtClean="0"/>
          </a:p>
          <a:p>
            <a:r>
              <a:rPr lang="en-US" sz="3300" dirty="0" smtClean="0"/>
              <a:t>Please refer to “Project high Five: Culturally Responsive Teaching Survey” and “WOU Model Release” form in binder.</a:t>
            </a:r>
          </a:p>
          <a:p>
            <a:endParaRPr lang="en-US" sz="3300" dirty="0" smtClean="0"/>
          </a:p>
          <a:p>
            <a:r>
              <a:rPr lang="en-US" sz="3300" dirty="0" smtClean="0"/>
              <a:t>Complete the survey and release form and turn in to us.</a:t>
            </a:r>
          </a:p>
          <a:p>
            <a:pPr>
              <a:buNone/>
            </a:pPr>
            <a:endParaRPr lang="en-US" sz="3300" dirty="0" smtClean="0"/>
          </a:p>
          <a:p>
            <a:r>
              <a:rPr lang="en-US" sz="3300" dirty="0" smtClean="0"/>
              <a:t>All information and all of your responses on the survey and your names on the release form will be kept strictly confidential. </a:t>
            </a:r>
          </a:p>
        </p:txBody>
      </p:sp>
      <p:sp>
        <p:nvSpPr>
          <p:cNvPr id="3" name="Title 2"/>
          <p:cNvSpPr>
            <a:spLocks noGrp="1"/>
          </p:cNvSpPr>
          <p:nvPr>
            <p:ph type="title"/>
          </p:nvPr>
        </p:nvSpPr>
        <p:spPr>
          <a:xfrm>
            <a:off x="152400" y="76200"/>
            <a:ext cx="8229600" cy="639762"/>
          </a:xfrm>
        </p:spPr>
        <p:txBody>
          <a:bodyPr>
            <a:normAutofit/>
          </a:bodyPr>
          <a:lstStyle/>
          <a:p>
            <a:pPr algn="l"/>
            <a:r>
              <a:rPr lang="en-US" sz="3200" dirty="0" smtClean="0"/>
              <a:t>Project High Five: Survey and release form</a:t>
            </a:r>
            <a:endParaRPr lang="en-US" sz="3200" dirty="0"/>
          </a:p>
        </p:txBody>
      </p:sp>
      <p:grpSp>
        <p:nvGrpSpPr>
          <p:cNvPr id="4" name="Group 8"/>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3" cstate="prin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1713191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7726363" cy="4525963"/>
          </a:xfrm>
        </p:spPr>
        <p:txBody>
          <a:bodyPr>
            <a:normAutofit/>
          </a:bodyPr>
          <a:lstStyle/>
          <a:p>
            <a:r>
              <a:rPr lang="en-US" sz="2800" dirty="0" smtClean="0"/>
              <a:t>Do you want to take the class for credit?</a:t>
            </a:r>
          </a:p>
          <a:p>
            <a:endParaRPr lang="en-US" sz="2800" dirty="0" smtClean="0"/>
          </a:p>
          <a:p>
            <a:r>
              <a:rPr lang="en-US" sz="2800" dirty="0"/>
              <a:t>2</a:t>
            </a:r>
            <a:r>
              <a:rPr lang="en-US" sz="2800" dirty="0" smtClean="0"/>
              <a:t> graduate credits</a:t>
            </a:r>
          </a:p>
          <a:p>
            <a:endParaRPr lang="en-US" sz="2800" dirty="0" smtClean="0"/>
          </a:p>
          <a:p>
            <a:r>
              <a:rPr lang="en-US" sz="2800" dirty="0" smtClean="0"/>
              <a:t>Cost would usually be $50 per credit, but the grant will pay this for you!</a:t>
            </a:r>
          </a:p>
          <a:p>
            <a:endParaRPr lang="en-US" sz="2800" dirty="0" smtClean="0"/>
          </a:p>
          <a:p>
            <a:r>
              <a:rPr lang="en-US" sz="2800" dirty="0" smtClean="0"/>
              <a:t>Ask us for a syllabus and course registration form.</a:t>
            </a:r>
            <a:endParaRPr lang="en-US" sz="2800" dirty="0"/>
          </a:p>
        </p:txBody>
      </p:sp>
      <p:sp>
        <p:nvSpPr>
          <p:cNvPr id="3" name="Title 2"/>
          <p:cNvSpPr>
            <a:spLocks noGrp="1"/>
          </p:cNvSpPr>
          <p:nvPr>
            <p:ph type="title"/>
          </p:nvPr>
        </p:nvSpPr>
        <p:spPr>
          <a:xfrm>
            <a:off x="152400" y="76200"/>
            <a:ext cx="8229600" cy="639762"/>
          </a:xfrm>
        </p:spPr>
        <p:txBody>
          <a:bodyPr>
            <a:normAutofit/>
          </a:bodyPr>
          <a:lstStyle/>
          <a:p>
            <a:pPr algn="l"/>
            <a:r>
              <a:rPr lang="en-US" sz="3200" dirty="0" smtClean="0"/>
              <a:t>Project High Five: Graduate Credit </a:t>
            </a:r>
            <a:endParaRPr lang="en-US" sz="3200" dirty="0"/>
          </a:p>
        </p:txBody>
      </p:sp>
      <p:grpSp>
        <p:nvGrpSpPr>
          <p:cNvPr id="4" name="Group 8"/>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3" cstate="prin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4255177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Tree>
    <p:extLst>
      <p:ext uri="{BB962C8B-B14F-4D97-AF65-F5344CB8AC3E}">
        <p14:creationId xmlns:p14="http://schemas.microsoft.com/office/powerpoint/2010/main" xmlns="" val="4085057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13" name="Content Placeholder 12"/>
          <p:cNvGraphicFramePr>
            <a:graphicFrameLocks noGrp="1"/>
          </p:cNvGraphicFramePr>
          <p:nvPr>
            <p:ph idx="1"/>
            <p:extLst>
              <p:ext uri="{D42A27DB-BD31-4B8C-83A1-F6EECF244321}">
                <p14:modId xmlns:p14="http://schemas.microsoft.com/office/powerpoint/2010/main" xmlns="" val="4292424926"/>
              </p:ext>
            </p:extLst>
          </p:nvPr>
        </p:nvGraphicFramePr>
        <p:xfrm>
          <a:off x="457200" y="1066800"/>
          <a:ext cx="80010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18"/>
          <p:cNvGrpSpPr/>
          <p:nvPr/>
        </p:nvGrpSpPr>
        <p:grpSpPr>
          <a:xfrm>
            <a:off x="990600" y="1600200"/>
            <a:ext cx="6400800" cy="4821237"/>
            <a:chOff x="1447800" y="1600200"/>
            <a:chExt cx="6400800" cy="4821237"/>
          </a:xfrm>
        </p:grpSpPr>
        <p:sp>
          <p:nvSpPr>
            <p:cNvPr id="14" name="Rectangle 13"/>
            <p:cNvSpPr/>
            <p:nvPr/>
          </p:nvSpPr>
          <p:spPr>
            <a:xfrm>
              <a:off x="1447800" y="4191000"/>
              <a:ext cx="2438400" cy="1075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ELP standards guide instruction</a:t>
              </a:r>
              <a:endParaRPr lang="en-US" dirty="0"/>
            </a:p>
          </p:txBody>
        </p:sp>
        <p:sp>
          <p:nvSpPr>
            <p:cNvPr id="16" name="Rectangle 15"/>
            <p:cNvSpPr/>
            <p:nvPr/>
          </p:nvSpPr>
          <p:spPr>
            <a:xfrm>
              <a:off x="1447800" y="5257800"/>
              <a:ext cx="2438400" cy="1151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Content from ELA class is the vehicle for language instruction</a:t>
              </a:r>
              <a:endParaRPr lang="en-US" dirty="0"/>
            </a:p>
          </p:txBody>
        </p:sp>
        <p:sp>
          <p:nvSpPr>
            <p:cNvPr id="11" name="Rectangle 10"/>
            <p:cNvSpPr/>
            <p:nvPr/>
          </p:nvSpPr>
          <p:spPr>
            <a:xfrm>
              <a:off x="5410200" y="3124200"/>
              <a:ext cx="2438400" cy="1109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All students participate</a:t>
              </a:r>
              <a:endParaRPr lang="en-US" dirty="0"/>
            </a:p>
          </p:txBody>
        </p:sp>
        <p:sp>
          <p:nvSpPr>
            <p:cNvPr id="15" name="Rectangle 14"/>
            <p:cNvSpPr/>
            <p:nvPr/>
          </p:nvSpPr>
          <p:spPr>
            <a:xfrm>
              <a:off x="5410200" y="5291137"/>
              <a:ext cx="2438400" cy="1109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ELD functions and forms are reinforced and practiced</a:t>
              </a:r>
              <a:endParaRPr lang="en-US" dirty="0"/>
            </a:p>
          </p:txBody>
        </p:sp>
        <p:sp>
          <p:nvSpPr>
            <p:cNvPr id="17" name="Rectangle 16"/>
            <p:cNvSpPr/>
            <p:nvPr/>
          </p:nvSpPr>
          <p:spPr>
            <a:xfrm>
              <a:off x="1447800" y="3124200"/>
              <a:ext cx="2438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a:t>
              </a:r>
              <a:r>
                <a:rPr lang="en-US" dirty="0" smtClean="0"/>
                <a:t>participate</a:t>
              </a:r>
              <a:endParaRPr lang="en-US" dirty="0"/>
            </a:p>
          </p:txBody>
        </p:sp>
        <p:sp>
          <p:nvSpPr>
            <p:cNvPr id="18" name="Rectangle 17"/>
            <p:cNvSpPr/>
            <p:nvPr/>
          </p:nvSpPr>
          <p:spPr>
            <a:xfrm>
              <a:off x="5410200" y="4191000"/>
              <a:ext cx="2438400" cy="1109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CCSS for ELA guide instruction</a:t>
              </a:r>
              <a:endParaRPr lang="en-US" dirty="0"/>
            </a:p>
          </p:txBody>
        </p:sp>
        <p:sp>
          <p:nvSpPr>
            <p:cNvPr id="3" name="Left-Right Arrow 2"/>
            <p:cNvSpPr/>
            <p:nvPr/>
          </p:nvSpPr>
          <p:spPr>
            <a:xfrm>
              <a:off x="4038600" y="1600200"/>
              <a:ext cx="1363149" cy="8382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962400" y="5562600"/>
              <a:ext cx="1390650" cy="858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0"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Tree>
    <p:extLst>
      <p:ext uri="{BB962C8B-B14F-4D97-AF65-F5344CB8AC3E}">
        <p14:creationId xmlns:p14="http://schemas.microsoft.com/office/powerpoint/2010/main" xmlns="" val="384854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85800" y="5562600"/>
            <a:ext cx="7162800" cy="9144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86200" y="762000"/>
            <a:ext cx="38100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7924800" cy="5647700"/>
          </a:xfrm>
          <a:prstGeom prst="rect">
            <a:avLst/>
          </a:prstGeom>
          <a:noFill/>
        </p:spPr>
        <p:txBody>
          <a:bodyPr wrap="square">
            <a:spAutoFit/>
          </a:bodyPr>
          <a:lstStyle/>
          <a:p>
            <a:pPr marL="914400" indent="-914400" fontAlgn="auto">
              <a:spcBef>
                <a:spcPts val="0"/>
              </a:spcBef>
              <a:spcAft>
                <a:spcPts val="30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Arts class</a:t>
            </a:r>
          </a:p>
          <a:p>
            <a:pPr marL="914400" indent="-914400" fontAlgn="auto">
              <a:spcBef>
                <a:spcPts val="0"/>
              </a:spcBef>
              <a:spcAft>
                <a:spcPts val="2400"/>
              </a:spcAft>
              <a:tabLst>
                <a:tab pos="457200" algn="l"/>
              </a:tabLst>
              <a:defRPr/>
            </a:pPr>
            <a:r>
              <a:rPr lang="en-US" sz="2400" dirty="0" smtClean="0"/>
              <a:t>Traditional approach to Point of View (literary perspective)</a:t>
            </a:r>
          </a:p>
          <a:p>
            <a:pPr marL="341313" indent="-225425" fontAlgn="auto">
              <a:spcBef>
                <a:spcPts val="0"/>
              </a:spcBef>
              <a:spcAft>
                <a:spcPts val="1800"/>
              </a:spcAft>
              <a:buFont typeface="Arial" pitchFamily="34" charset="0"/>
              <a:buChar char="•"/>
              <a:tabLst>
                <a:tab pos="169863" algn="l"/>
              </a:tabLst>
              <a:defRPr/>
            </a:pPr>
            <a:r>
              <a:rPr lang="en-US" sz="2400" dirty="0" smtClean="0">
                <a:latin typeface="+mn-lt"/>
              </a:rPr>
              <a:t>Who is the narrator?</a:t>
            </a:r>
          </a:p>
          <a:p>
            <a:pPr marL="341313" indent="-225425" fontAlgn="auto">
              <a:spcBef>
                <a:spcPts val="0"/>
              </a:spcBef>
              <a:spcAft>
                <a:spcPts val="1800"/>
              </a:spcAft>
              <a:buFont typeface="Arial" pitchFamily="34" charset="0"/>
              <a:buChar char="•"/>
              <a:tabLst>
                <a:tab pos="169863" algn="l"/>
              </a:tabLst>
              <a:defRPr/>
            </a:pPr>
            <a:r>
              <a:rPr lang="en-US" sz="2400" dirty="0" smtClean="0"/>
              <a:t>What narrative perspective is the story told from?</a:t>
            </a:r>
          </a:p>
          <a:p>
            <a:pPr marL="341313" indent="-225425" fontAlgn="auto">
              <a:spcBef>
                <a:spcPts val="0"/>
              </a:spcBef>
              <a:spcAft>
                <a:spcPts val="1800"/>
              </a:spcAft>
              <a:buFont typeface="Arial" pitchFamily="34" charset="0"/>
              <a:buChar char="•"/>
              <a:tabLst>
                <a:tab pos="169863" algn="l"/>
              </a:tabLst>
              <a:defRPr/>
            </a:pPr>
            <a:r>
              <a:rPr lang="en-US" sz="2400" dirty="0" smtClean="0"/>
              <a:t>How is our understanding of the story influenced by Lee’s choice to tell the story through Scout’s (adult) eyes?</a:t>
            </a:r>
          </a:p>
          <a:p>
            <a:pPr marL="341313" indent="-225425" fontAlgn="auto">
              <a:spcBef>
                <a:spcPts val="0"/>
              </a:spcBef>
              <a:spcAft>
                <a:spcPts val="6600"/>
              </a:spcAft>
              <a:buFont typeface="Arial" pitchFamily="34" charset="0"/>
              <a:buChar char="•"/>
              <a:tabLst>
                <a:tab pos="169863" algn="l"/>
              </a:tabLst>
              <a:defRPr/>
            </a:pPr>
            <a:r>
              <a:rPr lang="en-US" sz="2400" dirty="0" smtClean="0"/>
              <a:t>How would the story be different if told in 3</a:t>
            </a:r>
            <a:r>
              <a:rPr lang="en-US" sz="2400" baseline="30000" dirty="0" smtClean="0"/>
              <a:t>rd</a:t>
            </a:r>
            <a:r>
              <a:rPr lang="en-US" sz="2400" dirty="0" smtClean="0"/>
              <a:t> person </a:t>
            </a:r>
            <a:r>
              <a:rPr lang="en-US" sz="2400" dirty="0" err="1" smtClean="0"/>
              <a:t>PoV</a:t>
            </a:r>
            <a:r>
              <a:rPr lang="en-US" sz="2400" dirty="0" smtClean="0"/>
              <a:t>?</a:t>
            </a:r>
          </a:p>
          <a:p>
            <a:pPr marL="169863" indent="-169863" algn="ctr" fontAlgn="auto">
              <a:spcBef>
                <a:spcPts val="0"/>
              </a:spcBef>
              <a:spcAft>
                <a:spcPts val="1800"/>
              </a:spcAft>
              <a:tabLst>
                <a:tab pos="169863" algn="l"/>
              </a:tabLst>
              <a:defRPr/>
            </a:pPr>
            <a:r>
              <a:rPr lang="en-US" sz="2400" dirty="0" smtClean="0">
                <a:latin typeface="+mn-lt"/>
              </a:rPr>
              <a:t>	</a:t>
            </a:r>
            <a:r>
              <a:rPr lang="en-US" sz="2400" dirty="0" err="1" smtClean="0">
                <a:latin typeface="+mn-lt"/>
              </a:rPr>
              <a:t>CCSS</a:t>
            </a:r>
            <a:r>
              <a:rPr lang="en-US" sz="2400" dirty="0" smtClean="0">
                <a:latin typeface="+mn-lt"/>
              </a:rPr>
              <a:t>: Standard 6: “Assess how point of view or purpose shapes the content and style of a text.”</a:t>
            </a:r>
            <a:endParaRPr lang="en-US" sz="2400" dirty="0">
              <a:latin typeface="+mn-lt"/>
            </a:endParaRPr>
          </a:p>
        </p:txBody>
      </p:sp>
    </p:spTree>
    <p:extLst>
      <p:ext uri="{BB962C8B-B14F-4D97-AF65-F5344CB8AC3E}">
        <p14:creationId xmlns:p14="http://schemas.microsoft.com/office/powerpoint/2010/main" xmlns="" val="3159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86200" y="762000"/>
            <a:ext cx="38100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7924800" cy="4585871"/>
          </a:xfrm>
          <a:prstGeom prst="rect">
            <a:avLst/>
          </a:prstGeom>
          <a:noFill/>
        </p:spPr>
        <p:txBody>
          <a:bodyPr wrap="square">
            <a:spAutoFit/>
          </a:bodyPr>
          <a:lstStyle/>
          <a:p>
            <a:pPr marL="914400" indent="-914400" fontAlgn="auto">
              <a:spcAft>
                <a:spcPts val="18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Arts class</a:t>
            </a:r>
          </a:p>
          <a:p>
            <a:pPr marL="914400" indent="-914400" fontAlgn="auto">
              <a:spcAft>
                <a:spcPts val="1800"/>
              </a:spcAft>
              <a:tabLst>
                <a:tab pos="457200" algn="l"/>
              </a:tabLst>
              <a:defRPr/>
            </a:pPr>
            <a:r>
              <a:rPr lang="en-US" sz="2400" dirty="0" smtClean="0"/>
              <a:t>Incorporating </a:t>
            </a:r>
            <a:r>
              <a:rPr lang="en-US" sz="2400" b="1" dirty="0" smtClean="0"/>
              <a:t>Critical Literacy </a:t>
            </a:r>
            <a:r>
              <a:rPr lang="en-US" sz="2400" dirty="0" smtClean="0"/>
              <a:t>with Point of View </a:t>
            </a:r>
          </a:p>
          <a:p>
            <a:pPr marL="233363">
              <a:spcAft>
                <a:spcPts val="1200"/>
              </a:spcAft>
            </a:pPr>
            <a:r>
              <a:rPr lang="en-US" sz="2000" dirty="0" smtClean="0"/>
              <a:t>Since critical literacy asks readers to look at what lies in a text </a:t>
            </a:r>
            <a:r>
              <a:rPr lang="en-US" sz="2000" i="1" dirty="0" smtClean="0">
                <a:solidFill>
                  <a:srgbClr val="FF0000"/>
                </a:solidFill>
              </a:rPr>
              <a:t>as well as what is not there</a:t>
            </a:r>
            <a:r>
              <a:rPr lang="en-US" sz="2000" dirty="0" smtClean="0"/>
              <a:t>, point of view can be taught asking these questions:</a:t>
            </a:r>
          </a:p>
          <a:p>
            <a:pPr marL="690563" lvl="1" indent="-233363">
              <a:spcAft>
                <a:spcPts val="1200"/>
              </a:spcAft>
              <a:buFont typeface="Arial" panose="020B0604020202020204" pitchFamily="34" charset="0"/>
              <a:buChar char="•"/>
            </a:pPr>
            <a:r>
              <a:rPr lang="en-US" sz="2400" dirty="0" smtClean="0"/>
              <a:t>Whose point of view is absent in this text?</a:t>
            </a:r>
          </a:p>
          <a:p>
            <a:pPr marL="690563" lvl="1" indent="-233363">
              <a:spcAft>
                <a:spcPts val="1200"/>
              </a:spcAft>
              <a:buFont typeface="Arial" panose="020B0604020202020204" pitchFamily="34" charset="0"/>
              <a:buChar char="•"/>
            </a:pPr>
            <a:r>
              <a:rPr lang="en-US" sz="2400" dirty="0" smtClean="0"/>
              <a:t>How does the choice of narrator privilege some and </a:t>
            </a:r>
            <a:r>
              <a:rPr lang="en-US" sz="2400" dirty="0" err="1" smtClean="0"/>
              <a:t>disempower</a:t>
            </a:r>
            <a:r>
              <a:rPr lang="en-US" sz="2400" dirty="0" smtClean="0"/>
              <a:t> others?</a:t>
            </a:r>
          </a:p>
          <a:p>
            <a:pPr marL="690563" lvl="1" indent="-233363">
              <a:spcAft>
                <a:spcPts val="1800"/>
              </a:spcAft>
              <a:buFont typeface="Arial" panose="020B0604020202020204" pitchFamily="34" charset="0"/>
              <a:buChar char="•"/>
            </a:pPr>
            <a:r>
              <a:rPr lang="en-US" sz="2400" dirty="0" smtClean="0"/>
              <a:t>Understanding that the sociopolitical context outside the novel informed Lee’s choice of point of view, how can we engage students in similar contemporary issues?</a:t>
            </a:r>
          </a:p>
        </p:txBody>
      </p:sp>
      <p:sp>
        <p:nvSpPr>
          <p:cNvPr id="5" name="Rounded Rectangle 4"/>
          <p:cNvSpPr/>
          <p:nvPr/>
        </p:nvSpPr>
        <p:spPr>
          <a:xfrm>
            <a:off x="609600" y="5715000"/>
            <a:ext cx="7391400" cy="838200"/>
          </a:xfrm>
          <a:prstGeom prst="roundRect">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RL9-10.1 Cite strong and thorough textual evidence to support analysis of what the text says explicitly as well as inferences drawn from the text.</a:t>
            </a:r>
          </a:p>
        </p:txBody>
      </p:sp>
    </p:spTree>
    <p:extLst>
      <p:ext uri="{BB962C8B-B14F-4D97-AF65-F5344CB8AC3E}">
        <p14:creationId xmlns="" xmlns:p14="http://schemas.microsoft.com/office/powerpoint/2010/main" val="33836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 xmlns:a14="http://schemas.microsoft.com/office/drawing/2010/main" val="0"/>
              </a:ext>
            </a:extLst>
          </a:blip>
          <a:srcRect t="-1" r="17549" b="14815"/>
          <a:stretch/>
        </p:blipFill>
        <p:spPr>
          <a:xfrm>
            <a:off x="228599" y="2359614"/>
            <a:ext cx="3603625" cy="2413000"/>
          </a:xfrm>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599" y="762000"/>
            <a:ext cx="4346575" cy="106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t="12822" r="4409"/>
          <a:stretch/>
        </p:blipFill>
        <p:spPr>
          <a:xfrm>
            <a:off x="5257800" y="4191000"/>
            <a:ext cx="2895600" cy="2514600"/>
          </a:xfrm>
          <a:prstGeom prst="rect">
            <a:avLst/>
          </a:prstGeom>
        </p:spPr>
      </p:pic>
      <p:sp>
        <p:nvSpPr>
          <p:cNvPr id="11" name="Rounded Rectangle 10"/>
          <p:cNvSpPr/>
          <p:nvPr/>
        </p:nvSpPr>
        <p:spPr>
          <a:xfrm>
            <a:off x="228599" y="152400"/>
            <a:ext cx="2819400" cy="1946347"/>
          </a:xfrm>
          <a:prstGeom prst="round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SL9-10.3 Evaluate a speaker’s point of view, reasoning, and use of evidence and rhetoric, identifying any fallacious reasoning or exaggerated or distorted evidence. </a:t>
            </a:r>
          </a:p>
        </p:txBody>
      </p:sp>
      <p:sp>
        <p:nvSpPr>
          <p:cNvPr id="12" name="Rounded Rectangle 11"/>
          <p:cNvSpPr/>
          <p:nvPr/>
        </p:nvSpPr>
        <p:spPr>
          <a:xfrm>
            <a:off x="3899322" y="1981200"/>
            <a:ext cx="4254078" cy="1981200"/>
          </a:xfrm>
          <a:prstGeom prst="round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W9-10.7 Conduct short as well as more sustained research projects to answer a question or solve a problem; narrow or broaden the inquiry when appropriate; synthesize multiple sources on the subject, demonstrating understanding of the subject.</a:t>
            </a:r>
          </a:p>
        </p:txBody>
      </p:sp>
      <p:sp>
        <p:nvSpPr>
          <p:cNvPr id="13" name="Rounded Rectangle 12"/>
          <p:cNvSpPr/>
          <p:nvPr/>
        </p:nvSpPr>
        <p:spPr>
          <a:xfrm>
            <a:off x="1295399" y="5049982"/>
            <a:ext cx="4383086" cy="1409700"/>
          </a:xfrm>
          <a:prstGeom prst="round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RL9-10.7 </a:t>
            </a:r>
            <a:r>
              <a:rPr lang="en-US" dirty="0">
                <a:solidFill>
                  <a:schemeClr val="tx1"/>
                </a:solidFill>
              </a:rPr>
              <a:t>Analyze the representation of a subject or a key scene in two different artistic mediums, including what is emphasized and absent from each treatment.</a:t>
            </a:r>
          </a:p>
        </p:txBody>
      </p:sp>
      <p:grpSp>
        <p:nvGrpSpPr>
          <p:cNvPr id="2" name="Group 7"/>
          <p:cNvGrpSpPr>
            <a:grpSpLocks/>
          </p:cNvGrpSpPr>
          <p:nvPr/>
        </p:nvGrpSpPr>
        <p:grpSpPr bwMode="auto">
          <a:xfrm>
            <a:off x="8153400" y="0"/>
            <a:ext cx="1020763" cy="6858000"/>
            <a:chOff x="7891160" y="-176561"/>
            <a:chExt cx="1020335" cy="6858000"/>
          </a:xfrm>
        </p:grpSpPr>
        <p:pic>
          <p:nvPicPr>
            <p:cNvPr id="9" name="Picture 8" descr="C:\Users\Rob\AppData\Local\Microsoft\Windows\Temporary Internet Files\Content.IE5\FVXFMXHO\MP900439527[1].jpg"/>
            <p:cNvPicPr>
              <a:picLocks noChangeAspect="1" noChangeArrowheads="1"/>
            </p:cNvPicPr>
            <p:nvPr/>
          </p:nvPicPr>
          <p:blipFill rotWithShape="1">
            <a:blip r:embed="rId5" cstate="print">
              <a:extLst/>
            </a:blip>
            <a:srcRect l="44325"/>
            <a:stretch/>
          </p:blipFill>
          <p:spPr bwMode="auto">
            <a:xfrm>
              <a:off x="7891160" y="-176561"/>
              <a:ext cx="988740" cy="6852424"/>
            </a:xfrm>
            <a:prstGeom prst="rect">
              <a:avLst/>
            </a:prstGeom>
            <a:blipFill dpi="0" rotWithShape="1">
              <a:blip r:embed="rId6"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 xmlns:p14="http://schemas.microsoft.com/office/powerpoint/2010/main" val="29887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Rounded Rectangle 7"/>
          <p:cNvSpPr/>
          <p:nvPr/>
        </p:nvSpPr>
        <p:spPr>
          <a:xfrm>
            <a:off x="3886200" y="762000"/>
            <a:ext cx="48768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8534400" cy="2492990"/>
          </a:xfrm>
          <a:prstGeom prst="rect">
            <a:avLst/>
          </a:prstGeom>
          <a:noFill/>
        </p:spPr>
        <p:txBody>
          <a:bodyPr wrap="square">
            <a:spAutoFit/>
          </a:bodyPr>
          <a:lstStyle/>
          <a:p>
            <a:pPr marL="914400" indent="-914400" fontAlgn="auto">
              <a:spcBef>
                <a:spcPts val="0"/>
              </a:spcBef>
              <a:spcAft>
                <a:spcPts val="30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Development class</a:t>
            </a:r>
          </a:p>
          <a:p>
            <a:pPr marL="914400" indent="-914400" fontAlgn="auto">
              <a:spcBef>
                <a:spcPts val="0"/>
              </a:spcBef>
              <a:spcAft>
                <a:spcPts val="2400"/>
              </a:spcAft>
              <a:tabLst>
                <a:tab pos="457200" algn="l"/>
              </a:tabLst>
              <a:defRPr/>
            </a:pPr>
            <a:r>
              <a:rPr lang="en-US" sz="2400" dirty="0" smtClean="0"/>
              <a:t>The Language that creates and influences Point of View</a:t>
            </a:r>
          </a:p>
          <a:p>
            <a:pPr marL="341313" indent="-225425" fontAlgn="auto">
              <a:spcBef>
                <a:spcPts val="0"/>
              </a:spcBef>
              <a:spcAft>
                <a:spcPts val="1800"/>
              </a:spcAft>
              <a:buFont typeface="Arial" pitchFamily="34" charset="0"/>
              <a:buChar char="•"/>
              <a:tabLst>
                <a:tab pos="169863" algn="l"/>
              </a:tabLst>
              <a:defRPr/>
            </a:pPr>
            <a:r>
              <a:rPr lang="en-US" sz="2400" dirty="0" smtClean="0">
                <a:latin typeface="+mn-lt"/>
              </a:rPr>
              <a:t>First, Second, and Third person pronouns</a:t>
            </a:r>
          </a:p>
          <a:p>
            <a:pPr marL="341313" indent="-225425" fontAlgn="auto">
              <a:spcBef>
                <a:spcPts val="0"/>
              </a:spcBef>
              <a:spcAft>
                <a:spcPts val="1800"/>
              </a:spcAft>
              <a:buFont typeface="Arial" pitchFamily="34" charset="0"/>
              <a:buChar char="•"/>
              <a:tabLst>
                <a:tab pos="169863" algn="l"/>
              </a:tabLst>
              <a:defRPr/>
            </a:pPr>
            <a:r>
              <a:rPr lang="en-US" sz="2400" dirty="0" smtClean="0"/>
              <a:t>Evaluative words that signal opinion</a:t>
            </a:r>
            <a:endParaRPr lang="en-US" sz="1600" dirty="0" smtClean="0"/>
          </a:p>
        </p:txBody>
      </p:sp>
      <p:sp>
        <p:nvSpPr>
          <p:cNvPr id="10" name="TextBox 9"/>
          <p:cNvSpPr txBox="1"/>
          <p:nvPr/>
        </p:nvSpPr>
        <p:spPr>
          <a:xfrm>
            <a:off x="304800" y="3657600"/>
            <a:ext cx="8001000" cy="2677656"/>
          </a:xfrm>
          <a:prstGeom prst="rect">
            <a:avLst/>
          </a:prstGeom>
          <a:noFill/>
        </p:spPr>
        <p:txBody>
          <a:bodyPr wrap="square" rtlCol="0">
            <a:spAutoFit/>
          </a:bodyPr>
          <a:lstStyle/>
          <a:p>
            <a:pPr>
              <a:lnSpc>
                <a:spcPct val="120000"/>
              </a:lnSpc>
            </a:pPr>
            <a:r>
              <a:rPr lang="en-US" sz="2000" dirty="0" err="1" smtClean="0"/>
              <a:t>Maycomb</a:t>
            </a:r>
            <a:r>
              <a:rPr lang="en-US" sz="2000" dirty="0" smtClean="0"/>
              <a:t> was an old town, but it was tired old town when I first knew it. In rainy weather the streets turned to red slop; grass grew on the sidewalks, the courthouse sagged in the square. Somehow, it was hotter then: a black dog suffered on a summer’s day; bony mules hitched to Hoover carts flicked flies in the sweltering shade of the live oaks on the square. … People moved slowly then. They ambled across the square, shuffled in and out of the stores around it, took their time about everything. </a:t>
            </a:r>
            <a:endParaRPr lang="en-US" sz="2000" dirty="0"/>
          </a:p>
        </p:txBody>
      </p:sp>
    </p:spTree>
    <p:extLst>
      <p:ext uri="{BB962C8B-B14F-4D97-AF65-F5344CB8AC3E}">
        <p14:creationId xmlns:p14="http://schemas.microsoft.com/office/powerpoint/2010/main" xmlns="" val="3159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Rounded Rectangle 7"/>
          <p:cNvSpPr/>
          <p:nvPr/>
        </p:nvSpPr>
        <p:spPr>
          <a:xfrm>
            <a:off x="3886200" y="762000"/>
            <a:ext cx="48768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8534400" cy="2492990"/>
          </a:xfrm>
          <a:prstGeom prst="rect">
            <a:avLst/>
          </a:prstGeom>
          <a:noFill/>
        </p:spPr>
        <p:txBody>
          <a:bodyPr wrap="square">
            <a:spAutoFit/>
          </a:bodyPr>
          <a:lstStyle/>
          <a:p>
            <a:pPr marL="914400" indent="-914400" fontAlgn="auto">
              <a:spcBef>
                <a:spcPts val="0"/>
              </a:spcBef>
              <a:spcAft>
                <a:spcPts val="30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Development class</a:t>
            </a:r>
          </a:p>
          <a:p>
            <a:pPr marL="914400" indent="-914400" fontAlgn="auto">
              <a:spcBef>
                <a:spcPts val="0"/>
              </a:spcBef>
              <a:spcAft>
                <a:spcPts val="2400"/>
              </a:spcAft>
              <a:tabLst>
                <a:tab pos="457200" algn="l"/>
              </a:tabLst>
              <a:defRPr/>
            </a:pPr>
            <a:r>
              <a:rPr lang="en-US" sz="2400" dirty="0" smtClean="0"/>
              <a:t>The Language that creates and influences Point of View</a:t>
            </a:r>
          </a:p>
          <a:p>
            <a:pPr marL="341313" indent="-225425" fontAlgn="auto">
              <a:spcBef>
                <a:spcPts val="0"/>
              </a:spcBef>
              <a:spcAft>
                <a:spcPts val="1800"/>
              </a:spcAft>
              <a:buFont typeface="Arial" pitchFamily="34" charset="0"/>
              <a:buChar char="•"/>
              <a:tabLst>
                <a:tab pos="169863" algn="l"/>
              </a:tabLst>
              <a:defRPr/>
            </a:pPr>
            <a:r>
              <a:rPr lang="en-US" sz="2400" dirty="0" smtClean="0">
                <a:latin typeface="+mn-lt"/>
              </a:rPr>
              <a:t>First, Second, and Third person pronouns</a:t>
            </a:r>
          </a:p>
          <a:p>
            <a:pPr marL="341313" indent="-225425" fontAlgn="auto">
              <a:spcBef>
                <a:spcPts val="0"/>
              </a:spcBef>
              <a:spcAft>
                <a:spcPts val="1800"/>
              </a:spcAft>
              <a:buFont typeface="Arial" pitchFamily="34" charset="0"/>
              <a:buChar char="•"/>
              <a:tabLst>
                <a:tab pos="169863" algn="l"/>
              </a:tabLst>
              <a:defRPr/>
            </a:pPr>
            <a:r>
              <a:rPr lang="en-US" sz="2400" dirty="0" smtClean="0"/>
              <a:t>Evaluative words that signal opinion </a:t>
            </a:r>
            <a:r>
              <a:rPr lang="en-US" sz="1600" dirty="0" smtClean="0"/>
              <a:t>(</a:t>
            </a:r>
            <a:r>
              <a:rPr lang="en-US" sz="1600" dirty="0" smtClean="0">
                <a:solidFill>
                  <a:srgbClr val="FF0000"/>
                </a:solidFill>
              </a:rPr>
              <a:t>adjectives</a:t>
            </a:r>
            <a:r>
              <a:rPr lang="en-US" sz="1600" dirty="0" smtClean="0"/>
              <a:t>, </a:t>
            </a:r>
            <a:r>
              <a:rPr lang="en-US" sz="1600" dirty="0" smtClean="0">
                <a:solidFill>
                  <a:srgbClr val="00B050"/>
                </a:solidFill>
              </a:rPr>
              <a:t>verbs</a:t>
            </a:r>
            <a:r>
              <a:rPr lang="en-US" sz="1600" dirty="0" smtClean="0"/>
              <a:t>, </a:t>
            </a:r>
            <a:r>
              <a:rPr lang="en-US" sz="1600" dirty="0" smtClean="0">
                <a:solidFill>
                  <a:srgbClr val="7030A0"/>
                </a:solidFill>
              </a:rPr>
              <a:t>nouns</a:t>
            </a:r>
            <a:r>
              <a:rPr lang="en-US" sz="1600" dirty="0" smtClean="0"/>
              <a:t>, </a:t>
            </a:r>
            <a:r>
              <a:rPr lang="en-US" sz="1600" dirty="0" smtClean="0">
                <a:solidFill>
                  <a:srgbClr val="00B0F0"/>
                </a:solidFill>
              </a:rPr>
              <a:t>adverbs</a:t>
            </a:r>
            <a:r>
              <a:rPr lang="en-US" sz="1600" dirty="0" smtClean="0"/>
              <a:t>)</a:t>
            </a:r>
          </a:p>
        </p:txBody>
      </p:sp>
      <p:sp>
        <p:nvSpPr>
          <p:cNvPr id="10" name="TextBox 9"/>
          <p:cNvSpPr txBox="1"/>
          <p:nvPr/>
        </p:nvSpPr>
        <p:spPr>
          <a:xfrm>
            <a:off x="304800" y="3657600"/>
            <a:ext cx="8001000" cy="2677656"/>
          </a:xfrm>
          <a:prstGeom prst="rect">
            <a:avLst/>
          </a:prstGeom>
          <a:noFill/>
        </p:spPr>
        <p:txBody>
          <a:bodyPr wrap="square" rtlCol="0">
            <a:spAutoFit/>
          </a:bodyPr>
          <a:lstStyle/>
          <a:p>
            <a:pPr>
              <a:lnSpc>
                <a:spcPct val="120000"/>
              </a:lnSpc>
            </a:pPr>
            <a:r>
              <a:rPr lang="en-US" sz="2000" dirty="0" err="1" smtClean="0"/>
              <a:t>Maycomb</a:t>
            </a:r>
            <a:r>
              <a:rPr lang="en-US" sz="2000" dirty="0" smtClean="0"/>
              <a:t> was an </a:t>
            </a:r>
            <a:r>
              <a:rPr lang="en-US" sz="2000" u="sng" dirty="0" smtClean="0">
                <a:solidFill>
                  <a:srgbClr val="FF0000"/>
                </a:solidFill>
              </a:rPr>
              <a:t>old</a:t>
            </a:r>
            <a:r>
              <a:rPr lang="en-US" sz="2000" dirty="0" smtClean="0"/>
              <a:t> town, but it was </a:t>
            </a:r>
            <a:r>
              <a:rPr lang="en-US" sz="2000" u="sng" dirty="0" smtClean="0">
                <a:solidFill>
                  <a:srgbClr val="FF0000"/>
                </a:solidFill>
              </a:rPr>
              <a:t>tired</a:t>
            </a:r>
            <a:r>
              <a:rPr lang="en-US" sz="2000" dirty="0" smtClean="0">
                <a:solidFill>
                  <a:srgbClr val="FF0000"/>
                </a:solidFill>
              </a:rPr>
              <a:t> </a:t>
            </a:r>
            <a:r>
              <a:rPr lang="en-US" sz="2000" u="sng" dirty="0" smtClean="0">
                <a:solidFill>
                  <a:srgbClr val="FF0000"/>
                </a:solidFill>
              </a:rPr>
              <a:t>old</a:t>
            </a:r>
            <a:r>
              <a:rPr lang="en-US" sz="2000" dirty="0" smtClean="0">
                <a:solidFill>
                  <a:srgbClr val="FF0000"/>
                </a:solidFill>
              </a:rPr>
              <a:t> </a:t>
            </a:r>
            <a:r>
              <a:rPr lang="en-US" sz="2000" dirty="0" smtClean="0"/>
              <a:t>town when I first knew it. In rainy weather the streets turned to red </a:t>
            </a:r>
            <a:r>
              <a:rPr lang="en-US" sz="2000" u="sng" dirty="0" smtClean="0">
                <a:solidFill>
                  <a:srgbClr val="7030A0"/>
                </a:solidFill>
              </a:rPr>
              <a:t>slop</a:t>
            </a:r>
            <a:r>
              <a:rPr lang="en-US" sz="2000" dirty="0" smtClean="0"/>
              <a:t>; grass grew on the sidewalks, the courthouse </a:t>
            </a:r>
            <a:r>
              <a:rPr lang="en-US" sz="2000" u="sng" dirty="0" smtClean="0">
                <a:solidFill>
                  <a:srgbClr val="00B050"/>
                </a:solidFill>
              </a:rPr>
              <a:t>sagged</a:t>
            </a:r>
            <a:r>
              <a:rPr lang="en-US" sz="2000" dirty="0" smtClean="0"/>
              <a:t> in the square. Somehow, it was hotter then: a black dog </a:t>
            </a:r>
            <a:r>
              <a:rPr lang="en-US" sz="2000" u="sng" dirty="0" smtClean="0">
                <a:solidFill>
                  <a:srgbClr val="00B050"/>
                </a:solidFill>
              </a:rPr>
              <a:t>suffered</a:t>
            </a:r>
            <a:r>
              <a:rPr lang="en-US" sz="2000" dirty="0" smtClean="0"/>
              <a:t> on a summer’s day; </a:t>
            </a:r>
            <a:r>
              <a:rPr lang="en-US" sz="2000" u="sng" dirty="0" smtClean="0">
                <a:solidFill>
                  <a:srgbClr val="FF0000"/>
                </a:solidFill>
              </a:rPr>
              <a:t>bony</a:t>
            </a:r>
            <a:r>
              <a:rPr lang="en-US" sz="2000" dirty="0" smtClean="0"/>
              <a:t> mules hitched to Hoover carts </a:t>
            </a:r>
            <a:r>
              <a:rPr lang="en-US" sz="2000" u="sng" dirty="0" smtClean="0">
                <a:solidFill>
                  <a:srgbClr val="00B050"/>
                </a:solidFill>
              </a:rPr>
              <a:t>flicked</a:t>
            </a:r>
            <a:r>
              <a:rPr lang="en-US" sz="2000" u="sng" dirty="0" smtClean="0">
                <a:solidFill>
                  <a:srgbClr val="FF0000"/>
                </a:solidFill>
              </a:rPr>
              <a:t> </a:t>
            </a:r>
            <a:r>
              <a:rPr lang="en-US" sz="2000" u="sng" dirty="0" smtClean="0">
                <a:solidFill>
                  <a:srgbClr val="7030A0"/>
                </a:solidFill>
              </a:rPr>
              <a:t>flies</a:t>
            </a:r>
            <a:r>
              <a:rPr lang="en-US" sz="2000" dirty="0" smtClean="0"/>
              <a:t> in the </a:t>
            </a:r>
            <a:r>
              <a:rPr lang="en-US" sz="2000" u="sng" dirty="0" smtClean="0">
                <a:solidFill>
                  <a:srgbClr val="FF0000"/>
                </a:solidFill>
              </a:rPr>
              <a:t>sweltering</a:t>
            </a:r>
            <a:r>
              <a:rPr lang="en-US" sz="2000" dirty="0" smtClean="0"/>
              <a:t> shade of the live oaks on the square. … People moved </a:t>
            </a:r>
            <a:r>
              <a:rPr lang="en-US" sz="2000" u="sng" dirty="0" smtClean="0">
                <a:solidFill>
                  <a:srgbClr val="00B0F0"/>
                </a:solidFill>
              </a:rPr>
              <a:t>slowly</a:t>
            </a:r>
            <a:r>
              <a:rPr lang="en-US" sz="2000" dirty="0" smtClean="0"/>
              <a:t> then. They </a:t>
            </a:r>
            <a:r>
              <a:rPr lang="en-US" sz="2000" u="sng" dirty="0" smtClean="0">
                <a:solidFill>
                  <a:srgbClr val="00B050"/>
                </a:solidFill>
              </a:rPr>
              <a:t>ambled</a:t>
            </a:r>
            <a:r>
              <a:rPr lang="en-US" sz="2000" dirty="0" smtClean="0"/>
              <a:t> across the square, </a:t>
            </a:r>
            <a:r>
              <a:rPr lang="en-US" sz="2000" u="sng" dirty="0" smtClean="0">
                <a:solidFill>
                  <a:srgbClr val="00B050"/>
                </a:solidFill>
              </a:rPr>
              <a:t>shuffled</a:t>
            </a:r>
            <a:r>
              <a:rPr lang="en-US" sz="2000" dirty="0" smtClean="0"/>
              <a:t> in and out of the stores around it, took their time about everything. </a:t>
            </a:r>
            <a:endParaRPr lang="en-US" sz="2000" dirty="0"/>
          </a:p>
        </p:txBody>
      </p:sp>
    </p:spTree>
    <p:extLst>
      <p:ext uri="{BB962C8B-B14F-4D97-AF65-F5344CB8AC3E}">
        <p14:creationId xmlns:p14="http://schemas.microsoft.com/office/powerpoint/2010/main" xmlns="" val="31591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jpg"/>
          <p:cNvPicPr>
            <a:picLocks noChangeAspect="1"/>
          </p:cNvPicPr>
          <p:nvPr/>
        </p:nvPicPr>
        <p:blipFill>
          <a:blip r:embed="rId3" cstate="print"/>
          <a:stretch>
            <a:fillRect/>
          </a:stretch>
        </p:blipFill>
        <p:spPr>
          <a:xfrm>
            <a:off x="381000" y="826477"/>
            <a:ext cx="7825909" cy="5757088"/>
          </a:xfrm>
          <a:prstGeom prst="rect">
            <a:avLst/>
          </a:prstGeom>
        </p:spPr>
      </p:pic>
      <p:grpSp>
        <p:nvGrpSpPr>
          <p:cNvPr id="3" name="Group 2"/>
          <p:cNvGrpSpPr>
            <a:grpSpLocks/>
          </p:cNvGrpSpPr>
          <p:nvPr/>
        </p:nvGrpSpPr>
        <p:grpSpPr bwMode="auto">
          <a:xfrm>
            <a:off x="8153400" y="4763"/>
            <a:ext cx="1020763" cy="6858000"/>
            <a:chOff x="7891160" y="-176561"/>
            <a:chExt cx="1020335" cy="6858000"/>
          </a:xfrm>
        </p:grpSpPr>
        <p:pic>
          <p:nvPicPr>
            <p:cNvPr id="4" name="Picture 3" descr="C:\Users\Rob\AppData\Local\Microsoft\Windows\Temporary Internet Files\Content.IE5\FVXFMXHO\MP900439527[1].jpg"/>
            <p:cNvPicPr>
              <a:picLocks noChangeAspect="1" noChangeArrowheads="1"/>
            </p:cNvPicPr>
            <p:nvPr/>
          </p:nvPicPr>
          <p:blipFill rotWithShape="1">
            <a:blip r:embed="rId4" cstate="print">
              <a:extLst/>
            </a:blip>
            <a:srcRect l="44325"/>
            <a:stretch/>
          </p:blipFill>
          <p:spPr bwMode="auto">
            <a:xfrm>
              <a:off x="7891160" y="-176561"/>
              <a:ext cx="988740" cy="6852424"/>
            </a:xfrm>
            <a:prstGeom prst="rect">
              <a:avLst/>
            </a:prstGeom>
            <a:blipFill dpi="0" rotWithShape="1">
              <a:blip r:embed="rId5"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5"/>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spTree>
    <p:extLst>
      <p:ext uri="{BB962C8B-B14F-4D97-AF65-F5344CB8AC3E}">
        <p14:creationId xmlns:p14="http://schemas.microsoft.com/office/powerpoint/2010/main" xmlns="" val="110043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Rounded Rectangle 7"/>
          <p:cNvSpPr/>
          <p:nvPr/>
        </p:nvSpPr>
        <p:spPr>
          <a:xfrm>
            <a:off x="3886200" y="762000"/>
            <a:ext cx="48768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8534400" cy="2492990"/>
          </a:xfrm>
          <a:prstGeom prst="rect">
            <a:avLst/>
          </a:prstGeom>
          <a:noFill/>
        </p:spPr>
        <p:txBody>
          <a:bodyPr wrap="square">
            <a:spAutoFit/>
          </a:bodyPr>
          <a:lstStyle/>
          <a:p>
            <a:pPr marL="914400" indent="-914400" fontAlgn="auto">
              <a:spcBef>
                <a:spcPts val="0"/>
              </a:spcBef>
              <a:spcAft>
                <a:spcPts val="30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Development class</a:t>
            </a:r>
          </a:p>
          <a:p>
            <a:pPr marL="914400" indent="-914400" fontAlgn="auto">
              <a:spcBef>
                <a:spcPts val="0"/>
              </a:spcBef>
              <a:spcAft>
                <a:spcPts val="2400"/>
              </a:spcAft>
              <a:tabLst>
                <a:tab pos="457200" algn="l"/>
              </a:tabLst>
              <a:defRPr/>
            </a:pPr>
            <a:r>
              <a:rPr lang="en-US" sz="2400" dirty="0" smtClean="0"/>
              <a:t>The Language that creates and influences Point of View</a:t>
            </a:r>
          </a:p>
          <a:p>
            <a:pPr marL="341313" indent="-225425" fontAlgn="auto">
              <a:spcBef>
                <a:spcPts val="0"/>
              </a:spcBef>
              <a:spcAft>
                <a:spcPts val="1800"/>
              </a:spcAft>
              <a:buFont typeface="Arial" pitchFamily="34" charset="0"/>
              <a:buChar char="•"/>
              <a:tabLst>
                <a:tab pos="169863" algn="l"/>
              </a:tabLst>
              <a:defRPr/>
            </a:pPr>
            <a:r>
              <a:rPr lang="en-US" sz="2400" dirty="0" smtClean="0"/>
              <a:t>Signals of narrator’s temporal location</a:t>
            </a:r>
          </a:p>
          <a:p>
            <a:pPr marL="341313" indent="-225425" fontAlgn="auto">
              <a:spcBef>
                <a:spcPts val="0"/>
              </a:spcBef>
              <a:spcAft>
                <a:spcPts val="1800"/>
              </a:spcAft>
              <a:buFont typeface="Arial" pitchFamily="34" charset="0"/>
              <a:buChar char="•"/>
              <a:tabLst>
                <a:tab pos="169863" algn="l"/>
              </a:tabLst>
              <a:defRPr/>
            </a:pPr>
            <a:r>
              <a:rPr lang="en-US" sz="2400" dirty="0" smtClean="0"/>
              <a:t>Signals of narrator’s physical location</a:t>
            </a:r>
            <a:r>
              <a:rPr lang="en-US" sz="2400" dirty="0" smtClean="0">
                <a:latin typeface="+mn-lt"/>
              </a:rPr>
              <a:t>	</a:t>
            </a:r>
            <a:endParaRPr lang="en-US" sz="2400" dirty="0">
              <a:latin typeface="+mn-lt"/>
            </a:endParaRPr>
          </a:p>
        </p:txBody>
      </p:sp>
    </p:spTree>
    <p:extLst>
      <p:ext uri="{BB962C8B-B14F-4D97-AF65-F5344CB8AC3E}">
        <p14:creationId xmlns:p14="http://schemas.microsoft.com/office/powerpoint/2010/main" xmlns="" val="315914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Rounded Rectangle 7"/>
          <p:cNvSpPr/>
          <p:nvPr/>
        </p:nvSpPr>
        <p:spPr>
          <a:xfrm>
            <a:off x="3886200" y="762000"/>
            <a:ext cx="48768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8534400" cy="2492990"/>
          </a:xfrm>
          <a:prstGeom prst="rect">
            <a:avLst/>
          </a:prstGeom>
          <a:noFill/>
        </p:spPr>
        <p:txBody>
          <a:bodyPr wrap="square">
            <a:spAutoFit/>
          </a:bodyPr>
          <a:lstStyle/>
          <a:p>
            <a:pPr marL="914400" indent="-914400" fontAlgn="auto">
              <a:spcBef>
                <a:spcPts val="0"/>
              </a:spcBef>
              <a:spcAft>
                <a:spcPts val="30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Development class</a:t>
            </a:r>
          </a:p>
          <a:p>
            <a:pPr marL="914400" indent="-914400" fontAlgn="auto">
              <a:spcBef>
                <a:spcPts val="0"/>
              </a:spcBef>
              <a:spcAft>
                <a:spcPts val="2400"/>
              </a:spcAft>
              <a:tabLst>
                <a:tab pos="457200" algn="l"/>
              </a:tabLst>
              <a:defRPr/>
            </a:pPr>
            <a:r>
              <a:rPr lang="en-US" sz="2400" dirty="0" smtClean="0"/>
              <a:t>The Language that creates and influences Point of View</a:t>
            </a:r>
          </a:p>
          <a:p>
            <a:pPr marL="341313" indent="-225425" fontAlgn="auto">
              <a:spcBef>
                <a:spcPts val="0"/>
              </a:spcBef>
              <a:spcAft>
                <a:spcPts val="1800"/>
              </a:spcAft>
              <a:buFont typeface="Arial" pitchFamily="34" charset="0"/>
              <a:buChar char="•"/>
              <a:tabLst>
                <a:tab pos="169863" algn="l"/>
              </a:tabLst>
              <a:defRPr/>
            </a:pPr>
            <a:r>
              <a:rPr lang="en-US" sz="2400" dirty="0" smtClean="0"/>
              <a:t>Signals of narrator’s </a:t>
            </a:r>
            <a:r>
              <a:rPr lang="en-US" sz="2400" dirty="0" smtClean="0">
                <a:solidFill>
                  <a:srgbClr val="FF0000"/>
                </a:solidFill>
              </a:rPr>
              <a:t>temporal location</a:t>
            </a:r>
          </a:p>
          <a:p>
            <a:pPr marL="341313" indent="-225425" fontAlgn="auto">
              <a:spcBef>
                <a:spcPts val="0"/>
              </a:spcBef>
              <a:spcAft>
                <a:spcPts val="1800"/>
              </a:spcAft>
              <a:buFont typeface="Arial" pitchFamily="34" charset="0"/>
              <a:buChar char="•"/>
              <a:tabLst>
                <a:tab pos="169863" algn="l"/>
              </a:tabLst>
              <a:defRPr/>
            </a:pPr>
            <a:r>
              <a:rPr lang="en-US" sz="2400" dirty="0" smtClean="0"/>
              <a:t>Signals of narrator’s physical location</a:t>
            </a:r>
            <a:r>
              <a:rPr lang="en-US" sz="2400" dirty="0" smtClean="0">
                <a:latin typeface="+mn-lt"/>
              </a:rPr>
              <a:t>	</a:t>
            </a:r>
            <a:endParaRPr lang="en-US" sz="2400" dirty="0">
              <a:latin typeface="+mn-lt"/>
            </a:endParaRPr>
          </a:p>
        </p:txBody>
      </p:sp>
      <p:sp>
        <p:nvSpPr>
          <p:cNvPr id="9" name="TextBox 8"/>
          <p:cNvSpPr txBox="1"/>
          <p:nvPr/>
        </p:nvSpPr>
        <p:spPr>
          <a:xfrm>
            <a:off x="304800" y="3657600"/>
            <a:ext cx="8001000" cy="2677656"/>
          </a:xfrm>
          <a:prstGeom prst="rect">
            <a:avLst/>
          </a:prstGeom>
          <a:noFill/>
        </p:spPr>
        <p:txBody>
          <a:bodyPr wrap="square" rtlCol="0">
            <a:spAutoFit/>
          </a:bodyPr>
          <a:lstStyle/>
          <a:p>
            <a:pPr>
              <a:lnSpc>
                <a:spcPct val="120000"/>
              </a:lnSpc>
            </a:pPr>
            <a:r>
              <a:rPr lang="en-US" sz="2000" dirty="0" err="1" smtClean="0"/>
              <a:t>Maycomb</a:t>
            </a:r>
            <a:r>
              <a:rPr lang="en-US" sz="2000" dirty="0" smtClean="0"/>
              <a:t> </a:t>
            </a:r>
            <a:r>
              <a:rPr lang="en-US" sz="2000" dirty="0" smtClean="0">
                <a:solidFill>
                  <a:srgbClr val="FF0000"/>
                </a:solidFill>
              </a:rPr>
              <a:t>was</a:t>
            </a:r>
            <a:r>
              <a:rPr lang="en-US" sz="2000" dirty="0" smtClean="0"/>
              <a:t> an old town, but it </a:t>
            </a:r>
            <a:r>
              <a:rPr lang="en-US" sz="2000" dirty="0" smtClean="0">
                <a:solidFill>
                  <a:srgbClr val="FF0000"/>
                </a:solidFill>
              </a:rPr>
              <a:t>was</a:t>
            </a:r>
            <a:r>
              <a:rPr lang="en-US" sz="2000" dirty="0" smtClean="0"/>
              <a:t> tired old town </a:t>
            </a:r>
            <a:r>
              <a:rPr lang="en-US" sz="2000" u="sng" dirty="0" smtClean="0">
                <a:solidFill>
                  <a:srgbClr val="FF0000"/>
                </a:solidFill>
              </a:rPr>
              <a:t>when I first knew it</a:t>
            </a:r>
            <a:r>
              <a:rPr lang="en-US" sz="2000" dirty="0" smtClean="0"/>
              <a:t>. In rainy weather the streets </a:t>
            </a:r>
            <a:r>
              <a:rPr lang="en-US" sz="2000" dirty="0" smtClean="0">
                <a:solidFill>
                  <a:srgbClr val="FF0000"/>
                </a:solidFill>
              </a:rPr>
              <a:t>turned</a:t>
            </a:r>
            <a:r>
              <a:rPr lang="en-US" sz="2000" dirty="0" smtClean="0"/>
              <a:t> to red slop; grass </a:t>
            </a:r>
            <a:r>
              <a:rPr lang="en-US" sz="2000" dirty="0" smtClean="0">
                <a:solidFill>
                  <a:srgbClr val="FF0000"/>
                </a:solidFill>
              </a:rPr>
              <a:t>grew</a:t>
            </a:r>
            <a:r>
              <a:rPr lang="en-US" sz="2000" dirty="0" smtClean="0"/>
              <a:t> on the sidewalks, the courthouse </a:t>
            </a:r>
            <a:r>
              <a:rPr lang="en-US" sz="2000" dirty="0" smtClean="0">
                <a:solidFill>
                  <a:srgbClr val="FF0000"/>
                </a:solidFill>
              </a:rPr>
              <a:t>sagged</a:t>
            </a:r>
            <a:r>
              <a:rPr lang="en-US" sz="2000" dirty="0" smtClean="0"/>
              <a:t> in the square. Somehow, it </a:t>
            </a:r>
            <a:r>
              <a:rPr lang="en-US" sz="2000" dirty="0" smtClean="0">
                <a:solidFill>
                  <a:srgbClr val="FF0000"/>
                </a:solidFill>
              </a:rPr>
              <a:t>was</a:t>
            </a:r>
            <a:r>
              <a:rPr lang="en-US" sz="2000" dirty="0" smtClean="0"/>
              <a:t> hotter </a:t>
            </a:r>
            <a:r>
              <a:rPr lang="en-US" sz="2000" u="sng" dirty="0" smtClean="0">
                <a:solidFill>
                  <a:srgbClr val="FF0000"/>
                </a:solidFill>
              </a:rPr>
              <a:t>then</a:t>
            </a:r>
            <a:r>
              <a:rPr lang="en-US" sz="2000" dirty="0" smtClean="0"/>
              <a:t>: a black dog </a:t>
            </a:r>
            <a:r>
              <a:rPr lang="en-US" sz="2000" dirty="0" smtClean="0">
                <a:solidFill>
                  <a:srgbClr val="FF0000"/>
                </a:solidFill>
              </a:rPr>
              <a:t>suffered</a:t>
            </a:r>
            <a:r>
              <a:rPr lang="en-US" sz="2000" dirty="0" smtClean="0"/>
              <a:t> on a summer’s day; bony mules hitched to Hoover carts </a:t>
            </a:r>
            <a:r>
              <a:rPr lang="en-US" sz="2000" dirty="0" smtClean="0">
                <a:solidFill>
                  <a:srgbClr val="FF0000"/>
                </a:solidFill>
              </a:rPr>
              <a:t>flicked</a:t>
            </a:r>
            <a:r>
              <a:rPr lang="en-US" sz="2000" dirty="0" smtClean="0"/>
              <a:t> flies in the sweltering shade of the live oaks on the square. … People </a:t>
            </a:r>
            <a:r>
              <a:rPr lang="en-US" sz="2000" dirty="0" smtClean="0">
                <a:solidFill>
                  <a:srgbClr val="FF0000"/>
                </a:solidFill>
              </a:rPr>
              <a:t>moved</a:t>
            </a:r>
            <a:r>
              <a:rPr lang="en-US" sz="2000" dirty="0" smtClean="0"/>
              <a:t> slowly </a:t>
            </a:r>
            <a:r>
              <a:rPr lang="en-US" sz="2000" u="sng" dirty="0" smtClean="0">
                <a:solidFill>
                  <a:srgbClr val="FF0000"/>
                </a:solidFill>
              </a:rPr>
              <a:t>then</a:t>
            </a:r>
            <a:r>
              <a:rPr lang="en-US" sz="2000" dirty="0" smtClean="0"/>
              <a:t>. They </a:t>
            </a:r>
            <a:r>
              <a:rPr lang="en-US" sz="2000" dirty="0" smtClean="0">
                <a:solidFill>
                  <a:srgbClr val="FF0000"/>
                </a:solidFill>
              </a:rPr>
              <a:t>ambled</a:t>
            </a:r>
            <a:r>
              <a:rPr lang="en-US" sz="2000" dirty="0" smtClean="0"/>
              <a:t> across the square, </a:t>
            </a:r>
            <a:r>
              <a:rPr lang="en-US" sz="2000" dirty="0" smtClean="0">
                <a:solidFill>
                  <a:srgbClr val="FF0000"/>
                </a:solidFill>
              </a:rPr>
              <a:t>shuffled</a:t>
            </a:r>
            <a:r>
              <a:rPr lang="en-US" sz="2000" dirty="0" smtClean="0"/>
              <a:t> in and out of the stores around it, </a:t>
            </a:r>
            <a:r>
              <a:rPr lang="en-US" sz="2000" dirty="0" smtClean="0">
                <a:solidFill>
                  <a:srgbClr val="FF0000"/>
                </a:solidFill>
              </a:rPr>
              <a:t>took</a:t>
            </a:r>
            <a:r>
              <a:rPr lang="en-US" sz="2000" dirty="0" smtClean="0"/>
              <a:t> their time about everything. </a:t>
            </a:r>
            <a:endParaRPr lang="en-US" sz="2000" dirty="0"/>
          </a:p>
        </p:txBody>
      </p:sp>
    </p:spTree>
    <p:extLst>
      <p:ext uri="{BB962C8B-B14F-4D97-AF65-F5344CB8AC3E}">
        <p14:creationId xmlns:p14="http://schemas.microsoft.com/office/powerpoint/2010/main" xmlns="" val="315914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Rounded Rectangle 7"/>
          <p:cNvSpPr/>
          <p:nvPr/>
        </p:nvSpPr>
        <p:spPr>
          <a:xfrm>
            <a:off x="3886200" y="762000"/>
            <a:ext cx="4876800" cy="609600"/>
          </a:xfrm>
          <a:prstGeom prst="roundRect">
            <a:avLst>
              <a:gd name="adj" fmla="val 27125"/>
            </a:avLst>
          </a:prstGeom>
          <a:solidFill>
            <a:srgbClr val="BE4D4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3"/>
          <p:cNvSpPr txBox="1">
            <a:spLocks noChangeArrowheads="1"/>
          </p:cNvSpPr>
          <p:nvPr/>
        </p:nvSpPr>
        <p:spPr bwMode="auto">
          <a:xfrm>
            <a:off x="76200" y="0"/>
            <a:ext cx="8229600" cy="584775"/>
          </a:xfrm>
          <a:prstGeom prst="rect">
            <a:avLst/>
          </a:prstGeom>
          <a:noFill/>
          <a:ln w="9525">
            <a:noFill/>
            <a:miter lim="800000"/>
            <a:headEnd/>
            <a:tailEnd/>
          </a:ln>
        </p:spPr>
        <p:txBody>
          <a:bodyPr>
            <a:spAutoFit/>
          </a:bodyPr>
          <a:lstStyle/>
          <a:p>
            <a:r>
              <a:rPr lang="en-US" sz="3200" dirty="0" smtClean="0">
                <a:latin typeface="Calibri" pitchFamily="34" charset="0"/>
              </a:rPr>
              <a:t>Example of Collaborative Contextual </a:t>
            </a:r>
            <a:r>
              <a:rPr lang="en-US" sz="3200" dirty="0" err="1" smtClean="0">
                <a:latin typeface="Calibri" pitchFamily="34" charset="0"/>
              </a:rPr>
              <a:t>ELD</a:t>
            </a:r>
            <a:endParaRPr lang="en-US" sz="3200" dirty="0">
              <a:latin typeface="Calibri" pitchFamily="34" charset="0"/>
            </a:endParaRPr>
          </a:p>
        </p:txBody>
      </p:sp>
      <p:sp>
        <p:nvSpPr>
          <p:cNvPr id="7" name="TextBox 6"/>
          <p:cNvSpPr txBox="1"/>
          <p:nvPr/>
        </p:nvSpPr>
        <p:spPr>
          <a:xfrm>
            <a:off x="304800" y="838200"/>
            <a:ext cx="8534400" cy="2492990"/>
          </a:xfrm>
          <a:prstGeom prst="rect">
            <a:avLst/>
          </a:prstGeom>
          <a:noFill/>
        </p:spPr>
        <p:txBody>
          <a:bodyPr wrap="square">
            <a:spAutoFit/>
          </a:bodyPr>
          <a:lstStyle/>
          <a:p>
            <a:pPr marL="914400" indent="-914400" fontAlgn="auto">
              <a:spcBef>
                <a:spcPts val="0"/>
              </a:spcBef>
              <a:spcAft>
                <a:spcPts val="3000"/>
              </a:spcAft>
              <a:tabLst>
                <a:tab pos="457200" algn="l"/>
              </a:tabLst>
              <a:defRPr/>
            </a:pPr>
            <a:r>
              <a:rPr lang="en-US" sz="2400" b="1" i="1" dirty="0" smtClean="0">
                <a:latin typeface="+mn-lt"/>
              </a:rPr>
              <a:t>To Kill A Mockingbird </a:t>
            </a:r>
            <a:r>
              <a:rPr lang="en-US" sz="2400" b="1" dirty="0" smtClean="0">
                <a:latin typeface="+mn-lt"/>
              </a:rPr>
              <a:t>unit	</a:t>
            </a:r>
            <a:r>
              <a:rPr lang="en-US" sz="2400" b="1" dirty="0" smtClean="0">
                <a:solidFill>
                  <a:schemeClr val="bg1"/>
                </a:solidFill>
                <a:latin typeface="+mn-lt"/>
              </a:rPr>
              <a:t>English Language Development class</a:t>
            </a:r>
          </a:p>
          <a:p>
            <a:pPr marL="914400" indent="-914400" fontAlgn="auto">
              <a:spcBef>
                <a:spcPts val="0"/>
              </a:spcBef>
              <a:spcAft>
                <a:spcPts val="2400"/>
              </a:spcAft>
              <a:tabLst>
                <a:tab pos="457200" algn="l"/>
              </a:tabLst>
              <a:defRPr/>
            </a:pPr>
            <a:r>
              <a:rPr lang="en-US" sz="2400" dirty="0" smtClean="0"/>
              <a:t>The Language that creates and influences Point of View</a:t>
            </a:r>
          </a:p>
          <a:p>
            <a:pPr marL="341313" indent="-225425" fontAlgn="auto">
              <a:spcBef>
                <a:spcPts val="0"/>
              </a:spcBef>
              <a:spcAft>
                <a:spcPts val="1800"/>
              </a:spcAft>
              <a:buFont typeface="Arial" pitchFamily="34" charset="0"/>
              <a:buChar char="•"/>
              <a:tabLst>
                <a:tab pos="169863" algn="l"/>
              </a:tabLst>
              <a:defRPr/>
            </a:pPr>
            <a:r>
              <a:rPr lang="en-US" sz="2400" dirty="0" smtClean="0"/>
              <a:t>Signals of narrator’s temporal location</a:t>
            </a:r>
          </a:p>
          <a:p>
            <a:pPr marL="341313" indent="-225425" fontAlgn="auto">
              <a:spcBef>
                <a:spcPts val="0"/>
              </a:spcBef>
              <a:spcAft>
                <a:spcPts val="1800"/>
              </a:spcAft>
              <a:buFont typeface="Arial" pitchFamily="34" charset="0"/>
              <a:buChar char="•"/>
              <a:tabLst>
                <a:tab pos="169863" algn="l"/>
              </a:tabLst>
              <a:defRPr/>
            </a:pPr>
            <a:r>
              <a:rPr lang="en-US" sz="2400" dirty="0" smtClean="0"/>
              <a:t>Signals of narrator’s </a:t>
            </a:r>
            <a:r>
              <a:rPr lang="en-US" sz="2400" dirty="0" smtClean="0">
                <a:solidFill>
                  <a:srgbClr val="FF0000"/>
                </a:solidFill>
              </a:rPr>
              <a:t>physical location</a:t>
            </a:r>
            <a:r>
              <a:rPr lang="en-US" sz="2400" dirty="0" smtClean="0">
                <a:latin typeface="+mn-lt"/>
              </a:rPr>
              <a:t>	</a:t>
            </a:r>
            <a:endParaRPr lang="en-US" sz="2400" dirty="0">
              <a:latin typeface="+mn-lt"/>
            </a:endParaRPr>
          </a:p>
        </p:txBody>
      </p:sp>
      <p:sp>
        <p:nvSpPr>
          <p:cNvPr id="9" name="TextBox 8"/>
          <p:cNvSpPr txBox="1"/>
          <p:nvPr/>
        </p:nvSpPr>
        <p:spPr>
          <a:xfrm>
            <a:off x="304800" y="3657600"/>
            <a:ext cx="8001000" cy="2677656"/>
          </a:xfrm>
          <a:prstGeom prst="rect">
            <a:avLst/>
          </a:prstGeom>
          <a:noFill/>
        </p:spPr>
        <p:txBody>
          <a:bodyPr wrap="square" rtlCol="0">
            <a:spAutoFit/>
          </a:bodyPr>
          <a:lstStyle/>
          <a:p>
            <a:pPr>
              <a:lnSpc>
                <a:spcPct val="120000"/>
              </a:lnSpc>
            </a:pPr>
            <a:r>
              <a:rPr lang="en-US" sz="2000" dirty="0" err="1" smtClean="0"/>
              <a:t>Maycomb</a:t>
            </a:r>
            <a:r>
              <a:rPr lang="en-US" sz="2000" dirty="0" smtClean="0"/>
              <a:t> was an old town, but it was tired old town when I first knew it. </a:t>
            </a:r>
            <a:r>
              <a:rPr lang="en-US" sz="2000" dirty="0" smtClean="0">
                <a:solidFill>
                  <a:srgbClr val="FF0000"/>
                </a:solidFill>
              </a:rPr>
              <a:t>In rainy weather the streets turned to red slop; grass grew on the sidewalks, the courthouse sagged in the square. </a:t>
            </a:r>
            <a:r>
              <a:rPr lang="en-US" sz="2000" dirty="0" smtClean="0"/>
              <a:t>Somehow, it was </a:t>
            </a:r>
            <a:r>
              <a:rPr lang="en-US" sz="2000" dirty="0" smtClean="0">
                <a:solidFill>
                  <a:srgbClr val="FF0000"/>
                </a:solidFill>
              </a:rPr>
              <a:t>hotter</a:t>
            </a:r>
            <a:r>
              <a:rPr lang="en-US" sz="2000" dirty="0" smtClean="0"/>
              <a:t> then: </a:t>
            </a:r>
            <a:r>
              <a:rPr lang="en-US" sz="2000" dirty="0" smtClean="0">
                <a:solidFill>
                  <a:srgbClr val="FF0000"/>
                </a:solidFill>
              </a:rPr>
              <a:t>a black dog suffered on a summer’s day; bony mules hitched to Hoover carts flicked flies in the sweltering shade of the live oaks on the square</a:t>
            </a:r>
            <a:r>
              <a:rPr lang="en-US" sz="2000" dirty="0" smtClean="0"/>
              <a:t>. … People moved slowly then. They ambled </a:t>
            </a:r>
            <a:r>
              <a:rPr lang="en-US" sz="2000" dirty="0" smtClean="0">
                <a:solidFill>
                  <a:srgbClr val="FF0000"/>
                </a:solidFill>
              </a:rPr>
              <a:t>across the square, </a:t>
            </a:r>
            <a:r>
              <a:rPr lang="en-US" sz="2000" dirty="0" smtClean="0"/>
              <a:t>shuffled</a:t>
            </a:r>
            <a:r>
              <a:rPr lang="en-US" sz="2000" dirty="0" smtClean="0">
                <a:solidFill>
                  <a:srgbClr val="FF0000"/>
                </a:solidFill>
              </a:rPr>
              <a:t> in and out of the stores around it</a:t>
            </a:r>
            <a:r>
              <a:rPr lang="en-US" sz="2000" dirty="0" smtClean="0"/>
              <a:t>, took their time about everything. </a:t>
            </a:r>
            <a:endParaRPr lang="en-US" sz="2000" dirty="0"/>
          </a:p>
        </p:txBody>
      </p:sp>
    </p:spTree>
    <p:extLst>
      <p:ext uri="{BB962C8B-B14F-4D97-AF65-F5344CB8AC3E}">
        <p14:creationId xmlns:p14="http://schemas.microsoft.com/office/powerpoint/2010/main" xmlns="" val="315914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76200" y="24825"/>
            <a:ext cx="82296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Steps in Lesson Plan Creation</a:t>
            </a:r>
            <a:endParaRPr lang="en-US" sz="3200" dirty="0"/>
          </a:p>
        </p:txBody>
      </p:sp>
      <p:sp>
        <p:nvSpPr>
          <p:cNvPr id="13" name="TextBox 12"/>
          <p:cNvSpPr txBox="1"/>
          <p:nvPr/>
        </p:nvSpPr>
        <p:spPr>
          <a:xfrm>
            <a:off x="533400" y="844689"/>
            <a:ext cx="7696200" cy="5632311"/>
          </a:xfrm>
          <a:prstGeom prst="rect">
            <a:avLst/>
          </a:prstGeom>
          <a:noFill/>
        </p:spPr>
        <p:txBody>
          <a:bodyPr wrap="square" rtlCol="0">
            <a:spAutoFit/>
          </a:bodyPr>
          <a:lstStyle/>
          <a:p>
            <a:pPr marL="457200" indent="-457200">
              <a:spcAft>
                <a:spcPts val="1200"/>
              </a:spcAft>
              <a:tabLst>
                <a:tab pos="233363" algn="l"/>
              </a:tabLst>
            </a:pPr>
            <a:r>
              <a:rPr lang="en-US" dirty="0" smtClean="0"/>
              <a:t>1. Considering the unit, materials, and needs of your students,</a:t>
            </a:r>
          </a:p>
          <a:p>
            <a:pPr marL="690563" indent="-233363">
              <a:spcAft>
                <a:spcPts val="1200"/>
              </a:spcAft>
              <a:buFont typeface="Arial" pitchFamily="34" charset="0"/>
              <a:buChar char="•"/>
              <a:tabLst>
                <a:tab pos="233363" algn="l"/>
              </a:tabLst>
            </a:pPr>
            <a:r>
              <a:rPr lang="en-US" dirty="0" smtClean="0"/>
              <a:t>what </a:t>
            </a:r>
            <a:r>
              <a:rPr lang="en-US" dirty="0" err="1" smtClean="0"/>
              <a:t>ELA</a:t>
            </a:r>
            <a:r>
              <a:rPr lang="en-US" dirty="0" smtClean="0"/>
              <a:t> or </a:t>
            </a:r>
            <a:r>
              <a:rPr lang="en-US" dirty="0" err="1" smtClean="0"/>
              <a:t>ELP</a:t>
            </a:r>
            <a:r>
              <a:rPr lang="en-US" dirty="0" smtClean="0"/>
              <a:t> standards will you meet?</a:t>
            </a:r>
          </a:p>
          <a:p>
            <a:pPr marL="690563" indent="-233363">
              <a:spcAft>
                <a:spcPts val="1200"/>
              </a:spcAft>
              <a:buFont typeface="Arial" pitchFamily="34" charset="0"/>
              <a:buChar char="•"/>
              <a:tabLst>
                <a:tab pos="233363" algn="l"/>
              </a:tabLst>
            </a:pPr>
            <a:r>
              <a:rPr lang="en-US" dirty="0" smtClean="0"/>
              <a:t>what function(s) will you teach (what will students DO with language)?</a:t>
            </a:r>
          </a:p>
          <a:p>
            <a:pPr marL="457200" indent="-457200">
              <a:spcAft>
                <a:spcPts val="1200"/>
              </a:spcAft>
              <a:tabLst>
                <a:tab pos="233363" algn="l"/>
              </a:tabLst>
            </a:pPr>
            <a:r>
              <a:rPr lang="en-US" dirty="0" smtClean="0"/>
              <a:t>2. Considering the level of your students—determine which forms they will need to be taught in order to accomplish the work.</a:t>
            </a:r>
          </a:p>
          <a:p>
            <a:pPr marL="457200" indent="-457200">
              <a:spcAft>
                <a:spcPts val="1200"/>
              </a:spcAft>
              <a:tabLst>
                <a:tab pos="233363" algn="l"/>
              </a:tabLst>
            </a:pPr>
            <a:r>
              <a:rPr lang="en-US" dirty="0" smtClean="0"/>
              <a:t>3. Add each function and form to your personal curriculum map for tracking.</a:t>
            </a:r>
          </a:p>
          <a:p>
            <a:pPr marL="457200" indent="-457200">
              <a:spcAft>
                <a:spcPts val="1200"/>
              </a:spcAft>
              <a:tabLst>
                <a:tab pos="233363" algn="l"/>
              </a:tabLst>
            </a:pPr>
            <a:r>
              <a:rPr lang="en-US" dirty="0" smtClean="0"/>
              <a:t>4. Examine your materials to see if the forms are present in them or if you will need to teach them directly.</a:t>
            </a:r>
          </a:p>
          <a:p>
            <a:pPr marL="457200" indent="-457200">
              <a:spcAft>
                <a:spcPts val="1200"/>
              </a:spcAft>
              <a:tabLst>
                <a:tab pos="233363" algn="l"/>
              </a:tabLst>
            </a:pPr>
            <a:r>
              <a:rPr lang="en-US" dirty="0" smtClean="0"/>
              <a:t>5. Fill out Function/Form Analysis Chart</a:t>
            </a:r>
          </a:p>
          <a:p>
            <a:pPr marL="457200" indent="-457200">
              <a:tabLst>
                <a:tab pos="233363" algn="l"/>
              </a:tabLst>
            </a:pPr>
            <a:r>
              <a:rPr lang="en-US" dirty="0" smtClean="0"/>
              <a:t>6. What tasks will the students do? (30 min)</a:t>
            </a:r>
          </a:p>
          <a:p>
            <a:pPr marL="457200" indent="-457200">
              <a:spcAft>
                <a:spcPts val="1200"/>
              </a:spcAft>
              <a:tabLst>
                <a:tab pos="233363" algn="l"/>
              </a:tabLst>
            </a:pPr>
            <a:r>
              <a:rPr lang="en-US" dirty="0" smtClean="0"/>
              <a:t>	(Receptive, Interactive, Productive)</a:t>
            </a:r>
          </a:p>
          <a:p>
            <a:pPr lvl="1" indent="-457200">
              <a:tabLst>
                <a:tab pos="233363" algn="l"/>
                <a:tab pos="914400" algn="l"/>
                <a:tab pos="1371600" algn="l"/>
              </a:tabLst>
            </a:pPr>
            <a:r>
              <a:rPr lang="en-US" dirty="0" smtClean="0"/>
              <a:t>		Teacher modeling</a:t>
            </a:r>
          </a:p>
          <a:p>
            <a:pPr lvl="1" indent="-457200">
              <a:tabLst>
                <a:tab pos="233363" algn="l"/>
                <a:tab pos="914400" algn="l"/>
                <a:tab pos="1371600" algn="l"/>
              </a:tabLst>
            </a:pPr>
            <a:r>
              <a:rPr lang="en-US" dirty="0" smtClean="0"/>
              <a:t>			Group or </a:t>
            </a:r>
            <a:r>
              <a:rPr lang="en-US" dirty="0" err="1" smtClean="0"/>
              <a:t>scaffolded</a:t>
            </a:r>
            <a:r>
              <a:rPr lang="en-US" dirty="0" smtClean="0"/>
              <a:t> practice</a:t>
            </a:r>
          </a:p>
          <a:p>
            <a:pPr lvl="1" indent="-457200">
              <a:spcAft>
                <a:spcPts val="1200"/>
              </a:spcAft>
              <a:tabLst>
                <a:tab pos="233363" algn="l"/>
                <a:tab pos="914400" algn="l"/>
                <a:tab pos="1371600" algn="l"/>
              </a:tabLst>
            </a:pPr>
            <a:r>
              <a:rPr lang="en-US" dirty="0" smtClean="0"/>
              <a:t>				Individual practice </a:t>
            </a:r>
          </a:p>
          <a:p>
            <a:pPr marL="457200" indent="-457200">
              <a:tabLst>
                <a:tab pos="233363" algn="l"/>
              </a:tabLst>
            </a:pPr>
            <a:r>
              <a:rPr lang="en-US" dirty="0" smtClean="0"/>
              <a:t>7. How will I assess students’ learning?</a:t>
            </a:r>
          </a:p>
        </p:txBody>
      </p:sp>
    </p:spTree>
    <p:extLst>
      <p:ext uri="{BB962C8B-B14F-4D97-AF65-F5344CB8AC3E}">
        <p14:creationId xmlns:p14="http://schemas.microsoft.com/office/powerpoint/2010/main" xmlns="" val="12298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Tree>
    <p:extLst>
      <p:ext uri="{BB962C8B-B14F-4D97-AF65-F5344CB8AC3E}">
        <p14:creationId xmlns:p14="http://schemas.microsoft.com/office/powerpoint/2010/main" xmlns="" val="2136903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
        <p:nvSpPr>
          <p:cNvPr id="8" name="TextBox 7"/>
          <p:cNvSpPr txBox="1"/>
          <p:nvPr/>
        </p:nvSpPr>
        <p:spPr>
          <a:xfrm>
            <a:off x="457200" y="1066800"/>
            <a:ext cx="7612062" cy="2785378"/>
          </a:xfrm>
          <a:prstGeom prst="rect">
            <a:avLst/>
          </a:prstGeom>
          <a:noFill/>
        </p:spPr>
        <p:txBody>
          <a:bodyPr>
            <a:spAutoFit/>
          </a:bodyPr>
          <a:lstStyle/>
          <a:p>
            <a:pPr fontAlgn="auto">
              <a:spcBef>
                <a:spcPts val="0"/>
              </a:spcBef>
              <a:spcAft>
                <a:spcPts val="1200"/>
              </a:spcAft>
              <a:defRPr/>
            </a:pPr>
            <a:r>
              <a:rPr lang="en-US" sz="2000" b="1" dirty="0" smtClean="0">
                <a:latin typeface="+mn-lt"/>
              </a:rPr>
              <a:t>Tomorrow </a:t>
            </a:r>
            <a:endParaRPr lang="en-US" sz="2000" b="1" dirty="0">
              <a:latin typeface="+mn-lt"/>
            </a:endParaRPr>
          </a:p>
          <a:p>
            <a:pPr marL="744538" indent="-287338" fontAlgn="auto">
              <a:spcBef>
                <a:spcPts val="0"/>
              </a:spcBef>
              <a:spcAft>
                <a:spcPts val="1800"/>
              </a:spcAft>
              <a:defRPr/>
            </a:pPr>
            <a:r>
              <a:rPr lang="en-US" sz="2400" dirty="0" smtClean="0">
                <a:latin typeface="+mn-lt"/>
              </a:rPr>
              <a:t>Bring any teaching materials for this fall in which you want to include some explicit languag</a:t>
            </a:r>
            <a:r>
              <a:rPr lang="en-US" sz="2400" dirty="0" smtClean="0"/>
              <a:t>e </a:t>
            </a:r>
            <a:r>
              <a:rPr lang="en-US" sz="2400" dirty="0" smtClean="0"/>
              <a:t>teaching</a:t>
            </a:r>
          </a:p>
          <a:p>
            <a:pPr marL="744538" indent="-287338" fontAlgn="auto">
              <a:spcBef>
                <a:spcPts val="0"/>
              </a:spcBef>
              <a:spcAft>
                <a:spcPts val="1200"/>
              </a:spcAft>
              <a:defRPr/>
            </a:pPr>
            <a:r>
              <a:rPr lang="en-US" sz="2400" dirty="0" smtClean="0">
                <a:latin typeface="+mn-lt"/>
              </a:rPr>
              <a:t>Please </a:t>
            </a:r>
            <a:r>
              <a:rPr lang="en-US" sz="2400" dirty="0" smtClean="0">
                <a:latin typeface="+mn-lt"/>
              </a:rPr>
              <a:t>read the Fillmore and Fillmore article downloadable from our website:</a:t>
            </a:r>
          </a:p>
          <a:p>
            <a:pPr marL="744538" indent="-287338" fontAlgn="auto">
              <a:spcBef>
                <a:spcPts val="0"/>
              </a:spcBef>
              <a:spcAft>
                <a:spcPts val="1200"/>
              </a:spcAft>
              <a:defRPr/>
            </a:pPr>
            <a:r>
              <a:rPr lang="en-US" sz="2400" dirty="0" smtClean="0"/>
              <a:t>	</a:t>
            </a:r>
            <a:r>
              <a:rPr lang="en-US" sz="2400" dirty="0" smtClean="0">
                <a:hlinkClick r:id="rId3"/>
              </a:rPr>
              <a:t>http</a:t>
            </a:r>
            <a:r>
              <a:rPr lang="en-US" sz="2400" dirty="0">
                <a:hlinkClick r:id="rId3"/>
              </a:rPr>
              <a:t>://woucentral.weebly.com/</a:t>
            </a:r>
            <a:endParaRPr lang="en-US" sz="2400" dirty="0">
              <a:latin typeface="+mn-lt"/>
            </a:endParaRPr>
          </a:p>
        </p:txBody>
      </p:sp>
      <p:sp>
        <p:nvSpPr>
          <p:cNvPr id="20" name="TextBox 19"/>
          <p:cNvSpPr txBox="1"/>
          <p:nvPr/>
        </p:nvSpPr>
        <p:spPr>
          <a:xfrm>
            <a:off x="76200" y="76200"/>
            <a:ext cx="6781800" cy="584775"/>
          </a:xfrm>
          <a:prstGeom prst="rect">
            <a:avLst/>
          </a:prstGeom>
          <a:noFill/>
        </p:spPr>
        <p:txBody>
          <a:bodyPr wrap="square" rtlCol="0">
            <a:spAutoFit/>
          </a:bodyPr>
          <a:lstStyle/>
          <a:p>
            <a:r>
              <a:rPr lang="en-US" sz="3200" dirty="0" smtClean="0"/>
              <a:t>Looking Forward</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0" y="1676400"/>
            <a:ext cx="82296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Exit Ticket</a:t>
            </a:r>
            <a:endParaRPr lang="en-US" sz="3200" dirty="0"/>
          </a:p>
        </p:txBody>
      </p:sp>
      <p:pic>
        <p:nvPicPr>
          <p:cNvPr id="1026" name="Picture 2" descr="http://travelblog.portfoliocollection.com/FeaturedImage/tollgate.gif"/>
          <p:cNvPicPr>
            <a:picLocks noChangeAspect="1" noChangeArrowheads="1"/>
          </p:cNvPicPr>
          <p:nvPr/>
        </p:nvPicPr>
        <p:blipFill>
          <a:blip r:embed="rId4" cstate="print">
            <a:clrChange>
              <a:clrFrom>
                <a:srgbClr val="00CCCC"/>
              </a:clrFrom>
              <a:clrTo>
                <a:srgbClr val="00CCCC">
                  <a:alpha val="0"/>
                </a:srgbClr>
              </a:clrTo>
            </a:clrChange>
          </a:blip>
          <a:srcRect/>
          <a:stretch>
            <a:fillRect/>
          </a:stretch>
        </p:blipFill>
        <p:spPr bwMode="auto">
          <a:xfrm>
            <a:off x="152399" y="2209800"/>
            <a:ext cx="4419601" cy="3670792"/>
          </a:xfrm>
          <a:prstGeom prst="rect">
            <a:avLst/>
          </a:prstGeom>
          <a:noFill/>
        </p:spPr>
      </p:pic>
      <p:sp>
        <p:nvSpPr>
          <p:cNvPr id="13" name="TextBox 12"/>
          <p:cNvSpPr txBox="1"/>
          <p:nvPr/>
        </p:nvSpPr>
        <p:spPr>
          <a:xfrm>
            <a:off x="4114800" y="3886200"/>
            <a:ext cx="4648200" cy="830997"/>
          </a:xfrm>
          <a:prstGeom prst="rect">
            <a:avLst/>
          </a:prstGeom>
          <a:noFill/>
        </p:spPr>
        <p:txBody>
          <a:bodyPr wrap="square" rtlCol="0">
            <a:spAutoFit/>
          </a:bodyPr>
          <a:lstStyle/>
          <a:p>
            <a:pPr marL="457200" indent="-457200">
              <a:spcAft>
                <a:spcPts val="1200"/>
              </a:spcAft>
              <a:tabLst>
                <a:tab pos="233363" algn="l"/>
              </a:tabLst>
            </a:pPr>
            <a:r>
              <a:rPr lang="en-US" sz="2400" b="1" dirty="0" smtClean="0"/>
              <a:t>Before you leave, please </a:t>
            </a:r>
            <a:r>
              <a:rPr lang="en-US" sz="2400" b="1" dirty="0" smtClean="0"/>
              <a:t>complete the following statement: </a:t>
            </a:r>
            <a:endParaRPr lang="en-US" sz="2400" b="1" dirty="0" smtClean="0"/>
          </a:p>
        </p:txBody>
      </p:sp>
      <p:pic>
        <p:nvPicPr>
          <p:cNvPr id="1028" name="Picture 4" descr="https://sites.google.com/a/mail.wou.edu/maria-dantas-whitney/_/rsrc/1330221426059/home/Dantas-Whitney%2C%20Maria.jpg?height=265&amp;width=400"/>
          <p:cNvPicPr>
            <a:picLocks noChangeAspect="1" noChangeArrowheads="1"/>
          </p:cNvPicPr>
          <p:nvPr/>
        </p:nvPicPr>
        <p:blipFill>
          <a:blip r:embed="rId5" cstate="print"/>
          <a:srcRect/>
          <a:stretch>
            <a:fillRect/>
          </a:stretch>
        </p:blipFill>
        <p:spPr bwMode="auto">
          <a:xfrm>
            <a:off x="381000" y="3048000"/>
            <a:ext cx="889367" cy="1155171"/>
          </a:xfrm>
          <a:prstGeom prst="rect">
            <a:avLst/>
          </a:prstGeom>
          <a:noFill/>
          <a:scene3d>
            <a:camera prst="isometricOffAxis1Right">
              <a:rot lat="1080000" lon="21000000" rev="0"/>
            </a:camera>
            <a:lightRig rig="threePt" dir="t"/>
          </a:scene3d>
        </p:spPr>
      </p:pic>
      <p:sp>
        <p:nvSpPr>
          <p:cNvPr id="3" name="TextBox 2"/>
          <p:cNvSpPr txBox="1"/>
          <p:nvPr/>
        </p:nvSpPr>
        <p:spPr>
          <a:xfrm>
            <a:off x="2666999" y="5124271"/>
            <a:ext cx="5410201"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smtClean="0"/>
              <a:t>In planning for my lessons this year, </a:t>
            </a:r>
          </a:p>
          <a:p>
            <a:r>
              <a:rPr lang="en-US" sz="2400" b="1" i="1" dirty="0" smtClean="0"/>
              <a:t>I’ll keep in mind the following principles of effective instruction for ELLs:</a:t>
            </a:r>
          </a:p>
        </p:txBody>
      </p:sp>
      <p:grpSp>
        <p:nvGrpSpPr>
          <p:cNvPr id="14" name="Group 13"/>
          <p:cNvGrpSpPr/>
          <p:nvPr/>
        </p:nvGrpSpPr>
        <p:grpSpPr>
          <a:xfrm>
            <a:off x="457200" y="152400"/>
            <a:ext cx="7338646" cy="1396551"/>
            <a:chOff x="533400" y="279849"/>
            <a:chExt cx="7338646" cy="1396551"/>
          </a:xfrm>
        </p:grpSpPr>
        <p:grpSp>
          <p:nvGrpSpPr>
            <p:cNvPr id="15" name="Group 11"/>
            <p:cNvGrpSpPr/>
            <p:nvPr/>
          </p:nvGrpSpPr>
          <p:grpSpPr>
            <a:xfrm>
              <a:off x="533400" y="951341"/>
              <a:ext cx="7338646" cy="725059"/>
              <a:chOff x="1676400" y="1160951"/>
              <a:chExt cx="7338646" cy="725059"/>
            </a:xfrm>
          </p:grpSpPr>
          <p:sp>
            <p:nvSpPr>
              <p:cNvPr id="18" name="Rounded Rectangle 17"/>
              <p:cNvSpPr/>
              <p:nvPr/>
            </p:nvSpPr>
            <p:spPr>
              <a:xfrm>
                <a:off x="1676400" y="1524000"/>
                <a:ext cx="7338646"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3"/>
              <p:cNvSpPr txBox="1">
                <a:spLocks noChangeArrowheads="1"/>
              </p:cNvSpPr>
              <p:nvPr/>
            </p:nvSpPr>
            <p:spPr bwMode="auto">
              <a:xfrm>
                <a:off x="1676400" y="1485900"/>
                <a:ext cx="7338646" cy="400110"/>
              </a:xfrm>
              <a:prstGeom prst="rect">
                <a:avLst/>
              </a:prstGeom>
              <a:noFill/>
              <a:ln w="9525">
                <a:noFill/>
                <a:miter lim="800000"/>
                <a:headEnd/>
                <a:tailEnd/>
              </a:ln>
            </p:spPr>
            <p:txBody>
              <a:bodyPr wrap="square">
                <a:spAutoFit/>
              </a:bodyPr>
              <a:lstStyle/>
              <a:p>
                <a:r>
                  <a:rPr lang="en-US" sz="2000" dirty="0" smtClean="0">
                    <a:solidFill>
                      <a:schemeClr val="bg1"/>
                    </a:solidFill>
                    <a:latin typeface="Times New Roman" pitchFamily="18" charset="0"/>
                    <a:cs typeface="Times New Roman" pitchFamily="18" charset="0"/>
                  </a:rPr>
                  <a:t>Culture, Collaboration, Commitment, Communication, &amp; Community </a:t>
                </a:r>
                <a:endParaRPr lang="en-US" sz="2000" dirty="0">
                  <a:solidFill>
                    <a:schemeClr val="bg1"/>
                  </a:solidFill>
                  <a:latin typeface="Times New Roman" pitchFamily="18" charset="0"/>
                  <a:cs typeface="Times New Roman" pitchFamily="18" charset="0"/>
                </a:endParaRPr>
              </a:p>
            </p:txBody>
          </p:sp>
          <p:sp>
            <p:nvSpPr>
              <p:cNvPr id="20" name="Rounded Rectangle 19"/>
              <p:cNvSpPr/>
              <p:nvPr/>
            </p:nvSpPr>
            <p:spPr>
              <a:xfrm>
                <a:off x="16764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4"/>
              <p:cNvSpPr txBox="1">
                <a:spLocks noChangeArrowheads="1"/>
              </p:cNvSpPr>
              <p:nvPr/>
            </p:nvSpPr>
            <p:spPr bwMode="auto">
              <a:xfrm>
                <a:off x="1676400" y="1160951"/>
                <a:ext cx="1752600" cy="400050"/>
              </a:xfrm>
              <a:prstGeom prst="rect">
                <a:avLst/>
              </a:prstGeom>
              <a:noFill/>
              <a:ln w="9525">
                <a:noFill/>
                <a:miter lim="800000"/>
                <a:headEnd/>
                <a:tailEnd/>
              </a:ln>
            </p:spPr>
            <p:txBody>
              <a:bodyPr>
                <a:spAutoFit/>
              </a:bodyPr>
              <a:lstStyle/>
              <a:p>
                <a:r>
                  <a:rPr lang="en-US" sz="2000" dirty="0">
                    <a:solidFill>
                      <a:schemeClr val="bg1"/>
                    </a:solidFill>
                    <a:latin typeface="Times New Roman" pitchFamily="18" charset="0"/>
                    <a:cs typeface="Times New Roman" pitchFamily="18" charset="0"/>
                  </a:rPr>
                  <a:t>Project </a:t>
                </a:r>
                <a:r>
                  <a:rPr lang="en-US" sz="2000" dirty="0" smtClean="0">
                    <a:solidFill>
                      <a:schemeClr val="bg1"/>
                    </a:solidFill>
                    <a:latin typeface="Times New Roman" pitchFamily="18" charset="0"/>
                    <a:cs typeface="Times New Roman" pitchFamily="18" charset="0"/>
                  </a:rPr>
                  <a:t>High-5</a:t>
                </a:r>
                <a:endParaRPr lang="en-US" sz="2000" dirty="0">
                  <a:solidFill>
                    <a:schemeClr val="bg1"/>
                  </a:solidFill>
                  <a:latin typeface="Times New Roman" pitchFamily="18" charset="0"/>
                  <a:cs typeface="Times New Roman" pitchFamily="18" charset="0"/>
                </a:endParaRPr>
              </a:p>
            </p:txBody>
          </p:sp>
        </p:grpSp>
        <p:pic>
          <p:nvPicPr>
            <p:cNvPr id="16" name="Picture 15" descr="WOU logo.jpg"/>
            <p:cNvPicPr>
              <a:picLocks noChangeAspect="1"/>
            </p:cNvPicPr>
            <p:nvPr/>
          </p:nvPicPr>
          <p:blipFill>
            <a:blip r:embed="rId6" cstate="print"/>
            <a:stretch>
              <a:fillRect/>
            </a:stretch>
          </p:blipFill>
          <p:spPr>
            <a:xfrm>
              <a:off x="2280451" y="476191"/>
              <a:ext cx="3037348" cy="8382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10200" y="279849"/>
              <a:ext cx="2444261" cy="996441"/>
            </a:xfrm>
            <a:prstGeom prst="rect">
              <a:avLst/>
            </a:prstGeom>
          </p:spPr>
        </p:pic>
      </p:grpSp>
      <p:pic>
        <p:nvPicPr>
          <p:cNvPr id="22" name="Picture 21"/>
          <p:cNvPicPr>
            <a:picLocks noChangeAspect="1"/>
          </p:cNvPicPr>
          <p:nvPr/>
        </p:nvPicPr>
        <p:blipFill>
          <a:blip r:embed="rId8" cstate="print"/>
          <a:stretch>
            <a:fillRect/>
          </a:stretch>
        </p:blipFill>
        <p:spPr>
          <a:xfrm>
            <a:off x="1676400" y="434425"/>
            <a:ext cx="381000" cy="381000"/>
          </a:xfrm>
          <a:prstGeom prst="rect">
            <a:avLst/>
          </a:prstGeom>
        </p:spPr>
      </p:pic>
    </p:spTree>
    <p:extLst>
      <p:ext uri="{BB962C8B-B14F-4D97-AF65-F5344CB8AC3E}">
        <p14:creationId xmlns:p14="http://schemas.microsoft.com/office/powerpoint/2010/main" xmlns="" val="755634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 standards alt org.jpg"/>
          <p:cNvPicPr>
            <a:picLocks noChangeAspect="1"/>
          </p:cNvPicPr>
          <p:nvPr/>
        </p:nvPicPr>
        <p:blipFill>
          <a:blip r:embed="rId3" cstate="print"/>
          <a:stretch>
            <a:fillRect/>
          </a:stretch>
        </p:blipFill>
        <p:spPr>
          <a:xfrm>
            <a:off x="1700829" y="838200"/>
            <a:ext cx="6462095" cy="5606475"/>
          </a:xfrm>
          <a:prstGeom prst="rect">
            <a:avLst/>
          </a:prstGeom>
        </p:spPr>
      </p:pic>
      <p:grpSp>
        <p:nvGrpSpPr>
          <p:cNvPr id="10" name="Group 9"/>
          <p:cNvGrpSpPr/>
          <p:nvPr/>
        </p:nvGrpSpPr>
        <p:grpSpPr>
          <a:xfrm>
            <a:off x="381000" y="838200"/>
            <a:ext cx="1371600" cy="5047536"/>
            <a:chOff x="381000" y="838200"/>
            <a:chExt cx="1371600" cy="5047536"/>
          </a:xfrm>
        </p:grpSpPr>
        <p:sp>
          <p:nvSpPr>
            <p:cNvPr id="4" name="Rectangle 3"/>
            <p:cNvSpPr/>
            <p:nvPr/>
          </p:nvSpPr>
          <p:spPr>
            <a:xfrm>
              <a:off x="381000" y="889090"/>
              <a:ext cx="1371600" cy="256032"/>
            </a:xfrm>
            <a:prstGeom prst="rect">
              <a:avLst/>
            </a:prstGeom>
            <a:solidFill>
              <a:srgbClr val="F6882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6826" y="838200"/>
              <a:ext cx="1246505" cy="5047536"/>
            </a:xfrm>
            <a:prstGeom prst="rect">
              <a:avLst/>
            </a:prstGeom>
            <a:noFill/>
          </p:spPr>
          <p:txBody>
            <a:bodyPr wrap="square" rtlCol="0">
              <a:spAutoFit/>
            </a:bodyPr>
            <a:lstStyle/>
            <a:p>
              <a:pPr algn="ctr"/>
              <a:r>
                <a:rPr lang="en-US" sz="1600" b="1" dirty="0" smtClean="0"/>
                <a:t>Modalities</a:t>
              </a:r>
            </a:p>
            <a:p>
              <a:endParaRPr lang="en-US" dirty="0"/>
            </a:p>
            <a:p>
              <a:endParaRPr lang="en-US" dirty="0" smtClean="0"/>
            </a:p>
            <a:p>
              <a:endParaRPr lang="en-US" dirty="0" smtClean="0"/>
            </a:p>
            <a:p>
              <a:r>
                <a:rPr lang="en-US" dirty="0" smtClean="0"/>
                <a:t>Receptive</a:t>
              </a:r>
            </a:p>
            <a:p>
              <a:endParaRPr lang="en-US" dirty="0"/>
            </a:p>
            <a:p>
              <a:endParaRPr lang="en-US" dirty="0" smtClean="0"/>
            </a:p>
            <a:p>
              <a:endParaRPr lang="en-US" dirty="0"/>
            </a:p>
            <a:p>
              <a:endParaRPr lang="en-US" dirty="0" smtClean="0"/>
            </a:p>
            <a:p>
              <a:endParaRPr lang="en-US" dirty="0"/>
            </a:p>
            <a:p>
              <a:r>
                <a:rPr lang="en-US" dirty="0" smtClean="0"/>
                <a:t>Productive</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Interactive</a:t>
              </a:r>
              <a:endParaRPr lang="en-US" dirty="0"/>
            </a:p>
          </p:txBody>
        </p:sp>
      </p:grpSp>
      <p:sp>
        <p:nvSpPr>
          <p:cNvPr id="6" name="TextBox 5"/>
          <p:cNvSpPr txBox="1"/>
          <p:nvPr/>
        </p:nvSpPr>
        <p:spPr>
          <a:xfrm>
            <a:off x="228600" y="152400"/>
            <a:ext cx="7464670" cy="584775"/>
          </a:xfrm>
          <a:prstGeom prst="rect">
            <a:avLst/>
          </a:prstGeom>
          <a:noFill/>
        </p:spPr>
        <p:txBody>
          <a:bodyPr wrap="square">
            <a:spAutoFit/>
          </a:bodyPr>
          <a:lstStyle/>
          <a:p>
            <a:r>
              <a:rPr lang="en-US" sz="3200" dirty="0" smtClean="0">
                <a:latin typeface="Calibri" pitchFamily="34" charset="0"/>
              </a:rPr>
              <a:t>ELP Standards</a:t>
            </a:r>
            <a:endParaRPr lang="en-US" sz="2400" dirty="0">
              <a:latin typeface="Calibri" pitchFamily="34" charset="0"/>
            </a:endParaRPr>
          </a:p>
        </p:txBody>
      </p:sp>
      <p:grpSp>
        <p:nvGrpSpPr>
          <p:cNvPr id="7" name="Group 6"/>
          <p:cNvGrpSpPr>
            <a:grpSpLocks/>
          </p:cNvGrpSpPr>
          <p:nvPr/>
        </p:nvGrpSpPr>
        <p:grpSpPr bwMode="auto">
          <a:xfrm>
            <a:off x="8153400" y="4763"/>
            <a:ext cx="1020763" cy="6858000"/>
            <a:chOff x="7891160" y="-176561"/>
            <a:chExt cx="1020335" cy="6858000"/>
          </a:xfrm>
        </p:grpSpPr>
        <p:pic>
          <p:nvPicPr>
            <p:cNvPr id="8" name="Picture 7" descr="C:\Users\Rob\AppData\Local\Microsoft\Windows\Temporary Internet Files\Content.IE5\FVXFMXHO\MP900439527[1].jpg"/>
            <p:cNvPicPr>
              <a:picLocks noChangeAspect="1" noChangeArrowheads="1"/>
            </p:cNvPicPr>
            <p:nvPr/>
          </p:nvPicPr>
          <p:blipFill rotWithShape="1">
            <a:blip r:embed="rId4" cstate="print">
              <a:extLst/>
            </a:blip>
            <a:srcRect l="44325"/>
            <a:stretch/>
          </p:blipFill>
          <p:spPr bwMode="auto">
            <a:xfrm>
              <a:off x="7891160" y="-176561"/>
              <a:ext cx="988740" cy="6852424"/>
            </a:xfrm>
            <a:prstGeom prst="rect">
              <a:avLst/>
            </a:prstGeom>
            <a:blipFill dpi="0" rotWithShape="1">
              <a:blip r:embed="rId5" cstate="print"/>
              <a:srcRect/>
              <a:tile tx="0" ty="0" sx="100000" sy="100000" flip="none" algn="tl"/>
            </a:blipFill>
            <a:effectLst>
              <a:glow>
                <a:schemeClr val="accent1"/>
              </a:glow>
              <a:softEdge rad="0"/>
            </a:effectLst>
          </p:spPr>
        </p:pic>
        <p:sp>
          <p:nvSpPr>
            <p:cNvPr id="9" name="Rectangle 8"/>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280567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17421" name="TextBox 23"/>
          <p:cNvSpPr txBox="1">
            <a:spLocks noChangeArrowheads="1"/>
          </p:cNvSpPr>
          <p:nvPr/>
        </p:nvSpPr>
        <p:spPr bwMode="auto">
          <a:xfrm>
            <a:off x="76200" y="24825"/>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a:t>
            </a:r>
          </a:p>
        </p:txBody>
      </p:sp>
      <p:grpSp>
        <p:nvGrpSpPr>
          <p:cNvPr id="8" name="Group 8"/>
          <p:cNvGrpSpPr>
            <a:grpSpLocks/>
          </p:cNvGrpSpPr>
          <p:nvPr/>
        </p:nvGrpSpPr>
        <p:grpSpPr bwMode="auto">
          <a:xfrm>
            <a:off x="8153400" y="4763"/>
            <a:ext cx="1020763" cy="6858000"/>
            <a:chOff x="7891160" y="-176561"/>
            <a:chExt cx="1020335" cy="6858000"/>
          </a:xfrm>
        </p:grpSpPr>
        <p:pic>
          <p:nvPicPr>
            <p:cNvPr id="1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2" grpId="0"/>
      <p:bldP spid="13" grpId="0"/>
      <p:bldP spid="14" grpId="0"/>
      <p:bldP spid="16" grpId="0"/>
      <p:bldP spid="19" grpId="0"/>
      <p:bldP spid="20" grpId="0"/>
      <p:bldP spid="22" grpId="0"/>
      <p:bldP spid="23" grpId="0"/>
      <p:bldP spid="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grpSp>
        <p:nvGrpSpPr>
          <p:cNvPr id="8" name="Group 8"/>
          <p:cNvGrpSpPr>
            <a:grpSpLocks/>
          </p:cNvGrpSpPr>
          <p:nvPr/>
        </p:nvGrpSpPr>
        <p:grpSpPr bwMode="auto">
          <a:xfrm>
            <a:off x="8153400" y="4763"/>
            <a:ext cx="1020763" cy="6858000"/>
            <a:chOff x="7891160" y="-176561"/>
            <a:chExt cx="1020335" cy="6858000"/>
          </a:xfrm>
        </p:grpSpPr>
        <p:pic>
          <p:nvPicPr>
            <p:cNvPr id="1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
        <p:nvSpPr>
          <p:cNvPr id="24" name="TextBox 16"/>
          <p:cNvSpPr txBox="1">
            <a:spLocks noChangeArrowheads="1"/>
          </p:cNvSpPr>
          <p:nvPr/>
        </p:nvSpPr>
        <p:spPr bwMode="auto">
          <a:xfrm>
            <a:off x="1050925" y="0"/>
            <a:ext cx="7483475" cy="584775"/>
          </a:xfrm>
          <a:prstGeom prst="rect">
            <a:avLst/>
          </a:prstGeom>
          <a:noFill/>
          <a:ln w="9525">
            <a:noFill/>
            <a:miter lim="800000"/>
            <a:headEnd/>
            <a:tailEnd/>
          </a:ln>
        </p:spPr>
        <p:txBody>
          <a:bodyPr>
            <a:spAutoFit/>
          </a:bodyPr>
          <a:lstStyle/>
          <a:p>
            <a:r>
              <a:rPr lang="en-US" sz="3200" dirty="0">
                <a:solidFill>
                  <a:srgbClr val="C00000"/>
                </a:solidFill>
                <a:latin typeface="Calibri" pitchFamily="34" charset="0"/>
              </a:rPr>
              <a:t>Which Functions do we need to teach?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676400" cy="584775"/>
          </a:xfrm>
          <a:prstGeom prst="rect">
            <a:avLst/>
          </a:prstGeom>
          <a:noFill/>
        </p:spPr>
        <p:txBody>
          <a:bodyPr wrap="square" rtlCol="0">
            <a:spAutoFit/>
          </a:bodyPr>
          <a:lstStyle/>
          <a:p>
            <a:r>
              <a:rPr lang="en-US" sz="3200" dirty="0" smtClean="0"/>
              <a:t>Practices</a:t>
            </a:r>
            <a:endParaRPr lang="en-US" sz="3200" dirty="0"/>
          </a:p>
        </p:txBody>
      </p:sp>
      <p:grpSp>
        <p:nvGrpSpPr>
          <p:cNvPr id="28" name="Group 27"/>
          <p:cNvGrpSpPr/>
          <p:nvPr/>
        </p:nvGrpSpPr>
        <p:grpSpPr>
          <a:xfrm>
            <a:off x="1154426" y="609600"/>
            <a:ext cx="6073147" cy="5711196"/>
            <a:chOff x="1154426" y="609600"/>
            <a:chExt cx="6073147" cy="5711196"/>
          </a:xfrm>
        </p:grpSpPr>
        <p:grpSp>
          <p:nvGrpSpPr>
            <p:cNvPr id="4" name="Group 3"/>
            <p:cNvGrpSpPr/>
            <p:nvPr/>
          </p:nvGrpSpPr>
          <p:grpSpPr>
            <a:xfrm>
              <a:off x="2118377" y="2114546"/>
              <a:ext cx="4229078" cy="4206250"/>
              <a:chOff x="1257323" y="1504946"/>
              <a:chExt cx="4229078" cy="4206250"/>
            </a:xfrm>
          </p:grpSpPr>
          <p:sp>
            <p:nvSpPr>
              <p:cNvPr id="11" name="Oval 10"/>
              <p:cNvSpPr/>
              <p:nvPr/>
            </p:nvSpPr>
            <p:spPr>
              <a:xfrm>
                <a:off x="1257323" y="1504946"/>
                <a:ext cx="4229078" cy="4206250"/>
              </a:xfrm>
              <a:prstGeom prst="ellipse">
                <a:avLst/>
              </a:prstGeom>
              <a:gradFill flip="none" rotWithShape="1">
                <a:gsLst>
                  <a:gs pos="37000">
                    <a:srgbClr val="FFFF00">
                      <a:alpha val="54000"/>
                    </a:srgbClr>
                  </a:gs>
                  <a:gs pos="61000">
                    <a:srgbClr val="FFFF00">
                      <a:alpha val="57000"/>
                    </a:srgbClr>
                  </a:gs>
                </a:gsLst>
                <a:lin ang="16200000" scaled="1"/>
                <a:tileRect/>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1821200" y="2241040"/>
                <a:ext cx="3101323" cy="189281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5" name="Group 4"/>
            <p:cNvGrpSpPr/>
            <p:nvPr/>
          </p:nvGrpSpPr>
          <p:grpSpPr>
            <a:xfrm>
              <a:off x="3219470" y="609600"/>
              <a:ext cx="4008103" cy="4008139"/>
              <a:chOff x="2358416" y="0"/>
              <a:chExt cx="4008103" cy="4008139"/>
            </a:xfrm>
          </p:grpSpPr>
          <p:sp>
            <p:nvSpPr>
              <p:cNvPr id="9" name="Oval 8"/>
              <p:cNvSpPr/>
              <p:nvPr/>
            </p:nvSpPr>
            <p:spPr>
              <a:xfrm>
                <a:off x="2358416" y="0"/>
                <a:ext cx="4008103" cy="4008139"/>
              </a:xfrm>
              <a:prstGeom prst="ellipse">
                <a:avLst/>
              </a:prstGeom>
              <a:gradFill flip="none" rotWithShape="1">
                <a:gsLst>
                  <a:gs pos="41000">
                    <a:schemeClr val="tx2">
                      <a:lumMod val="40000"/>
                      <a:lumOff val="60000"/>
                      <a:alpha val="54000"/>
                    </a:schemeClr>
                  </a:gs>
                  <a:gs pos="69000">
                    <a:schemeClr val="tx2">
                      <a:lumMod val="60000"/>
                      <a:lumOff val="40000"/>
                      <a:alpha val="64000"/>
                    </a:schemeClr>
                  </a:gs>
                </a:gsLst>
                <a:path path="circle">
                  <a:fillToRect t="100000" r="100000"/>
                </a:path>
                <a:tileRect l="-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6"/>
              <p:cNvSpPr/>
              <p:nvPr/>
            </p:nvSpPr>
            <p:spPr>
              <a:xfrm>
                <a:off x="3584228" y="1035435"/>
                <a:ext cx="2404861" cy="22044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6" name="Group 5"/>
            <p:cNvGrpSpPr/>
            <p:nvPr/>
          </p:nvGrpSpPr>
          <p:grpSpPr>
            <a:xfrm>
              <a:off x="1154426" y="609600"/>
              <a:ext cx="4175766" cy="4008103"/>
              <a:chOff x="293372" y="0"/>
              <a:chExt cx="4175766" cy="4008103"/>
            </a:xfrm>
          </p:grpSpPr>
          <p:sp>
            <p:nvSpPr>
              <p:cNvPr id="7" name="Oval 6"/>
              <p:cNvSpPr/>
              <p:nvPr/>
            </p:nvSpPr>
            <p:spPr>
              <a:xfrm>
                <a:off x="293372" y="0"/>
                <a:ext cx="4175766" cy="4008103"/>
              </a:xfrm>
              <a:prstGeom prst="ellipse">
                <a:avLst/>
              </a:prstGeom>
              <a:gradFill flip="none" rotWithShape="1">
                <a:gsLst>
                  <a:gs pos="54000">
                    <a:srgbClr val="F187E4">
                      <a:alpha val="53725"/>
                    </a:srgbClr>
                  </a:gs>
                  <a:gs pos="66000">
                    <a:srgbClr val="EB75DA">
                      <a:alpha val="63922"/>
                    </a:srgb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8"/>
              <p:cNvSpPr/>
              <p:nvPr/>
            </p:nvSpPr>
            <p:spPr>
              <a:xfrm>
                <a:off x="686590" y="1035426"/>
                <a:ext cx="2505460" cy="220445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3" name="TextBox 12"/>
            <p:cNvSpPr txBox="1"/>
            <p:nvPr/>
          </p:nvSpPr>
          <p:spPr>
            <a:xfrm>
              <a:off x="2343130" y="721998"/>
              <a:ext cx="781070" cy="400110"/>
            </a:xfrm>
            <a:prstGeom prst="rect">
              <a:avLst/>
            </a:prstGeom>
            <a:noFill/>
          </p:spPr>
          <p:txBody>
            <a:bodyPr wrap="square" rtlCol="0">
              <a:spAutoFit/>
            </a:bodyPr>
            <a:lstStyle/>
            <a:p>
              <a:r>
                <a:rPr lang="en-US" sz="2000" b="1" dirty="0" smtClean="0"/>
                <a:t>Math</a:t>
              </a:r>
              <a:endParaRPr lang="en-US" sz="2000" b="1" dirty="0"/>
            </a:p>
          </p:txBody>
        </p:sp>
        <p:sp>
          <p:nvSpPr>
            <p:cNvPr id="14" name="TextBox 13"/>
            <p:cNvSpPr txBox="1"/>
            <p:nvPr/>
          </p:nvSpPr>
          <p:spPr>
            <a:xfrm>
              <a:off x="5105400" y="721998"/>
              <a:ext cx="1066800" cy="400110"/>
            </a:xfrm>
            <a:prstGeom prst="rect">
              <a:avLst/>
            </a:prstGeom>
            <a:noFill/>
          </p:spPr>
          <p:txBody>
            <a:bodyPr wrap="square" rtlCol="0">
              <a:spAutoFit/>
            </a:bodyPr>
            <a:lstStyle/>
            <a:p>
              <a:r>
                <a:rPr lang="en-US" sz="2000" b="1" dirty="0" smtClean="0"/>
                <a:t>Science</a:t>
              </a:r>
              <a:endParaRPr lang="en-US" sz="2000" b="1" dirty="0"/>
            </a:p>
          </p:txBody>
        </p:sp>
        <p:sp>
          <p:nvSpPr>
            <p:cNvPr id="15" name="TextBox 14"/>
            <p:cNvSpPr txBox="1"/>
            <p:nvPr/>
          </p:nvSpPr>
          <p:spPr>
            <a:xfrm>
              <a:off x="4038600" y="5903598"/>
              <a:ext cx="609600" cy="400110"/>
            </a:xfrm>
            <a:prstGeom prst="rect">
              <a:avLst/>
            </a:prstGeom>
            <a:noFill/>
          </p:spPr>
          <p:txBody>
            <a:bodyPr wrap="square" rtlCol="0">
              <a:spAutoFit/>
            </a:bodyPr>
            <a:lstStyle/>
            <a:p>
              <a:r>
                <a:rPr lang="en-US" sz="2000" b="1" dirty="0" err="1" smtClean="0"/>
                <a:t>ELA</a:t>
              </a:r>
              <a:endParaRPr lang="en-US" sz="2000" b="1" dirty="0"/>
            </a:p>
          </p:txBody>
        </p:sp>
      </p:grpSp>
      <p:sp>
        <p:nvSpPr>
          <p:cNvPr id="3" name="TextBox 2"/>
          <p:cNvSpPr txBox="1"/>
          <p:nvPr/>
        </p:nvSpPr>
        <p:spPr>
          <a:xfrm>
            <a:off x="1600200" y="1255398"/>
            <a:ext cx="2057399"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Make sense of problems and solve them</a:t>
            </a:r>
          </a:p>
        </p:txBody>
      </p:sp>
      <p:sp>
        <p:nvSpPr>
          <p:cNvPr id="16" name="TextBox 15"/>
          <p:cNvSpPr txBox="1"/>
          <p:nvPr/>
        </p:nvSpPr>
        <p:spPr>
          <a:xfrm>
            <a:off x="1143000" y="2102920"/>
            <a:ext cx="1981200"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a:t>Reason abstractly and </a:t>
            </a:r>
            <a:r>
              <a:rPr lang="en-US" sz="1600" dirty="0" smtClean="0"/>
              <a:t>quantitatively</a:t>
            </a:r>
            <a:endParaRPr lang="en-US" sz="1600" dirty="0"/>
          </a:p>
        </p:txBody>
      </p:sp>
      <p:sp>
        <p:nvSpPr>
          <p:cNvPr id="17" name="TextBox 16"/>
          <p:cNvSpPr txBox="1"/>
          <p:nvPr/>
        </p:nvSpPr>
        <p:spPr>
          <a:xfrm>
            <a:off x="4953000" y="1179198"/>
            <a:ext cx="2057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Plan and carry out investigations</a:t>
            </a:r>
          </a:p>
        </p:txBody>
      </p:sp>
      <p:sp>
        <p:nvSpPr>
          <p:cNvPr id="18" name="TextBox 17"/>
          <p:cNvSpPr txBox="1"/>
          <p:nvPr/>
        </p:nvSpPr>
        <p:spPr>
          <a:xfrm>
            <a:off x="5486400" y="1983782"/>
            <a:ext cx="16001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Analyze and interpret data</a:t>
            </a:r>
          </a:p>
        </p:txBody>
      </p:sp>
      <p:sp>
        <p:nvSpPr>
          <p:cNvPr id="19" name="TextBox 18"/>
          <p:cNvSpPr txBox="1"/>
          <p:nvPr/>
        </p:nvSpPr>
        <p:spPr>
          <a:xfrm>
            <a:off x="3505200" y="1338801"/>
            <a:ext cx="1547090" cy="830997"/>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Use math and computational thinking</a:t>
            </a:r>
          </a:p>
        </p:txBody>
      </p:sp>
      <p:sp>
        <p:nvSpPr>
          <p:cNvPr id="20" name="TextBox 19"/>
          <p:cNvSpPr txBox="1"/>
          <p:nvPr/>
        </p:nvSpPr>
        <p:spPr>
          <a:xfrm>
            <a:off x="2350415" y="4623684"/>
            <a:ext cx="3640878"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Integrate, compare, and synthesize ideas from text</a:t>
            </a:r>
          </a:p>
        </p:txBody>
      </p:sp>
      <p:sp>
        <p:nvSpPr>
          <p:cNvPr id="21" name="TextBox 20"/>
          <p:cNvSpPr txBox="1"/>
          <p:nvPr/>
        </p:nvSpPr>
        <p:spPr>
          <a:xfrm>
            <a:off x="2869045" y="5242623"/>
            <a:ext cx="2819399" cy="584775"/>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Build on the ideas of others and articulate one’s own ideas</a:t>
            </a:r>
          </a:p>
        </p:txBody>
      </p:sp>
      <p:sp>
        <p:nvSpPr>
          <p:cNvPr id="22" name="TextBox 21"/>
          <p:cNvSpPr txBox="1"/>
          <p:nvPr/>
        </p:nvSpPr>
        <p:spPr>
          <a:xfrm>
            <a:off x="3657599" y="2566045"/>
            <a:ext cx="1371600"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Construct arguments from evidence</a:t>
            </a:r>
          </a:p>
        </p:txBody>
      </p:sp>
      <p:sp>
        <p:nvSpPr>
          <p:cNvPr id="23" name="TextBox 22"/>
          <p:cNvSpPr txBox="1"/>
          <p:nvPr/>
        </p:nvSpPr>
        <p:spPr>
          <a:xfrm>
            <a:off x="5143500" y="3312798"/>
            <a:ext cx="1203955"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Produce clear and coherent writing</a:t>
            </a:r>
          </a:p>
        </p:txBody>
      </p:sp>
      <p:grpSp>
        <p:nvGrpSpPr>
          <p:cNvPr id="24" name="Group 23"/>
          <p:cNvGrpSpPr>
            <a:grpSpLocks/>
          </p:cNvGrpSpPr>
          <p:nvPr/>
        </p:nvGrpSpPr>
        <p:grpSpPr bwMode="auto">
          <a:xfrm>
            <a:off x="8153400" y="4763"/>
            <a:ext cx="1020763" cy="6858000"/>
            <a:chOff x="7891160" y="-176561"/>
            <a:chExt cx="1020335" cy="6858000"/>
          </a:xfrm>
        </p:grpSpPr>
        <p:pic>
          <p:nvPicPr>
            <p:cNvPr id="25" name="Picture 2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26" name="Rectangle 2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TextBox 28"/>
          <p:cNvSpPr txBox="1"/>
          <p:nvPr/>
        </p:nvSpPr>
        <p:spPr>
          <a:xfrm>
            <a:off x="2209800" y="3352800"/>
            <a:ext cx="1447800" cy="1077218"/>
          </a:xfrm>
          <a:prstGeom prst="rect">
            <a:avLst/>
          </a:prstGeom>
          <a:noFill/>
        </p:spPr>
        <p:txBody>
          <a:bodyPr wrap="square" rtlCol="0">
            <a:spAutoFit/>
          </a:bodyPr>
          <a:lstStyle/>
          <a:p>
            <a:pPr marL="111125" indent="-111125">
              <a:buFont typeface="Arial" panose="020B0604020202020204" pitchFamily="34" charset="0"/>
              <a:buChar char="•"/>
            </a:pPr>
            <a:r>
              <a:rPr lang="en-US" sz="1600" dirty="0" smtClean="0"/>
              <a:t>Explain </a:t>
            </a:r>
            <a:r>
              <a:rPr lang="en-US" sz="1600" dirty="0" err="1" smtClean="0"/>
              <a:t>mathmatical</a:t>
            </a:r>
            <a:r>
              <a:rPr lang="en-US" sz="1600" dirty="0" smtClean="0"/>
              <a:t> concepts and processes</a:t>
            </a:r>
          </a:p>
        </p:txBody>
      </p:sp>
    </p:spTree>
    <p:extLst>
      <p:ext uri="{BB962C8B-B14F-4D97-AF65-F5344CB8AC3E}">
        <p14:creationId xmlns:p14="http://schemas.microsoft.com/office/powerpoint/2010/main" xmlns="" val="4131938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8153400" y="4763"/>
            <a:ext cx="1020763" cy="6858000"/>
            <a:chOff x="7891160" y="-176561"/>
            <a:chExt cx="1020335" cy="6858000"/>
          </a:xfrm>
        </p:grpSpPr>
        <p:pic>
          <p:nvPicPr>
            <p:cNvPr id="1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4" name="Rectangle 1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458" name="TextBox 1"/>
          <p:cNvSpPr txBox="1">
            <a:spLocks noChangeArrowheads="1"/>
          </p:cNvSpPr>
          <p:nvPr/>
        </p:nvSpPr>
        <p:spPr bwMode="auto">
          <a:xfrm>
            <a:off x="76200" y="76200"/>
            <a:ext cx="8229600" cy="584775"/>
          </a:xfrm>
          <a:prstGeom prst="rect">
            <a:avLst/>
          </a:prstGeom>
          <a:noFill/>
          <a:ln w="9525">
            <a:noFill/>
            <a:miter lim="800000"/>
            <a:headEnd/>
            <a:tailEnd/>
          </a:ln>
        </p:spPr>
        <p:txBody>
          <a:bodyPr>
            <a:spAutoFit/>
          </a:bodyPr>
          <a:lstStyle/>
          <a:p>
            <a:r>
              <a:rPr lang="en-US" sz="3200" dirty="0">
                <a:latin typeface="Calibri" pitchFamily="34" charset="0"/>
              </a:rPr>
              <a:t>Language Functions </a:t>
            </a:r>
            <a:r>
              <a:rPr lang="en-US" sz="3200" dirty="0" smtClean="0">
                <a:latin typeface="Calibri" pitchFamily="34" charset="0"/>
              </a:rPr>
              <a:t>in the ELP Standards</a:t>
            </a:r>
            <a:endParaRPr lang="en-US" sz="3200" dirty="0">
              <a:latin typeface="Calibri" pitchFamily="34" charset="0"/>
            </a:endParaRPr>
          </a:p>
        </p:txBody>
      </p:sp>
      <p:sp>
        <p:nvSpPr>
          <p:cNvPr id="7" name="TextBox 6"/>
          <p:cNvSpPr txBox="1"/>
          <p:nvPr/>
        </p:nvSpPr>
        <p:spPr>
          <a:xfrm>
            <a:off x="533400" y="660975"/>
            <a:ext cx="7467600" cy="646331"/>
          </a:xfrm>
          <a:prstGeom prst="rect">
            <a:avLst/>
          </a:prstGeom>
          <a:noFill/>
        </p:spPr>
        <p:txBody>
          <a:bodyPr wrap="square" rtlCol="0">
            <a:spAutoFit/>
          </a:bodyPr>
          <a:lstStyle/>
          <a:p>
            <a:r>
              <a:rPr lang="en-US" dirty="0" smtClean="0"/>
              <a:t>There is not an official list of 23 functions as in the previous ODE requirements. The new ELP standards use the following words more freely:</a:t>
            </a:r>
          </a:p>
        </p:txBody>
      </p:sp>
      <p:sp>
        <p:nvSpPr>
          <p:cNvPr id="4" name="TextBox 3"/>
          <p:cNvSpPr txBox="1"/>
          <p:nvPr/>
        </p:nvSpPr>
        <p:spPr>
          <a:xfrm>
            <a:off x="533400" y="1676400"/>
            <a:ext cx="1981200" cy="3046988"/>
          </a:xfrm>
          <a:prstGeom prst="rect">
            <a:avLst/>
          </a:prstGeom>
          <a:noFill/>
        </p:spPr>
        <p:txBody>
          <a:bodyPr wrap="square" rtlCol="0">
            <a:spAutoFit/>
          </a:bodyPr>
          <a:lstStyle/>
          <a:p>
            <a:r>
              <a:rPr lang="en-US" sz="2400" dirty="0" smtClean="0"/>
              <a:t>Identify, </a:t>
            </a:r>
            <a:endParaRPr lang="en-US" sz="2400" dirty="0"/>
          </a:p>
          <a:p>
            <a:r>
              <a:rPr lang="en-US" sz="2400" dirty="0" smtClean="0"/>
              <a:t>Determine</a:t>
            </a:r>
          </a:p>
          <a:p>
            <a:endParaRPr lang="en-US" sz="2400" dirty="0"/>
          </a:p>
          <a:p>
            <a:pPr marL="114300" indent="-114300"/>
            <a:r>
              <a:rPr lang="en-US" sz="2400" dirty="0"/>
              <a:t>Gather, </a:t>
            </a:r>
          </a:p>
          <a:p>
            <a:pPr marL="114300" indent="-114300"/>
            <a:r>
              <a:rPr lang="en-US" sz="2400" dirty="0"/>
              <a:t>Label, </a:t>
            </a:r>
          </a:p>
          <a:p>
            <a:pPr marL="114300" indent="-114300"/>
            <a:r>
              <a:rPr lang="en-US" sz="2400" dirty="0"/>
              <a:t>Record, </a:t>
            </a:r>
          </a:p>
          <a:p>
            <a:pPr marL="114300" indent="-114300"/>
            <a:r>
              <a:rPr lang="en-US" sz="2400" dirty="0"/>
              <a:t>and Sort </a:t>
            </a:r>
            <a:r>
              <a:rPr lang="en-US" sz="2400" dirty="0" smtClean="0"/>
              <a:t>information</a:t>
            </a:r>
            <a:endParaRPr lang="en-US" sz="2400" dirty="0"/>
          </a:p>
        </p:txBody>
      </p:sp>
      <p:sp>
        <p:nvSpPr>
          <p:cNvPr id="5" name="Rectangle 4"/>
          <p:cNvSpPr/>
          <p:nvPr/>
        </p:nvSpPr>
        <p:spPr>
          <a:xfrm>
            <a:off x="2971800" y="1676400"/>
            <a:ext cx="2133600" cy="2677656"/>
          </a:xfrm>
          <a:prstGeom prst="rect">
            <a:avLst/>
          </a:prstGeom>
        </p:spPr>
        <p:txBody>
          <a:bodyPr wrap="square">
            <a:spAutoFit/>
          </a:bodyPr>
          <a:lstStyle/>
          <a:p>
            <a:r>
              <a:rPr lang="en-US" sz="2400" dirty="0"/>
              <a:t>Participate</a:t>
            </a:r>
          </a:p>
          <a:p>
            <a:r>
              <a:rPr lang="en-US" sz="2400" dirty="0"/>
              <a:t>Follow rules </a:t>
            </a:r>
          </a:p>
          <a:p>
            <a:r>
              <a:rPr lang="en-US" sz="2400" dirty="0" smtClean="0"/>
              <a:t>Answer </a:t>
            </a:r>
            <a:endParaRPr lang="en-US" sz="2400" dirty="0"/>
          </a:p>
          <a:p>
            <a:r>
              <a:rPr lang="en-US" sz="2400" dirty="0"/>
              <a:t>Ask questions </a:t>
            </a:r>
          </a:p>
          <a:p>
            <a:r>
              <a:rPr lang="en-US" sz="2400" dirty="0"/>
              <a:t>Contribute </a:t>
            </a:r>
          </a:p>
          <a:p>
            <a:r>
              <a:rPr lang="en-US" sz="2400" dirty="0"/>
              <a:t>Build </a:t>
            </a:r>
          </a:p>
          <a:p>
            <a:r>
              <a:rPr lang="en-US" sz="2400" dirty="0" smtClean="0"/>
              <a:t>Respond</a:t>
            </a:r>
            <a:endParaRPr lang="en-US" sz="2400" dirty="0"/>
          </a:p>
        </p:txBody>
      </p:sp>
      <p:sp>
        <p:nvSpPr>
          <p:cNvPr id="8" name="Rectangle 7"/>
          <p:cNvSpPr/>
          <p:nvPr/>
        </p:nvSpPr>
        <p:spPr>
          <a:xfrm>
            <a:off x="5334000" y="1676400"/>
            <a:ext cx="2971800" cy="3046988"/>
          </a:xfrm>
          <a:prstGeom prst="rect">
            <a:avLst/>
          </a:prstGeom>
        </p:spPr>
        <p:txBody>
          <a:bodyPr wrap="square">
            <a:spAutoFit/>
          </a:bodyPr>
          <a:lstStyle/>
          <a:p>
            <a:pPr marL="228600" indent="-228600"/>
            <a:r>
              <a:rPr lang="en-US" sz="2400" dirty="0"/>
              <a:t>Express </a:t>
            </a:r>
          </a:p>
          <a:p>
            <a:pPr marL="228600" indent="-228600"/>
            <a:r>
              <a:rPr lang="en-US" sz="2400" dirty="0"/>
              <a:t>Explain </a:t>
            </a:r>
          </a:p>
          <a:p>
            <a:pPr marL="228600" indent="-228600"/>
            <a:r>
              <a:rPr lang="en-US" sz="2400" dirty="0"/>
              <a:t>Introduce &amp;</a:t>
            </a:r>
            <a:r>
              <a:rPr lang="en-US" sz="2400" dirty="0" smtClean="0"/>
              <a:t> Conclude </a:t>
            </a:r>
            <a:endParaRPr lang="en-US" sz="2400" dirty="0"/>
          </a:p>
          <a:p>
            <a:pPr marL="228600" indent="-228600"/>
            <a:r>
              <a:rPr lang="en-US" sz="2400" dirty="0" smtClean="0"/>
              <a:t>Compose written narratives &amp; informational texts</a:t>
            </a:r>
          </a:p>
          <a:p>
            <a:r>
              <a:rPr lang="en-US" sz="2400" dirty="0" smtClean="0"/>
              <a:t>Deliver </a:t>
            </a:r>
            <a:endParaRPr lang="en-US" sz="2400" dirty="0"/>
          </a:p>
          <a:p>
            <a:r>
              <a:rPr lang="en-US" sz="2400" dirty="0" smtClean="0"/>
              <a:t>Retell/recount</a:t>
            </a:r>
            <a:endParaRPr lang="en-US" sz="2400" dirty="0"/>
          </a:p>
        </p:txBody>
      </p:sp>
      <p:sp>
        <p:nvSpPr>
          <p:cNvPr id="10" name="Rectangle 9"/>
          <p:cNvSpPr/>
          <p:nvPr/>
        </p:nvSpPr>
        <p:spPr>
          <a:xfrm>
            <a:off x="3886200" y="4800600"/>
            <a:ext cx="4509088" cy="1569660"/>
          </a:xfrm>
          <a:prstGeom prst="rect">
            <a:avLst/>
          </a:prstGeom>
        </p:spPr>
        <p:txBody>
          <a:bodyPr wrap="square">
            <a:spAutoFit/>
          </a:bodyPr>
          <a:lstStyle/>
          <a:p>
            <a:pPr marL="461963" indent="-461963"/>
            <a:r>
              <a:rPr lang="en-US" sz="2400" dirty="0"/>
              <a:t>Adapt language choices </a:t>
            </a:r>
          </a:p>
          <a:p>
            <a:pPr marL="461963" indent="-461963"/>
            <a:r>
              <a:rPr lang="en-US" sz="2400" dirty="0" smtClean="0"/>
              <a:t>Expand </a:t>
            </a:r>
            <a:r>
              <a:rPr lang="en-US" sz="2400" dirty="0"/>
              <a:t>and rearrange sentences</a:t>
            </a:r>
          </a:p>
          <a:p>
            <a:pPr marL="461963" indent="-461963"/>
            <a:r>
              <a:rPr lang="en-US" sz="2400" dirty="0" smtClean="0"/>
              <a:t>Link </a:t>
            </a:r>
            <a:r>
              <a:rPr lang="en-US" sz="2400" dirty="0"/>
              <a:t>text using temporal and cohesive </a:t>
            </a:r>
            <a:r>
              <a:rPr lang="en-US" sz="2400" dirty="0" smtClean="0"/>
              <a:t>words</a:t>
            </a:r>
            <a:endParaRPr lang="en-US" sz="2400" dirty="0"/>
          </a:p>
        </p:txBody>
      </p:sp>
      <p:sp>
        <p:nvSpPr>
          <p:cNvPr id="3" name="TextBox 2"/>
          <p:cNvSpPr txBox="1"/>
          <p:nvPr/>
        </p:nvSpPr>
        <p:spPr>
          <a:xfrm>
            <a:off x="533400" y="1295400"/>
            <a:ext cx="7620000" cy="461665"/>
          </a:xfrm>
          <a:prstGeom prst="rect">
            <a:avLst/>
          </a:prstGeom>
          <a:noFill/>
        </p:spPr>
        <p:txBody>
          <a:bodyPr wrap="square" rtlCol="0">
            <a:spAutoFit/>
          </a:bodyPr>
          <a:lstStyle/>
          <a:p>
            <a:pPr>
              <a:tabLst>
                <a:tab pos="2452688" algn="l"/>
                <a:tab pos="5033963" algn="l"/>
              </a:tabLst>
            </a:pPr>
            <a:r>
              <a:rPr lang="en-US" sz="2400" b="1" u="sng" dirty="0" smtClean="0"/>
              <a:t>Receptive	Interactive	Productive</a:t>
            </a:r>
            <a:endParaRPr lang="en-US" sz="2400" b="1" u="sng" dirty="0"/>
          </a:p>
        </p:txBody>
      </p:sp>
    </p:spTree>
    <p:extLst>
      <p:ext uri="{BB962C8B-B14F-4D97-AF65-F5344CB8AC3E}">
        <p14:creationId xmlns:p14="http://schemas.microsoft.com/office/powerpoint/2010/main" xmlns="" val="25942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P spid="10"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2208</Words>
  <Application>Microsoft Office PowerPoint</Application>
  <PresentationFormat>On-screen Show (4:3)</PresentationFormat>
  <Paragraphs>417</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Project High Five: Survey and release form</vt:lpstr>
      <vt:lpstr>Project High Five: Graduate Credit </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2014-08-13T00:16:12Z</dcterms:created>
  <dcterms:modified xsi:type="dcterms:W3CDTF">2014-08-19T01:39:59Z</dcterms:modified>
</cp:coreProperties>
</file>