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3" r:id="rId2"/>
    <p:sldId id="334" r:id="rId3"/>
    <p:sldId id="335"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33" r:id="rId23"/>
    <p:sldId id="330" r:id="rId24"/>
    <p:sldId id="306" r:id="rId25"/>
    <p:sldId id="307" r:id="rId26"/>
    <p:sldId id="331" r:id="rId27"/>
    <p:sldId id="308" r:id="rId28"/>
    <p:sldId id="309" r:id="rId29"/>
    <p:sldId id="310" r:id="rId30"/>
    <p:sldId id="332" r:id="rId31"/>
    <p:sldId id="336" r:id="rId32"/>
    <p:sldId id="337" r:id="rId33"/>
    <p:sldId id="338" r:id="rId34"/>
    <p:sldId id="339" r:id="rId35"/>
    <p:sldId id="340" r:id="rId36"/>
    <p:sldId id="341" r:id="rId37"/>
    <p:sldId id="342" r:id="rId38"/>
    <p:sldId id="343" r:id="rId39"/>
    <p:sldId id="344" r:id="rId40"/>
    <p:sldId id="345" r:id="rId41"/>
    <p:sldId id="346" r:id="rId42"/>
    <p:sldId id="364" r:id="rId43"/>
    <p:sldId id="365" r:id="rId44"/>
    <p:sldId id="30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autoAdjust="0"/>
    <p:restoredTop sz="94660"/>
  </p:normalViewPr>
  <p:slideViewPr>
    <p:cSldViewPr>
      <p:cViewPr varScale="1">
        <p:scale>
          <a:sx n="64" d="100"/>
          <a:sy n="64" d="100"/>
        </p:scale>
        <p:origin x="-71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Sheet1!$A$1:$B$1</c:f>
              <c:strCache>
                <c:ptCount val="2"/>
                <c:pt idx="0">
                  <c:v>conv</c:v>
                </c:pt>
                <c:pt idx="1">
                  <c:v>acad</c:v>
                </c:pt>
              </c:strCache>
            </c:strRef>
          </c:cat>
          <c:val>
            <c:numRef>
              <c:f>Sheet1!$A$2:$B$2</c:f>
              <c:numCache>
                <c:formatCode>General</c:formatCode>
                <c:ptCount val="2"/>
                <c:pt idx="0">
                  <c:v>58</c:v>
                </c:pt>
                <c:pt idx="1">
                  <c:v>152</c:v>
                </c:pt>
              </c:numCache>
            </c:numRef>
          </c:val>
        </c:ser>
        <c:axId val="95682944"/>
        <c:axId val="95684864"/>
      </c:barChart>
      <c:catAx>
        <c:axId val="95682944"/>
        <c:scaling>
          <c:orientation val="minMax"/>
        </c:scaling>
        <c:axPos val="b"/>
        <c:tickLblPos val="nextTo"/>
        <c:txPr>
          <a:bodyPr/>
          <a:lstStyle/>
          <a:p>
            <a:pPr>
              <a:defRPr sz="2400" baseline="0"/>
            </a:pPr>
            <a:endParaRPr lang="en-US"/>
          </a:p>
        </c:txPr>
        <c:crossAx val="95684864"/>
        <c:crosses val="autoZero"/>
        <c:auto val="1"/>
        <c:lblAlgn val="ctr"/>
        <c:lblOffset val="100"/>
      </c:catAx>
      <c:valAx>
        <c:axId val="95684864"/>
        <c:scaling>
          <c:orientation val="minMax"/>
          <c:max val="180"/>
          <c:min val="0"/>
        </c:scaling>
        <c:axPos val="l"/>
        <c:majorGridlines/>
        <c:numFmt formatCode="General" sourceLinked="1"/>
        <c:tickLblPos val="nextTo"/>
        <c:txPr>
          <a:bodyPr/>
          <a:lstStyle/>
          <a:p>
            <a:pPr>
              <a:defRPr sz="1400" baseline="0"/>
            </a:pPr>
            <a:endParaRPr lang="en-US"/>
          </a:p>
        </c:txPr>
        <c:crossAx val="95682944"/>
        <c:crosses val="autoZero"/>
        <c:crossBetween val="between"/>
        <c:majorUnit val="20"/>
      </c:valAx>
    </c:plotArea>
    <c:plotVisOnly val="1"/>
  </c:chart>
  <c:spPr>
    <a:ln>
      <a:solidFill>
        <a:schemeClr val="tx1"/>
      </a:solidFill>
    </a:ln>
  </c:sp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002BC-C3C4-4ED3-AB6D-B3DCCCE7FBB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7002BC-C3C4-4ED3-AB6D-B3DCCCE7FBBE}" type="datetimeFigureOut">
              <a:rPr lang="en-US" smtClean="0"/>
              <a:pPr/>
              <a:t>8/20/2013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002BC-C3C4-4ED3-AB6D-B3DCCCE7FBBE}"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002BC-C3C4-4ED3-AB6D-B3DCCCE7FBBE}" type="datetimeFigureOut">
              <a:rPr lang="en-US" smtClean="0"/>
              <a:pPr/>
              <a:t>8/20/2013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002BC-C3C4-4ED3-AB6D-B3DCCCE7FBBE}" type="datetimeFigureOut">
              <a:rPr lang="en-US" smtClean="0"/>
              <a:pPr/>
              <a:t>8/20/2013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002BC-C3C4-4ED3-AB6D-B3DCCCE7FBBE}" type="datetimeFigureOut">
              <a:rPr lang="en-US" smtClean="0"/>
              <a:pPr/>
              <a:t>8/20/2013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7002BC-C3C4-4ED3-AB6D-B3DCCCE7FBBE}" type="datetimeFigureOut">
              <a:rPr lang="en-US" smtClean="0"/>
              <a:pPr/>
              <a:t>8/20/2013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AE978-04A0-4BBC-B3E9-DD25215445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002BC-C3C4-4ED3-AB6D-B3DCCCE7FBBE}" type="datetimeFigureOut">
              <a:rPr lang="en-US" smtClean="0"/>
              <a:pPr/>
              <a:t>8/20/2013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AE978-04A0-4BBC-B3E9-DD25215445F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grpSp>
        <p:nvGrpSpPr>
          <p:cNvPr id="2" name="Group 10"/>
          <p:cNvGrpSpPr/>
          <p:nvPr/>
        </p:nvGrpSpPr>
        <p:grpSpPr>
          <a:xfrm>
            <a:off x="585387" y="76200"/>
            <a:ext cx="7339413" cy="1504950"/>
            <a:chOff x="585387" y="381000"/>
            <a:chExt cx="7339413" cy="1504950"/>
          </a:xfrm>
        </p:grpSpPr>
        <p:grpSp>
          <p:nvGrpSpPr>
            <p:cNvPr id="8" name="Group 1"/>
            <p:cNvGrpSpPr/>
            <p:nvPr/>
          </p:nvGrpSpPr>
          <p:grpSpPr>
            <a:xfrm>
              <a:off x="1676400" y="1123950"/>
              <a:ext cx="6248400" cy="762000"/>
              <a:chOff x="1676400" y="1123950"/>
              <a:chExt cx="6248400" cy="762000"/>
            </a:xfrm>
          </p:grpSpPr>
          <p:sp>
            <p:nvSpPr>
              <p:cNvPr id="3" name="Rounded Rectangle 2"/>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6"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dirty="0">
                    <a:solidFill>
                      <a:schemeClr val="bg1"/>
                    </a:solidFill>
                    <a:latin typeface="Times New Roman" pitchFamily="18" charset="0"/>
                    <a:cs typeface="Times New Roman" pitchFamily="18" charset="0"/>
                  </a:rPr>
                  <a:t>Project LUISA</a:t>
                </a:r>
              </a:p>
            </p:txBody>
          </p:sp>
        </p:grpSp>
        <p:pic>
          <p:nvPicPr>
            <p:cNvPr id="9" name="Picture 8" descr="Central school district logo.jpg"/>
            <p:cNvPicPr>
              <a:picLocks noChangeAspect="1"/>
            </p:cNvPicPr>
            <p:nvPr/>
          </p:nvPicPr>
          <p:blipFill>
            <a:blip r:embed="rId3" cstate="print"/>
            <a:stretch>
              <a:fillRect/>
            </a:stretch>
          </p:blipFill>
          <p:spPr>
            <a:xfrm>
              <a:off x="585387" y="457200"/>
              <a:ext cx="962826" cy="1411266"/>
            </a:xfrm>
            <a:prstGeom prst="rect">
              <a:avLst/>
            </a:prstGeom>
          </p:spPr>
        </p:pic>
        <p:pic>
          <p:nvPicPr>
            <p:cNvPr id="10" name="Picture 9" descr="WOU logo.jpg"/>
            <p:cNvPicPr>
              <a:picLocks noChangeAspect="1"/>
            </p:cNvPicPr>
            <p:nvPr/>
          </p:nvPicPr>
          <p:blipFill>
            <a:blip r:embed="rId4" cstate="print"/>
            <a:stretch>
              <a:fillRect/>
            </a:stretch>
          </p:blipFill>
          <p:spPr>
            <a:xfrm>
              <a:off x="1752600" y="381000"/>
              <a:ext cx="3865716" cy="1066800"/>
            </a:xfrm>
            <a:prstGeom prst="rect">
              <a:avLst/>
            </a:prstGeom>
          </p:spPr>
        </p:pic>
      </p:grpSp>
      <p:sp>
        <p:nvSpPr>
          <p:cNvPr id="12" name="TextBox 11"/>
          <p:cNvSpPr txBox="1"/>
          <p:nvPr/>
        </p:nvSpPr>
        <p:spPr>
          <a:xfrm>
            <a:off x="465138" y="1752600"/>
            <a:ext cx="7612062" cy="3770263"/>
          </a:xfrm>
          <a:prstGeom prst="rect">
            <a:avLst/>
          </a:prstGeom>
          <a:noFill/>
        </p:spPr>
        <p:txBody>
          <a:bodyPr>
            <a:spAutoFit/>
          </a:bodyPr>
          <a:lstStyle/>
          <a:p>
            <a:pPr fontAlgn="auto">
              <a:spcBef>
                <a:spcPts val="0"/>
              </a:spcBef>
              <a:spcAft>
                <a:spcPts val="600"/>
              </a:spcAft>
              <a:defRPr/>
            </a:pPr>
            <a:r>
              <a:rPr lang="en-US" sz="2400" b="1" dirty="0">
                <a:latin typeface="+mn-lt"/>
              </a:rPr>
              <a:t>Session </a:t>
            </a:r>
            <a:r>
              <a:rPr lang="en-US" sz="2400" b="1" dirty="0" smtClean="0">
                <a:latin typeface="+mn-lt"/>
              </a:rPr>
              <a:t>2. Tuesday, </a:t>
            </a:r>
            <a:r>
              <a:rPr lang="en-US" sz="2400" b="1" dirty="0" smtClean="0"/>
              <a:t>Aug 20</a:t>
            </a:r>
            <a:r>
              <a:rPr lang="en-US" sz="2400" b="1" dirty="0" smtClean="0">
                <a:latin typeface="+mn-lt"/>
              </a:rPr>
              <a:t>, 2013,  </a:t>
            </a:r>
            <a:r>
              <a:rPr lang="en-US" sz="2000" b="1" dirty="0" smtClean="0"/>
              <a:t>8:00 – </a:t>
            </a:r>
            <a:r>
              <a:rPr lang="en-US" sz="2000" b="1" dirty="0"/>
              <a:t>4</a:t>
            </a:r>
            <a:r>
              <a:rPr lang="en-US" sz="2000" b="1" dirty="0" smtClean="0"/>
              <a:t>:00 </a:t>
            </a:r>
            <a:endParaRPr lang="en-US" sz="2000" b="1" dirty="0">
              <a:latin typeface="+mn-lt"/>
            </a:endParaRPr>
          </a:p>
          <a:p>
            <a:pPr marL="914400" indent="-457200" fontAlgn="auto">
              <a:spcBef>
                <a:spcPts val="0"/>
              </a:spcBef>
              <a:spcAft>
                <a:spcPts val="600"/>
              </a:spcAft>
              <a:defRPr/>
            </a:pPr>
            <a:r>
              <a:rPr lang="en-US" sz="2000" dirty="0" smtClean="0"/>
              <a:t>1. Sharing Monday Afternoon’s Accomplishments </a:t>
            </a:r>
          </a:p>
          <a:p>
            <a:pPr marL="914400" indent="-457200" fontAlgn="auto">
              <a:spcBef>
                <a:spcPts val="0"/>
              </a:spcBef>
              <a:spcAft>
                <a:spcPts val="600"/>
              </a:spcAft>
              <a:defRPr/>
            </a:pPr>
            <a:r>
              <a:rPr lang="en-US" sz="2000" dirty="0" smtClean="0"/>
              <a:t>2. Review Analyzing Functions and Forms and Lesson Creation</a:t>
            </a:r>
            <a:endParaRPr lang="en-US" sz="2000" dirty="0"/>
          </a:p>
          <a:p>
            <a:pPr marL="457200" fontAlgn="auto">
              <a:spcBef>
                <a:spcPts val="0"/>
              </a:spcBef>
              <a:spcAft>
                <a:spcPts val="600"/>
              </a:spcAft>
              <a:defRPr/>
            </a:pPr>
            <a:r>
              <a:rPr lang="en-US" sz="2000" dirty="0" smtClean="0"/>
              <a:t>3. Discussion of Fillmore &amp; Fillmore Article</a:t>
            </a:r>
            <a:endParaRPr lang="en-US" sz="2000" dirty="0"/>
          </a:p>
          <a:p>
            <a:pPr marL="457200" fontAlgn="auto">
              <a:spcBef>
                <a:spcPts val="0"/>
              </a:spcBef>
              <a:defRPr/>
            </a:pPr>
            <a:r>
              <a:rPr lang="en-US" sz="2000" dirty="0" smtClean="0"/>
              <a:t>	</a:t>
            </a:r>
            <a:r>
              <a:rPr lang="en-US" sz="2000" b="1" dirty="0" smtClean="0"/>
              <a:t>Break</a:t>
            </a:r>
          </a:p>
          <a:p>
            <a:pPr marL="457200" fontAlgn="auto">
              <a:spcBef>
                <a:spcPts val="0"/>
              </a:spcBef>
              <a:spcAft>
                <a:spcPts val="600"/>
              </a:spcAft>
              <a:defRPr/>
            </a:pPr>
            <a:r>
              <a:rPr lang="en-US" sz="2000" dirty="0" smtClean="0"/>
              <a:t>4. Text Complexity</a:t>
            </a:r>
          </a:p>
          <a:p>
            <a:pPr marL="457200" fontAlgn="auto">
              <a:spcBef>
                <a:spcPts val="0"/>
              </a:spcBef>
              <a:spcAft>
                <a:spcPts val="600"/>
              </a:spcAft>
              <a:defRPr/>
            </a:pPr>
            <a:r>
              <a:rPr lang="en-US" sz="2000" dirty="0" smtClean="0"/>
              <a:t>5. Form &amp; Meaning: Prepositional Phrases</a:t>
            </a:r>
          </a:p>
          <a:p>
            <a:pPr marL="457200" fontAlgn="auto">
              <a:spcBef>
                <a:spcPts val="0"/>
              </a:spcBef>
              <a:defRPr/>
            </a:pPr>
            <a:r>
              <a:rPr lang="en-US" sz="2000" b="1" dirty="0" smtClean="0"/>
              <a:t>	Lunch</a:t>
            </a:r>
          </a:p>
          <a:p>
            <a:pPr marL="457200" fontAlgn="auto">
              <a:spcBef>
                <a:spcPts val="0"/>
              </a:spcBef>
              <a:spcAft>
                <a:spcPts val="600"/>
              </a:spcAft>
              <a:defRPr/>
            </a:pPr>
            <a:r>
              <a:rPr lang="en-US" sz="2000" dirty="0" smtClean="0"/>
              <a:t>6. Work Time</a:t>
            </a:r>
          </a:p>
          <a:p>
            <a:pPr marL="457200" fontAlgn="auto">
              <a:spcBef>
                <a:spcPts val="0"/>
              </a:spcBef>
              <a:defRPr/>
            </a:pPr>
            <a:r>
              <a:rPr lang="en-US" sz="2000" dirty="0" smtClean="0"/>
              <a:t>7. Looking Forward</a:t>
            </a: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6082"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46083"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Beginning Form</a:t>
            </a:r>
            <a:r>
              <a:rPr lang="en-US" sz="2400">
                <a:latin typeface="Calibri" pitchFamily="34" charset="0"/>
              </a:rPr>
              <a:t>: Conjunctions: </a:t>
            </a:r>
            <a:r>
              <a:rPr lang="en-US" sz="2400" i="1">
                <a:latin typeface="Calibri" pitchFamily="34" charset="0"/>
              </a:rPr>
              <a:t>and, both</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2 beginning level ELLs will work together to fill out a comparison and contrast chart based on the reading.</a:t>
            </a:r>
          </a:p>
        </p:txBody>
      </p:sp>
      <p:graphicFrame>
        <p:nvGraphicFramePr>
          <p:cNvPr id="10" name="Table 9"/>
          <p:cNvGraphicFramePr>
            <a:graphicFrameLocks noGrp="1"/>
          </p:cNvGraphicFramePr>
          <p:nvPr/>
        </p:nvGraphicFramePr>
        <p:xfrm>
          <a:off x="457200" y="3429000"/>
          <a:ext cx="7924800" cy="946404"/>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6096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
        <p:nvSpPr>
          <p:cNvPr id="46094" name="TextBox 8"/>
          <p:cNvSpPr txBox="1">
            <a:spLocks noChangeArrowheads="1"/>
          </p:cNvSpPr>
          <p:nvPr/>
        </p:nvSpPr>
        <p:spPr bwMode="auto">
          <a:xfrm>
            <a:off x="533400" y="4419600"/>
            <a:ext cx="7772400" cy="1724025"/>
          </a:xfrm>
          <a:prstGeom prst="rect">
            <a:avLst/>
          </a:prstGeom>
          <a:noFill/>
          <a:ln w="9525">
            <a:noFill/>
            <a:miter lim="800000"/>
            <a:headEnd/>
            <a:tailEnd/>
          </a:ln>
        </p:spPr>
        <p:txBody>
          <a:bodyPr>
            <a:spAutoFit/>
          </a:bodyPr>
          <a:lstStyle/>
          <a:p>
            <a:pPr>
              <a:spcAft>
                <a:spcPts val="600"/>
              </a:spcAft>
            </a:pPr>
            <a:r>
              <a:rPr lang="en-US" sz="2400">
                <a:solidFill>
                  <a:srgbClr val="FF0000"/>
                </a:solidFill>
                <a:latin typeface="Calibri" pitchFamily="34" charset="0"/>
              </a:rPr>
              <a:t>After they work together to fill out the chart, they should write in their journals: </a:t>
            </a:r>
          </a:p>
          <a:p>
            <a:pPr>
              <a:spcAft>
                <a:spcPts val="600"/>
              </a:spcAft>
            </a:pPr>
            <a:r>
              <a:rPr lang="en-US" sz="2400">
                <a:latin typeface="Calibri" pitchFamily="34" charset="0"/>
              </a:rPr>
              <a:t>“How is your house similar to and different from school?” </a:t>
            </a:r>
          </a:p>
          <a:p>
            <a:r>
              <a:rPr lang="en-US" sz="2400">
                <a:latin typeface="Calibri" pitchFamily="34" charset="0"/>
              </a:rPr>
              <a:t>Use the words </a:t>
            </a:r>
            <a:r>
              <a:rPr lang="en-US" sz="2400" i="1" u="sng">
                <a:latin typeface="Calibri" pitchFamily="34" charset="0"/>
              </a:rPr>
              <a:t>and</a:t>
            </a:r>
            <a:r>
              <a:rPr lang="en-US" sz="2400">
                <a:latin typeface="Calibri" pitchFamily="34" charset="0"/>
              </a:rPr>
              <a:t>, </a:t>
            </a:r>
            <a:r>
              <a:rPr lang="en-US" sz="2400" i="1" u="sng">
                <a:latin typeface="Calibri" pitchFamily="34" charset="0"/>
              </a:rPr>
              <a:t>both</a:t>
            </a:r>
            <a:r>
              <a:rPr lang="en-US" sz="2400">
                <a:latin typeface="Calibri" pitchFamily="34" charset="0"/>
              </a:rPr>
              <a:t>, and </a:t>
            </a:r>
            <a:r>
              <a:rPr lang="en-US" sz="2400" i="1" u="sng">
                <a:latin typeface="Calibri" pitchFamily="34" charset="0"/>
              </a:rPr>
              <a:t>but</a:t>
            </a:r>
            <a:r>
              <a:rPr lang="en-US" sz="2400">
                <a:latin typeface="Calibri" pitchFamily="34" charset="0"/>
              </a:rPr>
              <a:t> at least one time each.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2" name="Table 1"/>
          <p:cNvGraphicFramePr>
            <a:graphicFrameLocks noGrp="1"/>
          </p:cNvGraphicFramePr>
          <p:nvPr/>
        </p:nvGraphicFramePr>
        <p:xfrm>
          <a:off x="301625" y="838200"/>
          <a:ext cx="7924800" cy="5362956"/>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441342">
                <a:tc gridSpan="3">
                  <a:txBody>
                    <a:bodyPr/>
                    <a:lstStyle/>
                    <a:p>
                      <a:pPr marL="0" marR="0">
                        <a:lnSpc>
                          <a:spcPct val="115000"/>
                        </a:lnSpc>
                        <a:spcBef>
                          <a:spcPts val="600"/>
                        </a:spcBef>
                        <a:spcAft>
                          <a:spcPts val="0"/>
                        </a:spcAft>
                        <a:tabLst>
                          <a:tab pos="1838325" algn="l"/>
                          <a:tab pos="5029200" algn="l"/>
                        </a:tabLst>
                      </a:pPr>
                      <a:r>
                        <a:rPr lang="en-US" sz="1800" dirty="0">
                          <a:effectLst/>
                        </a:rPr>
                        <a:t>Grade 	Theme of the 	Language </a:t>
                      </a:r>
                    </a:p>
                    <a:p>
                      <a:pPr marL="0" marR="0">
                        <a:lnSpc>
                          <a:spcPct val="115000"/>
                        </a:lnSpc>
                        <a:spcBef>
                          <a:spcPts val="0"/>
                        </a:spcBef>
                        <a:spcAft>
                          <a:spcPts val="600"/>
                        </a:spcAft>
                        <a:tabLst>
                          <a:tab pos="1838325" algn="l"/>
                          <a:tab pos="5029200" algn="l"/>
                        </a:tabLst>
                      </a:pPr>
                      <a:r>
                        <a:rPr lang="en-US" sz="1800" dirty="0">
                          <a:effectLst/>
                        </a:rPr>
                        <a:t>level:	literacy unit:	Function:</a:t>
                      </a:r>
                      <a:endParaRPr lang="en-US" sz="1800" dirty="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441342">
                <a:tc gridSpan="3">
                  <a:txBody>
                    <a:bodyPr/>
                    <a:lstStyle/>
                    <a:p>
                      <a:pPr marL="0" marR="0" algn="ctr">
                        <a:lnSpc>
                          <a:spcPct val="115000"/>
                        </a:lnSpc>
                        <a:spcBef>
                          <a:spcPts val="300"/>
                        </a:spcBef>
                        <a:spcAft>
                          <a:spcPts val="300"/>
                        </a:spcAft>
                      </a:pPr>
                      <a:r>
                        <a:rPr lang="en-US" sz="1800">
                          <a:effectLst/>
                        </a:rPr>
                        <a:t>Examples of target Form from teaching materials or from a sample of student writing that can be given to a language learner. </a:t>
                      </a:r>
                      <a:endParaRPr lang="en-US" sz="180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1250916">
                <a:tc>
                  <a:txBody>
                    <a:bodyPr/>
                    <a:lstStyle/>
                    <a:p>
                      <a:pPr marL="0" marR="0" algn="ctr">
                        <a:lnSpc>
                          <a:spcPct val="115000"/>
                        </a:lnSpc>
                        <a:spcBef>
                          <a:spcPts val="0"/>
                        </a:spcBef>
                        <a:spcAft>
                          <a:spcPts val="0"/>
                        </a:spcAft>
                      </a:pPr>
                      <a:r>
                        <a:rPr lang="en-US" sz="1800" dirty="0">
                          <a:effectLst/>
                        </a:rPr>
                        <a:t>Beginning</a:t>
                      </a:r>
                    </a:p>
                    <a:p>
                      <a:pPr marL="0" marR="0">
                        <a:lnSpc>
                          <a:spcPct val="115000"/>
                        </a:lnSpc>
                        <a:spcBef>
                          <a:spcPts val="0"/>
                        </a:spcBef>
                        <a:spcAft>
                          <a:spcPts val="0"/>
                        </a:spcAft>
                      </a:pPr>
                      <a:r>
                        <a:rPr lang="en-US" sz="1800" dirty="0">
                          <a:effectLst/>
                        </a:rPr>
                        <a:t>Form: </a:t>
                      </a:r>
                      <a:endParaRPr lang="en-US" sz="1800" dirty="0" smtClean="0">
                        <a:effectLst/>
                      </a:endParaRPr>
                    </a:p>
                    <a:p>
                      <a:pPr marL="0" marR="0">
                        <a:lnSpc>
                          <a:spcPct val="115000"/>
                        </a:lnSpc>
                        <a:spcBef>
                          <a:spcPts val="0"/>
                        </a:spcBef>
                        <a:spcAft>
                          <a:spcPts val="0"/>
                        </a:spcAft>
                      </a:pPr>
                      <a:r>
                        <a:rPr lang="en-US" sz="1800" dirty="0" smtClean="0">
                          <a:solidFill>
                            <a:schemeClr val="tx1"/>
                          </a:solidFill>
                          <a:effectLst/>
                        </a:rPr>
                        <a:t>Conjunctions: </a:t>
                      </a:r>
                      <a:r>
                        <a:rPr lang="en-US" sz="1800" i="1" dirty="0" smtClean="0">
                          <a:solidFill>
                            <a:schemeClr val="tx1"/>
                          </a:solidFill>
                          <a:effectLst/>
                        </a:rPr>
                        <a:t>and,</a:t>
                      </a:r>
                      <a:r>
                        <a:rPr lang="en-US" sz="1800" i="1" baseline="0" dirty="0" smtClean="0">
                          <a:solidFill>
                            <a:schemeClr val="tx1"/>
                          </a:solidFill>
                          <a:effectLst/>
                        </a:rPr>
                        <a:t> both</a:t>
                      </a:r>
                      <a:endParaRPr lang="en-US" sz="1800" i="1" dirty="0">
                        <a:solidFill>
                          <a:schemeClr val="tx1"/>
                        </a:solidFill>
                        <a:effectLst/>
                      </a:endParaRPr>
                    </a:p>
                    <a:p>
                      <a:pPr marL="0" marR="0">
                        <a:lnSpc>
                          <a:spcPct val="115000"/>
                        </a:lnSpc>
                        <a:spcBef>
                          <a:spcPts val="0"/>
                        </a:spcBef>
                        <a:spcAft>
                          <a:spcPts val="0"/>
                        </a:spcAft>
                      </a:pPr>
                      <a:endParaRPr lang="en-US" sz="1800" dirty="0" smtClean="0">
                        <a:solidFill>
                          <a:schemeClr val="tx1"/>
                        </a:solidFill>
                        <a:effectLst/>
                      </a:endParaRPr>
                    </a:p>
                    <a:p>
                      <a:pPr marL="0" marR="0">
                        <a:lnSpc>
                          <a:spcPct val="115000"/>
                        </a:lnSpc>
                        <a:spcBef>
                          <a:spcPts val="0"/>
                        </a:spcBef>
                        <a:spcAft>
                          <a:spcPts val="0"/>
                        </a:spcAft>
                      </a:pPr>
                      <a:r>
                        <a:rPr lang="en-US" sz="1800" dirty="0" smtClean="0">
                          <a:solidFill>
                            <a:schemeClr val="tx1"/>
                          </a:solidFill>
                          <a:effectLst/>
                        </a:rPr>
                        <a:t>Examples:</a:t>
                      </a:r>
                    </a:p>
                    <a:p>
                      <a:pPr marL="0" marR="0">
                        <a:lnSpc>
                          <a:spcPct val="115000"/>
                        </a:lnSpc>
                        <a:spcBef>
                          <a:spcPts val="0"/>
                        </a:spcBef>
                        <a:spcAft>
                          <a:spcPts val="0"/>
                        </a:spcAft>
                      </a:pPr>
                      <a:r>
                        <a:rPr lang="en-US" sz="1800" baseline="0" dirty="0" smtClean="0">
                          <a:solidFill>
                            <a:schemeClr val="tx1"/>
                          </a:solidFill>
                          <a:effectLst/>
                        </a:rPr>
                        <a:t>A small neighborhood </a:t>
                      </a:r>
                      <a:r>
                        <a:rPr lang="en-US" sz="1800" u="sng" baseline="0" dirty="0" smtClean="0">
                          <a:solidFill>
                            <a:schemeClr val="tx1"/>
                          </a:solidFill>
                          <a:effectLst/>
                        </a:rPr>
                        <a:t>and</a:t>
                      </a:r>
                      <a:r>
                        <a:rPr lang="en-US" sz="1800" baseline="0" dirty="0" smtClean="0">
                          <a:solidFill>
                            <a:schemeClr val="tx1"/>
                          </a:solidFill>
                          <a:effectLst/>
                        </a:rPr>
                        <a:t> a big neighborhood </a:t>
                      </a:r>
                      <a:r>
                        <a:rPr lang="en-US" sz="1800" u="sng" baseline="0" dirty="0" smtClean="0">
                          <a:solidFill>
                            <a:schemeClr val="tx1"/>
                          </a:solidFill>
                          <a:effectLst/>
                        </a:rPr>
                        <a:t>both</a:t>
                      </a:r>
                      <a:r>
                        <a:rPr lang="en-US" sz="1800" baseline="0" dirty="0" smtClean="0">
                          <a:solidFill>
                            <a:schemeClr val="tx1"/>
                          </a:solidFill>
                          <a:effectLst/>
                        </a:rPr>
                        <a:t> have  families and friends.</a:t>
                      </a:r>
                    </a:p>
                    <a:p>
                      <a:pPr marL="0" marR="0">
                        <a:lnSpc>
                          <a:spcPct val="115000"/>
                        </a:lnSpc>
                        <a:spcBef>
                          <a:spcPts val="0"/>
                        </a:spcBef>
                        <a:spcAft>
                          <a:spcPts val="0"/>
                        </a:spcAft>
                      </a:pPr>
                      <a:endParaRPr lang="en-US" sz="1800" baseline="0" dirty="0" smtClean="0">
                        <a:solidFill>
                          <a:schemeClr val="tx1"/>
                        </a:solidFill>
                        <a:effectLst/>
                      </a:endParaRPr>
                    </a:p>
                    <a:p>
                      <a:pPr marL="0" marR="0">
                        <a:lnSpc>
                          <a:spcPct val="115000"/>
                        </a:lnSpc>
                        <a:spcBef>
                          <a:spcPts val="0"/>
                        </a:spcBef>
                        <a:spcAft>
                          <a:spcPts val="0"/>
                        </a:spcAft>
                      </a:pPr>
                      <a:r>
                        <a:rPr lang="en-US" sz="1800" baseline="0" dirty="0" smtClean="0">
                          <a:solidFill>
                            <a:schemeClr val="tx1"/>
                          </a:solidFill>
                          <a:effectLst/>
                        </a:rPr>
                        <a:t>Example Sentence Frame:</a:t>
                      </a:r>
                    </a:p>
                    <a:p>
                      <a:pPr marL="0" marR="0">
                        <a:lnSpc>
                          <a:spcPct val="115000"/>
                        </a:lnSpc>
                        <a:spcBef>
                          <a:spcPts val="0"/>
                        </a:spcBef>
                        <a:spcAft>
                          <a:spcPts val="0"/>
                        </a:spcAft>
                      </a:pPr>
                      <a:r>
                        <a:rPr lang="en-US" sz="1800" dirty="0" smtClean="0">
                          <a:solidFill>
                            <a:schemeClr val="tx1"/>
                          </a:solidFill>
                          <a:effectLst/>
                        </a:rPr>
                        <a:t>A</a:t>
                      </a:r>
                      <a:r>
                        <a:rPr lang="en-US" sz="1800" baseline="0" dirty="0" smtClean="0">
                          <a:solidFill>
                            <a:schemeClr val="tx1"/>
                          </a:solidFill>
                          <a:effectLst/>
                        </a:rPr>
                        <a:t> _______ and a _______ both have ____________.</a:t>
                      </a:r>
                    </a:p>
                    <a:p>
                      <a:pPr marL="0" marR="0">
                        <a:lnSpc>
                          <a:spcPct val="115000"/>
                        </a:lnSpc>
                        <a:spcBef>
                          <a:spcPts val="0"/>
                        </a:spcBef>
                        <a:spcAft>
                          <a:spcPts val="0"/>
                        </a:spcAft>
                      </a:pPr>
                      <a:r>
                        <a:rPr lang="en-US" sz="1800" b="1" baseline="0" dirty="0" smtClean="0">
                          <a:solidFill>
                            <a:schemeClr val="tx1"/>
                          </a:solidFill>
                          <a:effectLst/>
                        </a:rPr>
                        <a:t>           are</a:t>
                      </a:r>
                      <a:endParaRPr lang="en-US" sz="1800" dirty="0">
                        <a:solidFill>
                          <a:schemeClr val="tx1"/>
                        </a:solidFill>
                        <a:effectLst/>
                      </a:endParaRPr>
                    </a:p>
                  </a:txBody>
                  <a:tcPr marL="50892" marR="50892" marT="0" marB="0"/>
                </a:tc>
                <a:tc>
                  <a:txBody>
                    <a:bodyPr/>
                    <a:lstStyle/>
                    <a:p>
                      <a:pPr marL="0" marR="0" algn="ctr">
                        <a:lnSpc>
                          <a:spcPct val="115000"/>
                        </a:lnSpc>
                        <a:spcBef>
                          <a:spcPts val="0"/>
                        </a:spcBef>
                        <a:spcAft>
                          <a:spcPts val="0"/>
                        </a:spcAft>
                      </a:pPr>
                      <a:r>
                        <a:rPr lang="en-US" sz="1800" dirty="0">
                          <a:effectLst/>
                        </a:rPr>
                        <a:t>Intermediate</a:t>
                      </a:r>
                    </a:p>
                    <a:p>
                      <a:pPr marL="0" marR="0">
                        <a:lnSpc>
                          <a:spcPct val="115000"/>
                        </a:lnSpc>
                        <a:spcBef>
                          <a:spcPts val="0"/>
                        </a:spcBef>
                        <a:spcAft>
                          <a:spcPts val="0"/>
                        </a:spcAft>
                      </a:pPr>
                      <a:r>
                        <a:rPr lang="en-US" sz="1800" dirty="0">
                          <a:effectLst/>
                        </a:rPr>
                        <a:t>Form: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FF0000"/>
                          </a:solidFill>
                          <a:effectLst/>
                        </a:rPr>
                        <a:t>Conjunctions: </a:t>
                      </a:r>
                      <a:r>
                        <a:rPr lang="en-US" sz="1800" i="1" baseline="0" dirty="0" smtClean="0">
                          <a:solidFill>
                            <a:srgbClr val="FF0000"/>
                          </a:solidFill>
                          <a:effectLst/>
                        </a:rPr>
                        <a:t>both, but, while, however</a:t>
                      </a:r>
                      <a:endParaRPr lang="en-US" sz="1800" i="1" dirty="0" smtClean="0">
                        <a:solidFill>
                          <a:srgbClr val="FF0000"/>
                        </a:solidFill>
                        <a:effectLst/>
                      </a:endParaRPr>
                    </a:p>
                    <a:p>
                      <a:pPr marL="0" marR="0">
                        <a:lnSpc>
                          <a:spcPct val="115000"/>
                        </a:lnSpc>
                        <a:spcBef>
                          <a:spcPts val="0"/>
                        </a:spcBef>
                        <a:spcAft>
                          <a:spcPts val="0"/>
                        </a:spcAft>
                      </a:pPr>
                      <a:r>
                        <a:rPr lang="en-US" sz="1800" dirty="0" smtClean="0">
                          <a:effectLst/>
                        </a:rPr>
                        <a:t>Examples:</a:t>
                      </a:r>
                    </a:p>
                    <a:p>
                      <a:pPr marL="0" marR="0">
                        <a:lnSpc>
                          <a:spcPct val="115000"/>
                        </a:lnSpc>
                        <a:spcBef>
                          <a:spcPts val="0"/>
                        </a:spcBef>
                        <a:spcAft>
                          <a:spcPts val="0"/>
                        </a:spcAft>
                      </a:pPr>
                      <a:r>
                        <a:rPr lang="en-US" sz="1800" dirty="0" smtClean="0">
                          <a:solidFill>
                            <a:srgbClr val="FF0000"/>
                          </a:solidFill>
                          <a:effectLst/>
                        </a:rPr>
                        <a:t>Some neighborhoods have lots and lots of people in them, </a:t>
                      </a:r>
                      <a:r>
                        <a:rPr lang="en-US" sz="1800" u="sng" dirty="0" smtClean="0">
                          <a:solidFill>
                            <a:srgbClr val="FF0000"/>
                          </a:solidFill>
                          <a:effectLst/>
                        </a:rPr>
                        <a:t>while</a:t>
                      </a:r>
                      <a:r>
                        <a:rPr lang="en-US" sz="1800" dirty="0" smtClean="0">
                          <a:solidFill>
                            <a:srgbClr val="FF0000"/>
                          </a:solidFill>
                          <a:effectLst/>
                        </a:rPr>
                        <a:t> others have only a small population.</a:t>
                      </a:r>
                      <a:endParaRPr lang="en-US" sz="1800" dirty="0" smtClean="0">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effectLst/>
                        </a:rPr>
                        <a:t>Example Sentence Frame:</a:t>
                      </a:r>
                    </a:p>
                    <a:p>
                      <a:pPr marL="0" marR="0">
                        <a:lnSpc>
                          <a:spcPct val="115000"/>
                        </a:lnSpc>
                        <a:spcBef>
                          <a:spcPts val="0"/>
                        </a:spcBef>
                        <a:spcAft>
                          <a:spcPts val="0"/>
                        </a:spcAft>
                      </a:pPr>
                      <a:r>
                        <a:rPr lang="en-US" sz="1800" dirty="0" smtClean="0">
                          <a:solidFill>
                            <a:srgbClr val="FF0000"/>
                          </a:solidFill>
                          <a:effectLst/>
                        </a:rPr>
                        <a:t>A</a:t>
                      </a:r>
                      <a:r>
                        <a:rPr lang="en-US" sz="1800" baseline="0" dirty="0" smtClean="0">
                          <a:solidFill>
                            <a:srgbClr val="FF0000"/>
                          </a:solidFill>
                          <a:effectLst/>
                        </a:rPr>
                        <a:t> _____ has/is ________ while a ________ has/is</a:t>
                      </a:r>
                    </a:p>
                    <a:p>
                      <a:pPr marL="0" marR="0">
                        <a:lnSpc>
                          <a:spcPct val="115000"/>
                        </a:lnSpc>
                        <a:spcBef>
                          <a:spcPts val="0"/>
                        </a:spcBef>
                        <a:spcAft>
                          <a:spcPts val="0"/>
                        </a:spcAft>
                      </a:pPr>
                      <a:r>
                        <a:rPr lang="en-US" sz="1800" baseline="0" dirty="0" smtClean="0">
                          <a:solidFill>
                            <a:srgbClr val="FF0000"/>
                          </a:solidFill>
                          <a:effectLst/>
                        </a:rPr>
                        <a:t>__________.</a:t>
                      </a:r>
                      <a:endParaRPr lang="en-US" sz="1800" dirty="0">
                        <a:effectLst/>
                      </a:endParaRPr>
                    </a:p>
                  </a:txBody>
                  <a:tcPr marL="50892" marR="50892" marT="0" marB="0"/>
                </a:tc>
                <a:tc>
                  <a:txBody>
                    <a:bodyPr/>
                    <a:lstStyle/>
                    <a:p>
                      <a:pPr marL="0" marR="0" algn="ctr">
                        <a:lnSpc>
                          <a:spcPct val="115000"/>
                        </a:lnSpc>
                        <a:spcBef>
                          <a:spcPts val="0"/>
                        </a:spcBef>
                        <a:spcAft>
                          <a:spcPts val="0"/>
                        </a:spcAft>
                      </a:pPr>
                      <a:r>
                        <a:rPr lang="en-US" sz="1800" dirty="0">
                          <a:effectLst/>
                        </a:rPr>
                        <a:t>Advanced</a:t>
                      </a:r>
                    </a:p>
                    <a:p>
                      <a:pPr marL="0" marR="0">
                        <a:lnSpc>
                          <a:spcPct val="115000"/>
                        </a:lnSpc>
                        <a:spcBef>
                          <a:spcPts val="0"/>
                        </a:spcBef>
                        <a:spcAft>
                          <a:spcPts val="0"/>
                        </a:spcAft>
                      </a:pPr>
                      <a:r>
                        <a:rPr lang="en-US" sz="1800" dirty="0">
                          <a:effectLst/>
                        </a:rPr>
                        <a:t>Form: </a:t>
                      </a:r>
                    </a:p>
                    <a:p>
                      <a:pPr marL="0" marR="0">
                        <a:lnSpc>
                          <a:spcPct val="115000"/>
                        </a:lnSpc>
                        <a:spcBef>
                          <a:spcPts val="0"/>
                        </a:spcBef>
                        <a:spcAft>
                          <a:spcPts val="0"/>
                        </a:spcAft>
                      </a:pPr>
                      <a:endParaRPr lang="en-US" sz="1800" dirty="0">
                        <a:effectLst/>
                      </a:endParaRPr>
                    </a:p>
                  </a:txBody>
                  <a:tcPr marL="50892" marR="50892" marT="0" marB="0"/>
                </a:tc>
              </a:tr>
            </a:tbl>
          </a:graphicData>
        </a:graphic>
      </p:graphicFrame>
      <p:sp>
        <p:nvSpPr>
          <p:cNvPr id="51216" name="Rectangle 2"/>
          <p:cNvSpPr>
            <a:spLocks noChangeArrowheads="1"/>
          </p:cNvSpPr>
          <p:nvPr/>
        </p:nvSpPr>
        <p:spPr bwMode="auto">
          <a:xfrm>
            <a:off x="34925" y="273050"/>
            <a:ext cx="8458200" cy="368300"/>
          </a:xfrm>
          <a:prstGeom prst="rect">
            <a:avLst/>
          </a:prstGeom>
          <a:noFill/>
          <a:ln w="9525">
            <a:noFill/>
            <a:miter lim="800000"/>
            <a:headEnd/>
            <a:tailEnd/>
          </a:ln>
        </p:spPr>
        <p:txBody>
          <a:bodyPr>
            <a:spAutoFit/>
          </a:bodyPr>
          <a:lstStyle/>
          <a:p>
            <a:pPr algn="ctr"/>
            <a:r>
              <a:rPr lang="en-US" b="1" dirty="0" smtClean="0">
                <a:latin typeface="Times New Roman" pitchFamily="18" charset="0"/>
                <a:ea typeface="Calibri" pitchFamily="34" charset="0"/>
                <a:cs typeface="Arial" charset="0"/>
              </a:rPr>
              <a:t>Analysis of </a:t>
            </a:r>
            <a:r>
              <a:rPr lang="en-US" b="1" dirty="0">
                <a:latin typeface="Times New Roman" pitchFamily="18" charset="0"/>
                <a:ea typeface="Calibri" pitchFamily="34" charset="0"/>
                <a:cs typeface="Arial" charset="0"/>
              </a:rPr>
              <a:t>Language Functions and Forms</a:t>
            </a:r>
            <a:endParaRPr lang="en-US" dirty="0">
              <a:latin typeface="Times New Roman" pitchFamily="18" charset="0"/>
              <a:ea typeface="Calibri" pitchFamily="34" charset="0"/>
              <a:cs typeface="Arial" charset="0"/>
            </a:endParaRPr>
          </a:p>
        </p:txBody>
      </p:sp>
      <p:grpSp>
        <p:nvGrpSpPr>
          <p:cNvPr id="4" name="Group 6"/>
          <p:cNvGrpSpPr>
            <a:grpSpLocks/>
          </p:cNvGrpSpPr>
          <p:nvPr/>
        </p:nvGrpSpPr>
        <p:grpSpPr bwMode="auto">
          <a:xfrm>
            <a:off x="1066800" y="809623"/>
            <a:ext cx="7239000" cy="707544"/>
            <a:chOff x="1066800" y="4258878"/>
            <a:chExt cx="7239000" cy="707886"/>
          </a:xfrm>
        </p:grpSpPr>
        <p:sp>
          <p:nvSpPr>
            <p:cNvPr id="51218" name="TextBox 7"/>
            <p:cNvSpPr txBox="1">
              <a:spLocks noChangeArrowheads="1"/>
            </p:cNvSpPr>
            <p:nvPr/>
          </p:nvSpPr>
          <p:spPr bwMode="auto">
            <a:xfrm>
              <a:off x="1066800" y="4419600"/>
              <a:ext cx="835412" cy="40011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1</a:t>
              </a:r>
              <a:r>
                <a:rPr lang="en-US" sz="2000" b="1" baseline="30000">
                  <a:solidFill>
                    <a:srgbClr val="FF0000"/>
                  </a:solidFill>
                  <a:latin typeface="Calibri" pitchFamily="34" charset="0"/>
                </a:rPr>
                <a:t>st</a:t>
              </a:r>
              <a:r>
                <a:rPr lang="en-US" sz="2000" b="1">
                  <a:solidFill>
                    <a:srgbClr val="FF0000"/>
                  </a:solidFill>
                  <a:latin typeface="Calibri" pitchFamily="34" charset="0"/>
                </a:rPr>
                <a:t>-2</a:t>
              </a:r>
              <a:r>
                <a:rPr lang="en-US" sz="2000" b="1" baseline="30000">
                  <a:solidFill>
                    <a:srgbClr val="FF0000"/>
                  </a:solidFill>
                  <a:latin typeface="Calibri" pitchFamily="34" charset="0"/>
                </a:rPr>
                <a:t>nd</a:t>
              </a:r>
              <a:r>
                <a:rPr lang="en-US" sz="2000" b="1">
                  <a:solidFill>
                    <a:srgbClr val="FF0000"/>
                  </a:solidFill>
                  <a:latin typeface="Calibri" pitchFamily="34" charset="0"/>
                </a:rPr>
                <a:t> </a:t>
              </a:r>
            </a:p>
          </p:txBody>
        </p:sp>
        <p:sp>
          <p:nvSpPr>
            <p:cNvPr id="51219" name="TextBox 8"/>
            <p:cNvSpPr txBox="1">
              <a:spLocks noChangeArrowheads="1"/>
            </p:cNvSpPr>
            <p:nvPr/>
          </p:nvSpPr>
          <p:spPr bwMode="auto">
            <a:xfrm>
              <a:off x="3505200" y="4439942"/>
              <a:ext cx="1828800" cy="400303"/>
            </a:xfrm>
            <a:prstGeom prst="rect">
              <a:avLst/>
            </a:prstGeom>
            <a:noFill/>
            <a:ln w="9525">
              <a:noFill/>
              <a:miter lim="800000"/>
              <a:headEnd/>
              <a:tailEnd/>
            </a:ln>
          </p:spPr>
          <p:txBody>
            <a:bodyPr wrap="square">
              <a:spAutoFit/>
            </a:bodyPr>
            <a:lstStyle/>
            <a:p>
              <a:r>
                <a:rPr lang="en-US" sz="2000" b="1" dirty="0" smtClean="0">
                  <a:solidFill>
                    <a:srgbClr val="FF0000"/>
                  </a:solidFill>
                  <a:latin typeface="Calibri" pitchFamily="34" charset="0"/>
                </a:rPr>
                <a:t>Neighborhoods</a:t>
              </a:r>
              <a:endParaRPr lang="en-US" sz="2000" b="1" dirty="0">
                <a:solidFill>
                  <a:srgbClr val="FF0000"/>
                </a:solidFill>
                <a:latin typeface="Calibri" pitchFamily="34" charset="0"/>
              </a:endParaRPr>
            </a:p>
          </p:txBody>
        </p:sp>
        <p:sp>
          <p:nvSpPr>
            <p:cNvPr id="51220" name="TextBox 9"/>
            <p:cNvSpPr txBox="1">
              <a:spLocks noChangeArrowheads="1"/>
            </p:cNvSpPr>
            <p:nvPr/>
          </p:nvSpPr>
          <p:spPr bwMode="auto">
            <a:xfrm>
              <a:off x="6400800" y="4258878"/>
              <a:ext cx="1905000" cy="707886"/>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Compare and Contrast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2"/>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Yesterday we read…</a:t>
            </a:r>
          </a:p>
        </p:txBody>
      </p:sp>
      <p:sp>
        <p:nvSpPr>
          <p:cNvPr id="29699" name="TextBox 7"/>
          <p:cNvSpPr txBox="1">
            <a:spLocks noChangeArrowheads="1"/>
          </p:cNvSpPr>
          <p:nvPr/>
        </p:nvSpPr>
        <p:spPr bwMode="auto">
          <a:xfrm>
            <a:off x="457200" y="609600"/>
            <a:ext cx="7772400" cy="5297488"/>
          </a:xfrm>
          <a:prstGeom prst="rect">
            <a:avLst/>
          </a:prstGeom>
          <a:noFill/>
          <a:ln w="9525">
            <a:noFill/>
            <a:miter lim="800000"/>
            <a:headEnd/>
            <a:tailEnd/>
          </a:ln>
        </p:spPr>
        <p:txBody>
          <a:bodyPr>
            <a:spAutoFit/>
          </a:bodyPr>
          <a:lstStyle/>
          <a:p>
            <a:pPr>
              <a:lnSpc>
                <a:spcPts val="3400"/>
              </a:lnSpc>
              <a:tabLst>
                <a:tab pos="1260475" algn="l"/>
                <a:tab pos="1828800" algn="l"/>
              </a:tabLst>
            </a:pPr>
            <a:r>
              <a:rPr lang="en-US" sz="2400" dirty="0">
                <a:latin typeface="Calibri" pitchFamily="34" charset="0"/>
              </a:rPr>
              <a:t>A neighborhood is where you live, learn, grow up, play, and work. In your neighborhood you are surrounded by your family and friends. Each and every neighborhood is a special place. Yours might be in the mountains, along a coast, or somewhere in between. It may be part of </a:t>
            </a:r>
            <a:r>
              <a:rPr lang="en-US" sz="2400" b="1" dirty="0">
                <a:solidFill>
                  <a:srgbClr val="00B050"/>
                </a:solidFill>
                <a:latin typeface="Calibri" pitchFamily="34" charset="0"/>
              </a:rPr>
              <a:t>a village, town, </a:t>
            </a:r>
            <a:r>
              <a:rPr lang="en-US" sz="2400" b="1" u="sng" dirty="0">
                <a:solidFill>
                  <a:srgbClr val="FF0000"/>
                </a:solidFill>
                <a:latin typeface="Calibri" pitchFamily="34" charset="0"/>
              </a:rPr>
              <a:t>or</a:t>
            </a:r>
            <a:r>
              <a:rPr lang="en-US" sz="2400" dirty="0">
                <a:latin typeface="Calibri" pitchFamily="34" charset="0"/>
              </a:rPr>
              <a:t> </a:t>
            </a:r>
            <a:r>
              <a:rPr lang="en-US" sz="2400" b="1" dirty="0">
                <a:solidFill>
                  <a:srgbClr val="0070C0"/>
                </a:solidFill>
                <a:latin typeface="Calibri" pitchFamily="34" charset="0"/>
              </a:rPr>
              <a:t>big city</a:t>
            </a:r>
            <a:r>
              <a:rPr lang="en-US" sz="2400" dirty="0">
                <a:latin typeface="Calibri" pitchFamily="34" charset="0"/>
              </a:rPr>
              <a:t>. Neighborhoods around the world can look very different. </a:t>
            </a:r>
            <a:r>
              <a:rPr lang="en-US" sz="2400" b="1" dirty="0">
                <a:solidFill>
                  <a:srgbClr val="0070C0"/>
                </a:solidFill>
                <a:latin typeface="Calibri" pitchFamily="34" charset="0"/>
              </a:rPr>
              <a:t>Some neighborhoods have lots and lots of people in them</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B050"/>
                </a:solidFill>
                <a:latin typeface="Calibri" pitchFamily="34" charset="0"/>
              </a:rPr>
              <a:t>others have only a small population</a:t>
            </a:r>
            <a:r>
              <a:rPr lang="en-US" sz="2400" dirty="0">
                <a:latin typeface="Calibri" pitchFamily="34" charset="0"/>
              </a:rPr>
              <a:t>. </a:t>
            </a:r>
            <a:r>
              <a:rPr lang="en-US" sz="2400" b="1" dirty="0">
                <a:solidFill>
                  <a:srgbClr val="00B050"/>
                </a:solidFill>
                <a:latin typeface="Calibri" pitchFamily="34" charset="0"/>
              </a:rPr>
              <a:t>A neighborhood on a small island or high up on a mountain might only have a few people in it</a:t>
            </a:r>
            <a:r>
              <a:rPr lang="en-US" sz="2400" dirty="0">
                <a:latin typeface="Calibri" pitchFamily="34" charset="0"/>
              </a:rPr>
              <a:t>. </a:t>
            </a:r>
            <a:r>
              <a:rPr lang="en-US" sz="2400" b="1" dirty="0">
                <a:solidFill>
                  <a:srgbClr val="00B050"/>
                </a:solidFill>
                <a:latin typeface="Calibri" pitchFamily="34" charset="0"/>
              </a:rPr>
              <a:t>Some neighborhoods are made up of a few buildings in a town or village</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70C0"/>
                </a:solidFill>
                <a:latin typeface="Calibri" pitchFamily="34" charset="0"/>
              </a:rPr>
              <a:t>others stretch for miles and miles and are part of a big city</a:t>
            </a:r>
            <a:r>
              <a:rPr lang="en-US" sz="2400" dirty="0">
                <a:latin typeface="Calibri" pitchFamily="34" charset="0"/>
              </a:rPr>
              <a:t>. </a:t>
            </a:r>
          </a:p>
        </p:txBody>
      </p:sp>
      <p:sp>
        <p:nvSpPr>
          <p:cNvPr id="8" name="TextBox 7"/>
          <p:cNvSpPr txBox="1">
            <a:spLocks noChangeArrowheads="1"/>
          </p:cNvSpPr>
          <p:nvPr/>
        </p:nvSpPr>
        <p:spPr bwMode="auto">
          <a:xfrm>
            <a:off x="457200" y="5867400"/>
            <a:ext cx="7772400" cy="830997"/>
          </a:xfrm>
          <a:prstGeom prst="rect">
            <a:avLst/>
          </a:prstGeom>
          <a:noFill/>
          <a:ln w="12700">
            <a:solidFill>
              <a:srgbClr val="FF0000"/>
            </a:solidFill>
            <a:miter lim="800000"/>
            <a:headEnd/>
            <a:tailEnd/>
          </a:ln>
        </p:spPr>
        <p:txBody>
          <a:bodyPr>
            <a:spAutoFit/>
          </a:bodyPr>
          <a:lstStyle/>
          <a:p>
            <a:pPr algn="ctr">
              <a:tabLst>
                <a:tab pos="1260475" algn="l"/>
                <a:tab pos="1828800" algn="l"/>
              </a:tabLst>
            </a:pPr>
            <a:r>
              <a:rPr lang="en-US" sz="2400" b="1" dirty="0">
                <a:solidFill>
                  <a:srgbClr val="FF0000"/>
                </a:solidFill>
                <a:latin typeface="Calibri" pitchFamily="34" charset="0"/>
              </a:rPr>
              <a:t>The text my students read </a:t>
            </a:r>
            <a:r>
              <a:rPr lang="en-US" sz="2400" b="1" dirty="0" smtClean="0">
                <a:solidFill>
                  <a:srgbClr val="FF0000"/>
                </a:solidFill>
                <a:latin typeface="Calibri" pitchFamily="34" charset="0"/>
              </a:rPr>
              <a:t>contains one Form, </a:t>
            </a:r>
          </a:p>
          <a:p>
            <a:pPr algn="ctr">
              <a:tabLst>
                <a:tab pos="1260475" algn="l"/>
                <a:tab pos="1828800" algn="l"/>
              </a:tabLst>
            </a:pPr>
            <a:r>
              <a:rPr lang="en-US" sz="2400" b="1" dirty="0" smtClean="0">
                <a:solidFill>
                  <a:srgbClr val="FF0000"/>
                </a:solidFill>
                <a:latin typeface="Calibri" pitchFamily="34" charset="0"/>
              </a:rPr>
              <a:t>but our discussion and their writing can include more.</a:t>
            </a:r>
            <a:endParaRPr lang="en-US" sz="2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4274"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54275"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Intermediate Form</a:t>
            </a:r>
            <a:r>
              <a:rPr lang="en-US" sz="2400">
                <a:latin typeface="Calibri" pitchFamily="34" charset="0"/>
              </a:rPr>
              <a:t>: Conjunctions: </a:t>
            </a:r>
            <a:r>
              <a:rPr lang="en-US" sz="2400" i="1">
                <a:latin typeface="Calibri" pitchFamily="34" charset="0"/>
              </a:rPr>
              <a:t>both, but, while, however</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3 intermediate level ELLs will work together to fill out a contrast chart based on the reading.</a:t>
            </a:r>
          </a:p>
        </p:txBody>
      </p:sp>
      <p:graphicFrame>
        <p:nvGraphicFramePr>
          <p:cNvPr id="10" name="Table 9"/>
          <p:cNvGraphicFramePr>
            <a:graphicFrameLocks noGrp="1"/>
          </p:cNvGraphicFramePr>
          <p:nvPr/>
        </p:nvGraphicFramePr>
        <p:xfrm>
          <a:off x="457200" y="3340100"/>
          <a:ext cx="7924800" cy="2070861"/>
        </p:xfrm>
        <a:graphic>
          <a:graphicData uri="http://schemas.openxmlformats.org/drawingml/2006/table">
            <a:tbl>
              <a:tblPr firstRow="1" firstCol="1" lastRow="1" lastCol="1" bandRow="1" bandCol="1">
                <a:tableStyleId>{D7AC3CCA-C797-4891-BE02-D94E43425B78}</a:tableStyleId>
              </a:tblPr>
              <a:tblGrid>
                <a:gridCol w="3886200"/>
                <a:gridCol w="152400"/>
                <a:gridCol w="3886200"/>
              </a:tblGrid>
              <a:tr h="2070861">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5298"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55299" name="TextBox 8"/>
          <p:cNvSpPr txBox="1">
            <a:spLocks noChangeArrowheads="1"/>
          </p:cNvSpPr>
          <p:nvPr/>
        </p:nvSpPr>
        <p:spPr bwMode="auto">
          <a:xfrm>
            <a:off x="457200" y="533400"/>
            <a:ext cx="4267200" cy="369888"/>
          </a:xfrm>
          <a:prstGeom prst="rect">
            <a:avLst/>
          </a:prstGeom>
          <a:noFill/>
          <a:ln w="9525">
            <a:noFill/>
            <a:miter lim="800000"/>
            <a:headEnd/>
            <a:tailEnd/>
          </a:ln>
        </p:spPr>
        <p:txBody>
          <a:bodyPr>
            <a:spAutoFit/>
          </a:bodyPr>
          <a:lstStyle/>
          <a:p>
            <a:r>
              <a:rPr lang="en-US" b="1">
                <a:latin typeface="Calibri" pitchFamily="34" charset="0"/>
              </a:rPr>
              <a:t>Student A</a:t>
            </a:r>
          </a:p>
        </p:txBody>
      </p:sp>
      <p:graphicFrame>
        <p:nvGraphicFramePr>
          <p:cNvPr id="10" name="Table 9"/>
          <p:cNvGraphicFramePr>
            <a:graphicFrameLocks noGrp="1"/>
          </p:cNvGraphicFramePr>
          <p:nvPr/>
        </p:nvGraphicFramePr>
        <p:xfrm>
          <a:off x="457200" y="1489075"/>
          <a:ext cx="7924800" cy="1577340"/>
        </p:xfrm>
        <a:graphic>
          <a:graphicData uri="http://schemas.openxmlformats.org/drawingml/2006/table">
            <a:tbl>
              <a:tblPr firstRow="1" firstCol="1" lastRow="1" lastCol="1" bandRow="1" bandCol="1">
                <a:tableStyleId>{D7AC3CCA-C797-4891-BE02-D94E43425B78}</a:tableStyleId>
              </a:tblPr>
              <a:tblGrid>
                <a:gridCol w="3886200"/>
                <a:gridCol w="152400"/>
                <a:gridCol w="38862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Small population</a:t>
                      </a:r>
                    </a:p>
                    <a:p>
                      <a:pPr marL="0" marR="0">
                        <a:lnSpc>
                          <a:spcPct val="115000"/>
                        </a:lnSpc>
                        <a:spcBef>
                          <a:spcPts val="0"/>
                        </a:spcBef>
                        <a:spcAft>
                          <a:spcPts val="0"/>
                        </a:spcAft>
                      </a:pPr>
                      <a:r>
                        <a:rPr lang="en-US" sz="1800" b="1" dirty="0" smtClean="0">
                          <a:solidFill>
                            <a:srgbClr val="FF0000"/>
                          </a:solidFill>
                          <a:effectLst/>
                        </a:rPr>
                        <a:t>2. ________________</a:t>
                      </a:r>
                    </a:p>
                    <a:p>
                      <a:pPr marL="0" marR="0">
                        <a:lnSpc>
                          <a:spcPct val="115000"/>
                        </a:lnSpc>
                        <a:spcBef>
                          <a:spcPts val="0"/>
                        </a:spcBef>
                        <a:spcAft>
                          <a:spcPts val="0"/>
                        </a:spcAft>
                      </a:pPr>
                      <a:r>
                        <a:rPr lang="en-US" sz="1800" b="1" dirty="0" smtClean="0">
                          <a:solidFill>
                            <a:srgbClr val="FF0000"/>
                          </a:solidFill>
                          <a:effectLst/>
                        </a:rPr>
                        <a:t>3. A few buildings</a:t>
                      </a:r>
                    </a:p>
                    <a:p>
                      <a:pPr marL="0" marR="0">
                        <a:lnSpc>
                          <a:spcPct val="115000"/>
                        </a:lnSpc>
                        <a:spcBef>
                          <a:spcPts val="0"/>
                        </a:spcBef>
                        <a:spcAft>
                          <a:spcPts val="0"/>
                        </a:spcAft>
                      </a:pPr>
                      <a:r>
                        <a:rPr lang="en-US" sz="1800" b="1" dirty="0" smtClean="0">
                          <a:solidFill>
                            <a:srgbClr val="FF0000"/>
                          </a:solidFill>
                          <a:effectLst/>
                        </a:rPr>
                        <a:t>4. ________________</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endParaRPr lang="en-US" sz="1800" dirty="0">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Large population</a:t>
                      </a:r>
                    </a:p>
                    <a:p>
                      <a:pPr marL="0" marR="0">
                        <a:lnSpc>
                          <a:spcPct val="115000"/>
                        </a:lnSpc>
                        <a:spcBef>
                          <a:spcPts val="0"/>
                        </a:spcBef>
                        <a:spcAft>
                          <a:spcPts val="0"/>
                        </a:spcAft>
                      </a:pPr>
                      <a:r>
                        <a:rPr lang="en-US" sz="1800" dirty="0" smtClean="0">
                          <a:solidFill>
                            <a:srgbClr val="FF0000"/>
                          </a:solidFill>
                          <a:effectLst/>
                        </a:rPr>
                        <a:t>2. __________________</a:t>
                      </a:r>
                    </a:p>
                    <a:p>
                      <a:pPr marL="0" marR="0">
                        <a:lnSpc>
                          <a:spcPct val="115000"/>
                        </a:lnSpc>
                        <a:spcBef>
                          <a:spcPts val="0"/>
                        </a:spcBef>
                        <a:spcAft>
                          <a:spcPts val="0"/>
                        </a:spcAft>
                      </a:pPr>
                      <a:r>
                        <a:rPr lang="en-US" sz="1800" dirty="0" smtClean="0">
                          <a:solidFill>
                            <a:srgbClr val="FF0000"/>
                          </a:solidFill>
                          <a:effectLst/>
                        </a:rPr>
                        <a:t>3. Miles</a:t>
                      </a:r>
                      <a:r>
                        <a:rPr lang="en-US" sz="1800" baseline="0" dirty="0" smtClean="0">
                          <a:solidFill>
                            <a:srgbClr val="FF0000"/>
                          </a:solidFill>
                          <a:effectLst/>
                        </a:rPr>
                        <a:t> of streets</a:t>
                      </a:r>
                    </a:p>
                    <a:p>
                      <a:pPr marL="0" marR="0">
                        <a:lnSpc>
                          <a:spcPct val="115000"/>
                        </a:lnSpc>
                        <a:spcBef>
                          <a:spcPts val="0"/>
                        </a:spcBef>
                        <a:spcAft>
                          <a:spcPts val="0"/>
                        </a:spcAft>
                      </a:pPr>
                      <a:r>
                        <a:rPr lang="en-US" sz="1800" baseline="0" dirty="0" smtClean="0">
                          <a:solidFill>
                            <a:srgbClr val="FF0000"/>
                          </a:solidFill>
                          <a:effectLst/>
                        </a:rPr>
                        <a:t>4.___________________</a:t>
                      </a:r>
                      <a:endParaRPr lang="en-US" sz="1800" dirty="0">
                        <a:solidFill>
                          <a:srgbClr val="FF0000"/>
                        </a:solidFill>
                        <a:effectLst/>
                      </a:endParaRPr>
                    </a:p>
                  </a:txBody>
                  <a:tcPr marL="50892" marR="50892" marT="0" marB="0"/>
                </a:tc>
              </a:tr>
            </a:tbl>
          </a:graphicData>
        </a:graphic>
      </p:graphicFrame>
      <p:sp>
        <p:nvSpPr>
          <p:cNvPr id="55310" name="TextBox 10"/>
          <p:cNvSpPr txBox="1">
            <a:spLocks noChangeArrowheads="1"/>
          </p:cNvSpPr>
          <p:nvPr/>
        </p:nvSpPr>
        <p:spPr bwMode="auto">
          <a:xfrm>
            <a:off x="457200" y="838200"/>
            <a:ext cx="8534400" cy="646113"/>
          </a:xfrm>
          <a:prstGeom prst="rect">
            <a:avLst/>
          </a:prstGeom>
          <a:solidFill>
            <a:schemeClr val="bg1"/>
          </a:solidFill>
          <a:ln w="9525">
            <a:noFill/>
            <a:miter lim="800000"/>
            <a:headEnd/>
            <a:tailEnd/>
          </a:ln>
        </p:spPr>
        <p:txBody>
          <a:bodyPr>
            <a:spAutoFit/>
          </a:bodyPr>
          <a:lstStyle/>
          <a:p>
            <a:r>
              <a:rPr lang="en-US">
                <a:latin typeface="Calibri" pitchFamily="34" charset="0"/>
              </a:rPr>
              <a:t>Small neighborhoods have a small population; </a:t>
            </a:r>
            <a:r>
              <a:rPr lang="en-US" b="1">
                <a:latin typeface="Calibri" pitchFamily="34" charset="0"/>
              </a:rPr>
              <a:t>however </a:t>
            </a:r>
            <a:r>
              <a:rPr lang="en-US">
                <a:latin typeface="Calibri" pitchFamily="34" charset="0"/>
              </a:rPr>
              <a:t>big ones have a large population.  Small neighborhoods have a few buildings </a:t>
            </a:r>
            <a:r>
              <a:rPr lang="en-US" b="1">
                <a:latin typeface="Calibri" pitchFamily="34" charset="0"/>
              </a:rPr>
              <a:t>while</a:t>
            </a:r>
            <a:r>
              <a:rPr lang="en-US">
                <a:latin typeface="Calibri" pitchFamily="34" charset="0"/>
              </a:rPr>
              <a:t> big ones have miles of streets.</a:t>
            </a:r>
          </a:p>
        </p:txBody>
      </p:sp>
      <p:sp>
        <p:nvSpPr>
          <p:cNvPr id="12" name="TextBox 11"/>
          <p:cNvSpPr txBox="1">
            <a:spLocks noChangeArrowheads="1"/>
          </p:cNvSpPr>
          <p:nvPr/>
        </p:nvSpPr>
        <p:spPr bwMode="auto">
          <a:xfrm>
            <a:off x="457200" y="3657600"/>
            <a:ext cx="4267200" cy="369888"/>
          </a:xfrm>
          <a:prstGeom prst="rect">
            <a:avLst/>
          </a:prstGeom>
          <a:noFill/>
          <a:ln w="9525">
            <a:noFill/>
            <a:miter lim="800000"/>
            <a:headEnd/>
            <a:tailEnd/>
          </a:ln>
        </p:spPr>
        <p:txBody>
          <a:bodyPr>
            <a:spAutoFit/>
          </a:bodyPr>
          <a:lstStyle/>
          <a:p>
            <a:r>
              <a:rPr lang="en-US" b="1">
                <a:latin typeface="Calibri" pitchFamily="34" charset="0"/>
              </a:rPr>
              <a:t>Student B</a:t>
            </a:r>
          </a:p>
        </p:txBody>
      </p:sp>
      <p:graphicFrame>
        <p:nvGraphicFramePr>
          <p:cNvPr id="13" name="Table 12"/>
          <p:cNvGraphicFramePr>
            <a:graphicFrameLocks noGrp="1"/>
          </p:cNvGraphicFramePr>
          <p:nvPr/>
        </p:nvGraphicFramePr>
        <p:xfrm>
          <a:off x="457200" y="4648200"/>
          <a:ext cx="7924800" cy="1577340"/>
        </p:xfrm>
        <a:graphic>
          <a:graphicData uri="http://schemas.openxmlformats.org/drawingml/2006/table">
            <a:tbl>
              <a:tblPr firstRow="1" firstCol="1" lastRow="1" lastCol="1" bandRow="1" bandCol="1">
                <a:tableStyleId>{D7AC3CCA-C797-4891-BE02-D94E43425B78}</a:tableStyleId>
              </a:tblPr>
              <a:tblGrid>
                <a:gridCol w="3886200"/>
                <a:gridCol w="152400"/>
                <a:gridCol w="38862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__________________</a:t>
                      </a:r>
                    </a:p>
                    <a:p>
                      <a:pPr marL="0" marR="0">
                        <a:lnSpc>
                          <a:spcPct val="115000"/>
                        </a:lnSpc>
                        <a:spcBef>
                          <a:spcPts val="0"/>
                        </a:spcBef>
                        <a:spcAft>
                          <a:spcPts val="0"/>
                        </a:spcAft>
                      </a:pPr>
                      <a:r>
                        <a:rPr lang="en-US" sz="1800" b="1" dirty="0" smtClean="0">
                          <a:solidFill>
                            <a:srgbClr val="FF0000"/>
                          </a:solidFill>
                          <a:effectLst/>
                        </a:rPr>
                        <a:t>2. Few houses</a:t>
                      </a:r>
                      <a:r>
                        <a:rPr lang="en-US" sz="1800" b="1" baseline="0" dirty="0" smtClean="0">
                          <a:solidFill>
                            <a:srgbClr val="FF0000"/>
                          </a:solidFill>
                          <a:effectLst/>
                        </a:rPr>
                        <a:t> and apartments</a:t>
                      </a:r>
                    </a:p>
                    <a:p>
                      <a:pPr marL="0" marR="0">
                        <a:lnSpc>
                          <a:spcPct val="115000"/>
                        </a:lnSpc>
                        <a:spcBef>
                          <a:spcPts val="0"/>
                        </a:spcBef>
                        <a:spcAft>
                          <a:spcPts val="0"/>
                        </a:spcAft>
                      </a:pPr>
                      <a:r>
                        <a:rPr lang="en-US" sz="1800" b="1" baseline="0" dirty="0" smtClean="0">
                          <a:solidFill>
                            <a:srgbClr val="FF0000"/>
                          </a:solidFill>
                          <a:effectLst/>
                        </a:rPr>
                        <a:t>3. __________________</a:t>
                      </a:r>
                    </a:p>
                    <a:p>
                      <a:pPr marL="0" marR="0">
                        <a:lnSpc>
                          <a:spcPct val="115000"/>
                        </a:lnSpc>
                        <a:spcBef>
                          <a:spcPts val="0"/>
                        </a:spcBef>
                        <a:spcAft>
                          <a:spcPts val="0"/>
                        </a:spcAft>
                      </a:pPr>
                      <a:r>
                        <a:rPr lang="en-US" sz="1800" b="1" dirty="0" smtClean="0">
                          <a:solidFill>
                            <a:srgbClr val="FF0000"/>
                          </a:solidFill>
                          <a:effectLst/>
                        </a:rPr>
                        <a:t>4. Part</a:t>
                      </a:r>
                      <a:r>
                        <a:rPr lang="en-US" sz="1800" b="1" baseline="0" dirty="0" smtClean="0">
                          <a:solidFill>
                            <a:srgbClr val="FF0000"/>
                          </a:solidFill>
                          <a:effectLst/>
                        </a:rPr>
                        <a:t> of villages or towns</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___________________</a:t>
                      </a:r>
                    </a:p>
                    <a:p>
                      <a:pPr marL="0" marR="0">
                        <a:lnSpc>
                          <a:spcPct val="115000"/>
                        </a:lnSpc>
                        <a:spcBef>
                          <a:spcPts val="0"/>
                        </a:spcBef>
                        <a:spcAft>
                          <a:spcPts val="0"/>
                        </a:spcAft>
                      </a:pPr>
                      <a:r>
                        <a:rPr lang="en-US" sz="1800" b="1" dirty="0" smtClean="0">
                          <a:solidFill>
                            <a:srgbClr val="FF0000"/>
                          </a:solidFill>
                          <a:effectLst/>
                        </a:rPr>
                        <a:t>2. Many houses and apartments</a:t>
                      </a:r>
                      <a:endParaRPr lang="en-US" sz="1800" b="1" dirty="0">
                        <a:solidFill>
                          <a:srgbClr val="FF0000"/>
                        </a:solidFill>
                        <a:effectLst/>
                      </a:endParaRPr>
                    </a:p>
                    <a:p>
                      <a:pPr marL="0" marR="0">
                        <a:lnSpc>
                          <a:spcPct val="115000"/>
                        </a:lnSpc>
                        <a:spcBef>
                          <a:spcPts val="0"/>
                        </a:spcBef>
                        <a:spcAft>
                          <a:spcPts val="0"/>
                        </a:spcAft>
                      </a:pPr>
                      <a:r>
                        <a:rPr lang="en-US" sz="1800" dirty="0" smtClean="0">
                          <a:solidFill>
                            <a:srgbClr val="FF0000"/>
                          </a:solidFill>
                          <a:effectLst/>
                        </a:rPr>
                        <a:t>3. ___________________</a:t>
                      </a:r>
                    </a:p>
                    <a:p>
                      <a:pPr marL="0" marR="0">
                        <a:lnSpc>
                          <a:spcPct val="115000"/>
                        </a:lnSpc>
                        <a:spcBef>
                          <a:spcPts val="0"/>
                        </a:spcBef>
                        <a:spcAft>
                          <a:spcPts val="0"/>
                        </a:spcAft>
                      </a:pPr>
                      <a:r>
                        <a:rPr lang="en-US" sz="1800" dirty="0" smtClean="0">
                          <a:solidFill>
                            <a:srgbClr val="FF0000"/>
                          </a:solidFill>
                          <a:effectLst/>
                        </a:rPr>
                        <a:t>4. Part of large cities</a:t>
                      </a:r>
                      <a:endParaRPr lang="en-US" sz="1800" dirty="0">
                        <a:solidFill>
                          <a:srgbClr val="FF0000"/>
                        </a:solidFill>
                        <a:effectLst/>
                      </a:endParaRPr>
                    </a:p>
                  </a:txBody>
                  <a:tcPr marL="50892" marR="50892" marT="0" marB="0"/>
                </a:tc>
              </a:tr>
            </a:tbl>
          </a:graphicData>
        </a:graphic>
      </p:graphicFrame>
      <p:sp>
        <p:nvSpPr>
          <p:cNvPr id="14" name="TextBox 13"/>
          <p:cNvSpPr txBox="1">
            <a:spLocks noChangeArrowheads="1"/>
          </p:cNvSpPr>
          <p:nvPr/>
        </p:nvSpPr>
        <p:spPr bwMode="auto">
          <a:xfrm>
            <a:off x="457200" y="3962400"/>
            <a:ext cx="8382000" cy="646113"/>
          </a:xfrm>
          <a:prstGeom prst="rect">
            <a:avLst/>
          </a:prstGeom>
          <a:solidFill>
            <a:schemeClr val="bg1"/>
          </a:solidFill>
          <a:ln w="9525">
            <a:noFill/>
            <a:miter lim="800000"/>
            <a:headEnd/>
            <a:tailEnd/>
          </a:ln>
        </p:spPr>
        <p:txBody>
          <a:bodyPr>
            <a:spAutoFit/>
          </a:bodyPr>
          <a:lstStyle/>
          <a:p>
            <a:r>
              <a:rPr lang="en-US">
                <a:latin typeface="Calibri" pitchFamily="34" charset="0"/>
              </a:rPr>
              <a:t>Small neighborhoods have few houses and apartments; </a:t>
            </a:r>
            <a:r>
              <a:rPr lang="en-US" b="1">
                <a:latin typeface="Calibri" pitchFamily="34" charset="0"/>
              </a:rPr>
              <a:t>however </a:t>
            </a:r>
            <a:r>
              <a:rPr lang="en-US">
                <a:latin typeface="Calibri" pitchFamily="34" charset="0"/>
              </a:rPr>
              <a:t>big ones have many.  Small neighborhoods are part of villages or towns </a:t>
            </a:r>
            <a:r>
              <a:rPr lang="en-US" b="1">
                <a:latin typeface="Calibri" pitchFamily="34" charset="0"/>
              </a:rPr>
              <a:t>while</a:t>
            </a:r>
            <a:r>
              <a:rPr lang="en-US">
                <a:latin typeface="Calibri" pitchFamily="34" charset="0"/>
              </a:rPr>
              <a:t> big ones are part of large cities.</a:t>
            </a:r>
          </a:p>
        </p:txBody>
      </p:sp>
      <p:sp>
        <p:nvSpPr>
          <p:cNvPr id="55323" name="TextBox 14"/>
          <p:cNvSpPr txBox="1">
            <a:spLocks noChangeArrowheads="1"/>
          </p:cNvSpPr>
          <p:nvPr/>
        </p:nvSpPr>
        <p:spPr bwMode="auto">
          <a:xfrm>
            <a:off x="457200" y="3059113"/>
            <a:ext cx="7848600" cy="369887"/>
          </a:xfrm>
          <a:prstGeom prst="rect">
            <a:avLst/>
          </a:prstGeom>
          <a:noFill/>
          <a:ln w="9525">
            <a:noFill/>
            <a:miter lim="800000"/>
            <a:headEnd/>
            <a:tailEnd/>
          </a:ln>
        </p:spPr>
        <p:txBody>
          <a:bodyPr>
            <a:spAutoFit/>
          </a:bodyPr>
          <a:lstStyle/>
          <a:p>
            <a:r>
              <a:rPr lang="en-US" b="1">
                <a:latin typeface="Calibri" pitchFamily="34" charset="0"/>
              </a:rPr>
              <a:t>Ask your partner: </a:t>
            </a:r>
            <a:r>
              <a:rPr lang="en-US">
                <a:latin typeface="Calibri" pitchFamily="34" charset="0"/>
              </a:rPr>
              <a:t>How are small neighborhoods different from big ones?  </a:t>
            </a:r>
          </a:p>
        </p:txBody>
      </p:sp>
      <p:cxnSp>
        <p:nvCxnSpPr>
          <p:cNvPr id="18" name="Straight Connector 17"/>
          <p:cNvCxnSpPr/>
          <p:nvPr/>
        </p:nvCxnSpPr>
        <p:spPr>
          <a:xfrm>
            <a:off x="0" y="36576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457200" y="6248400"/>
            <a:ext cx="7848600" cy="369888"/>
          </a:xfrm>
          <a:prstGeom prst="rect">
            <a:avLst/>
          </a:prstGeom>
          <a:noFill/>
          <a:ln w="9525">
            <a:noFill/>
            <a:miter lim="800000"/>
            <a:headEnd/>
            <a:tailEnd/>
          </a:ln>
        </p:spPr>
        <p:txBody>
          <a:bodyPr>
            <a:spAutoFit/>
          </a:bodyPr>
          <a:lstStyle/>
          <a:p>
            <a:r>
              <a:rPr lang="en-US" b="1">
                <a:latin typeface="Calibri" pitchFamily="34" charset="0"/>
              </a:rPr>
              <a:t>Ask your partner: </a:t>
            </a:r>
            <a:r>
              <a:rPr lang="en-US">
                <a:latin typeface="Calibri" pitchFamily="34" charset="0"/>
              </a:rPr>
              <a:t>How are small neighborhoods different from big ones?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6322"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56323"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Intermediate Form</a:t>
            </a:r>
            <a:r>
              <a:rPr lang="en-US" sz="2400">
                <a:latin typeface="Calibri" pitchFamily="34" charset="0"/>
              </a:rPr>
              <a:t>: Conjunctions: </a:t>
            </a:r>
            <a:r>
              <a:rPr lang="en-US" sz="2400" i="1">
                <a:latin typeface="Calibri" pitchFamily="34" charset="0"/>
              </a:rPr>
              <a:t>both, but, while, however</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3 intermediate level ELLs will work together to fill out a contrast chart based on the reading.</a:t>
            </a:r>
          </a:p>
        </p:txBody>
      </p:sp>
      <p:graphicFrame>
        <p:nvGraphicFramePr>
          <p:cNvPr id="10" name="Table 9"/>
          <p:cNvGraphicFramePr>
            <a:graphicFrameLocks noGrp="1"/>
          </p:cNvGraphicFramePr>
          <p:nvPr/>
        </p:nvGraphicFramePr>
        <p:xfrm>
          <a:off x="457200" y="3276600"/>
          <a:ext cx="7924800" cy="630936"/>
        </p:xfrm>
        <a:graphic>
          <a:graphicData uri="http://schemas.openxmlformats.org/drawingml/2006/table">
            <a:tbl>
              <a:tblPr firstRow="1" firstCol="1" lastRow="1" lastCol="1" bandRow="1" bandCol="1">
                <a:tableStyleId>{D7AC3CCA-C797-4891-BE02-D94E43425B78}</a:tableStyleId>
              </a:tblPr>
              <a:tblGrid>
                <a:gridCol w="3886200"/>
                <a:gridCol w="152400"/>
                <a:gridCol w="3886200"/>
              </a:tblGrid>
              <a:tr h="6096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
        <p:nvSpPr>
          <p:cNvPr id="56334" name="TextBox 8"/>
          <p:cNvSpPr txBox="1">
            <a:spLocks noChangeArrowheads="1"/>
          </p:cNvSpPr>
          <p:nvPr/>
        </p:nvSpPr>
        <p:spPr bwMode="auto">
          <a:xfrm>
            <a:off x="533400" y="4038600"/>
            <a:ext cx="7772400" cy="2092325"/>
          </a:xfrm>
          <a:prstGeom prst="rect">
            <a:avLst/>
          </a:prstGeom>
          <a:noFill/>
          <a:ln w="9525">
            <a:noFill/>
            <a:miter lim="800000"/>
            <a:headEnd/>
            <a:tailEnd/>
          </a:ln>
        </p:spPr>
        <p:txBody>
          <a:bodyPr>
            <a:spAutoFit/>
          </a:bodyPr>
          <a:lstStyle/>
          <a:p>
            <a:pPr>
              <a:spcAft>
                <a:spcPts val="600"/>
              </a:spcAft>
            </a:pPr>
            <a:r>
              <a:rPr lang="en-US" sz="2400">
                <a:solidFill>
                  <a:srgbClr val="FF0000"/>
                </a:solidFill>
                <a:latin typeface="Calibri" pitchFamily="34" charset="0"/>
              </a:rPr>
              <a:t>In your journal, write about the topic: </a:t>
            </a:r>
          </a:p>
          <a:p>
            <a:pPr>
              <a:spcAft>
                <a:spcPts val="600"/>
              </a:spcAft>
            </a:pPr>
            <a:r>
              <a:rPr lang="en-US" sz="2400">
                <a:latin typeface="Calibri" pitchFamily="34" charset="0"/>
              </a:rPr>
              <a:t>“How is your house similar to and different from school?” </a:t>
            </a:r>
          </a:p>
          <a:p>
            <a:r>
              <a:rPr lang="en-US" sz="2400">
                <a:latin typeface="Calibri" pitchFamily="34" charset="0"/>
              </a:rPr>
              <a:t>Use the words </a:t>
            </a:r>
            <a:r>
              <a:rPr lang="en-US" sz="2400" i="1" u="sng">
                <a:latin typeface="Calibri" pitchFamily="34" charset="0"/>
              </a:rPr>
              <a:t>both</a:t>
            </a:r>
            <a:r>
              <a:rPr lang="en-US" sz="2400">
                <a:latin typeface="Calibri" pitchFamily="34" charset="0"/>
              </a:rPr>
              <a:t>, </a:t>
            </a:r>
            <a:r>
              <a:rPr lang="en-US" sz="2400" i="1" u="sng">
                <a:latin typeface="Calibri" pitchFamily="34" charset="0"/>
              </a:rPr>
              <a:t>but</a:t>
            </a:r>
            <a:r>
              <a:rPr lang="en-US" sz="2400">
                <a:latin typeface="Calibri" pitchFamily="34" charset="0"/>
              </a:rPr>
              <a:t>, </a:t>
            </a:r>
            <a:r>
              <a:rPr lang="en-US" sz="2400" i="1" u="sng">
                <a:latin typeface="Calibri" pitchFamily="34" charset="0"/>
              </a:rPr>
              <a:t>while</a:t>
            </a:r>
            <a:r>
              <a:rPr lang="en-US" sz="2400">
                <a:latin typeface="Calibri" pitchFamily="34" charset="0"/>
              </a:rPr>
              <a:t>, and </a:t>
            </a:r>
            <a:r>
              <a:rPr lang="en-US" sz="2400" i="1" u="sng">
                <a:latin typeface="Calibri" pitchFamily="34" charset="0"/>
              </a:rPr>
              <a:t>however</a:t>
            </a:r>
            <a:r>
              <a:rPr lang="en-US" sz="2400">
                <a:latin typeface="Calibri" pitchFamily="34" charset="0"/>
              </a:rPr>
              <a:t> at least one time each. Start with the sentence: </a:t>
            </a:r>
          </a:p>
          <a:p>
            <a:r>
              <a:rPr lang="en-US" sz="2400">
                <a:latin typeface="Calibri" pitchFamily="34" charset="0"/>
              </a:rPr>
              <a:t>“</a:t>
            </a:r>
            <a:r>
              <a:rPr lang="en-US" sz="2400" u="sng">
                <a:latin typeface="Calibri" pitchFamily="34" charset="0"/>
              </a:rPr>
              <a:t>Both</a:t>
            </a:r>
            <a:r>
              <a:rPr lang="en-US" sz="2400">
                <a:latin typeface="Calibri" pitchFamily="34" charset="0"/>
              </a:rPr>
              <a:t> my house and my school are nice places, </a:t>
            </a:r>
            <a:r>
              <a:rPr lang="en-US" sz="2400" u="sng">
                <a:latin typeface="Calibri" pitchFamily="34" charset="0"/>
              </a:rPr>
              <a:t>but</a:t>
            </a:r>
            <a:r>
              <a:rPr lang="en-US" sz="2400">
                <a:latin typeface="Calibri" pitchFamily="34" charset="0"/>
              </a:rPr>
              <a:t> I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2" name="Table 1"/>
          <p:cNvGraphicFramePr>
            <a:graphicFrameLocks noGrp="1"/>
          </p:cNvGraphicFramePr>
          <p:nvPr/>
        </p:nvGraphicFramePr>
        <p:xfrm>
          <a:off x="301625" y="838200"/>
          <a:ext cx="7924800" cy="5362956"/>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441342">
                <a:tc gridSpan="3">
                  <a:txBody>
                    <a:bodyPr/>
                    <a:lstStyle/>
                    <a:p>
                      <a:pPr marL="0" marR="0">
                        <a:lnSpc>
                          <a:spcPct val="115000"/>
                        </a:lnSpc>
                        <a:spcBef>
                          <a:spcPts val="600"/>
                        </a:spcBef>
                        <a:spcAft>
                          <a:spcPts val="0"/>
                        </a:spcAft>
                        <a:tabLst>
                          <a:tab pos="1838325" algn="l"/>
                          <a:tab pos="5029200" algn="l"/>
                        </a:tabLst>
                      </a:pPr>
                      <a:r>
                        <a:rPr lang="en-US" sz="1800" dirty="0">
                          <a:effectLst/>
                        </a:rPr>
                        <a:t>Grade 	Theme of the 	Language </a:t>
                      </a:r>
                    </a:p>
                    <a:p>
                      <a:pPr marL="0" marR="0">
                        <a:lnSpc>
                          <a:spcPct val="115000"/>
                        </a:lnSpc>
                        <a:spcBef>
                          <a:spcPts val="0"/>
                        </a:spcBef>
                        <a:spcAft>
                          <a:spcPts val="600"/>
                        </a:spcAft>
                        <a:tabLst>
                          <a:tab pos="1838325" algn="l"/>
                          <a:tab pos="5029200" algn="l"/>
                        </a:tabLst>
                      </a:pPr>
                      <a:r>
                        <a:rPr lang="en-US" sz="1800" dirty="0">
                          <a:effectLst/>
                        </a:rPr>
                        <a:t>level:	literacy unit:	Function:</a:t>
                      </a:r>
                      <a:endParaRPr lang="en-US" sz="1800" dirty="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441342">
                <a:tc gridSpan="3">
                  <a:txBody>
                    <a:bodyPr/>
                    <a:lstStyle/>
                    <a:p>
                      <a:pPr marL="0" marR="0" algn="ctr">
                        <a:lnSpc>
                          <a:spcPct val="115000"/>
                        </a:lnSpc>
                        <a:spcBef>
                          <a:spcPts val="300"/>
                        </a:spcBef>
                        <a:spcAft>
                          <a:spcPts val="300"/>
                        </a:spcAft>
                      </a:pPr>
                      <a:r>
                        <a:rPr lang="en-US" sz="1800">
                          <a:effectLst/>
                        </a:rPr>
                        <a:t>Examples of target Form from teaching materials or from a sample of student writing that can be given to a language learner. </a:t>
                      </a:r>
                      <a:endParaRPr lang="en-US" sz="180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1250916">
                <a:tc>
                  <a:txBody>
                    <a:bodyPr/>
                    <a:lstStyle/>
                    <a:p>
                      <a:pPr marL="0" marR="0" algn="ctr">
                        <a:lnSpc>
                          <a:spcPct val="115000"/>
                        </a:lnSpc>
                        <a:spcBef>
                          <a:spcPts val="0"/>
                        </a:spcBef>
                        <a:spcAft>
                          <a:spcPts val="0"/>
                        </a:spcAft>
                      </a:pPr>
                      <a:r>
                        <a:rPr lang="en-US" sz="1800" dirty="0">
                          <a:effectLst/>
                        </a:rPr>
                        <a:t>Beginning</a:t>
                      </a:r>
                    </a:p>
                    <a:p>
                      <a:pPr marL="0" marR="0">
                        <a:lnSpc>
                          <a:spcPct val="115000"/>
                        </a:lnSpc>
                        <a:spcBef>
                          <a:spcPts val="0"/>
                        </a:spcBef>
                        <a:spcAft>
                          <a:spcPts val="0"/>
                        </a:spcAft>
                      </a:pPr>
                      <a:r>
                        <a:rPr lang="en-US" sz="1800" dirty="0">
                          <a:effectLst/>
                        </a:rPr>
                        <a:t>Form: </a:t>
                      </a:r>
                      <a:endParaRPr lang="en-US" sz="1800" dirty="0" smtClean="0">
                        <a:effectLst/>
                      </a:endParaRPr>
                    </a:p>
                    <a:p>
                      <a:pPr marL="0" marR="0">
                        <a:lnSpc>
                          <a:spcPct val="115000"/>
                        </a:lnSpc>
                        <a:spcBef>
                          <a:spcPts val="0"/>
                        </a:spcBef>
                        <a:spcAft>
                          <a:spcPts val="0"/>
                        </a:spcAft>
                      </a:pPr>
                      <a:r>
                        <a:rPr lang="en-US" sz="1800" dirty="0" smtClean="0">
                          <a:solidFill>
                            <a:schemeClr val="tx1"/>
                          </a:solidFill>
                          <a:effectLst/>
                        </a:rPr>
                        <a:t>Conjunctions: </a:t>
                      </a:r>
                      <a:r>
                        <a:rPr lang="en-US" sz="1800" i="1" dirty="0" smtClean="0">
                          <a:solidFill>
                            <a:schemeClr val="tx1"/>
                          </a:solidFill>
                          <a:effectLst/>
                        </a:rPr>
                        <a:t>and,</a:t>
                      </a:r>
                      <a:r>
                        <a:rPr lang="en-US" sz="1800" i="1" baseline="0" dirty="0" smtClean="0">
                          <a:solidFill>
                            <a:schemeClr val="tx1"/>
                          </a:solidFill>
                          <a:effectLst/>
                        </a:rPr>
                        <a:t> both</a:t>
                      </a:r>
                      <a:endParaRPr lang="en-US" sz="1800" i="1" dirty="0">
                        <a:solidFill>
                          <a:schemeClr val="tx1"/>
                        </a:solidFill>
                        <a:effectLst/>
                      </a:endParaRPr>
                    </a:p>
                    <a:p>
                      <a:pPr marL="0" marR="0">
                        <a:lnSpc>
                          <a:spcPct val="115000"/>
                        </a:lnSpc>
                        <a:spcBef>
                          <a:spcPts val="0"/>
                        </a:spcBef>
                        <a:spcAft>
                          <a:spcPts val="0"/>
                        </a:spcAft>
                      </a:pPr>
                      <a:endParaRPr lang="en-US" sz="1800" dirty="0" smtClean="0">
                        <a:solidFill>
                          <a:schemeClr val="tx1"/>
                        </a:solidFill>
                        <a:effectLst/>
                      </a:endParaRPr>
                    </a:p>
                    <a:p>
                      <a:pPr marL="0" marR="0">
                        <a:lnSpc>
                          <a:spcPct val="115000"/>
                        </a:lnSpc>
                        <a:spcBef>
                          <a:spcPts val="0"/>
                        </a:spcBef>
                        <a:spcAft>
                          <a:spcPts val="0"/>
                        </a:spcAft>
                      </a:pPr>
                      <a:r>
                        <a:rPr lang="en-US" sz="1800" dirty="0" smtClean="0">
                          <a:solidFill>
                            <a:schemeClr val="tx1"/>
                          </a:solidFill>
                          <a:effectLst/>
                        </a:rPr>
                        <a:t>Examples:</a:t>
                      </a:r>
                    </a:p>
                    <a:p>
                      <a:pPr marL="0" marR="0">
                        <a:lnSpc>
                          <a:spcPct val="115000"/>
                        </a:lnSpc>
                        <a:spcBef>
                          <a:spcPts val="0"/>
                        </a:spcBef>
                        <a:spcAft>
                          <a:spcPts val="0"/>
                        </a:spcAft>
                      </a:pPr>
                      <a:r>
                        <a:rPr lang="en-US" sz="1800" baseline="0" dirty="0" smtClean="0">
                          <a:solidFill>
                            <a:schemeClr val="tx1"/>
                          </a:solidFill>
                          <a:effectLst/>
                        </a:rPr>
                        <a:t>A small neighborhood </a:t>
                      </a:r>
                      <a:r>
                        <a:rPr lang="en-US" sz="1800" u="sng" baseline="0" dirty="0" smtClean="0">
                          <a:solidFill>
                            <a:schemeClr val="tx1"/>
                          </a:solidFill>
                          <a:effectLst/>
                        </a:rPr>
                        <a:t>and</a:t>
                      </a:r>
                      <a:r>
                        <a:rPr lang="en-US" sz="1800" baseline="0" dirty="0" smtClean="0">
                          <a:solidFill>
                            <a:schemeClr val="tx1"/>
                          </a:solidFill>
                          <a:effectLst/>
                        </a:rPr>
                        <a:t> a big neighborhood </a:t>
                      </a:r>
                      <a:r>
                        <a:rPr lang="en-US" sz="1800" u="sng" baseline="0" dirty="0" smtClean="0">
                          <a:solidFill>
                            <a:schemeClr val="tx1"/>
                          </a:solidFill>
                          <a:effectLst/>
                        </a:rPr>
                        <a:t>both</a:t>
                      </a:r>
                      <a:r>
                        <a:rPr lang="en-US" sz="1800" baseline="0" dirty="0" smtClean="0">
                          <a:solidFill>
                            <a:schemeClr val="tx1"/>
                          </a:solidFill>
                          <a:effectLst/>
                        </a:rPr>
                        <a:t> have  families and friends.</a:t>
                      </a:r>
                    </a:p>
                    <a:p>
                      <a:pPr marL="0" marR="0">
                        <a:lnSpc>
                          <a:spcPct val="115000"/>
                        </a:lnSpc>
                        <a:spcBef>
                          <a:spcPts val="0"/>
                        </a:spcBef>
                        <a:spcAft>
                          <a:spcPts val="0"/>
                        </a:spcAft>
                      </a:pPr>
                      <a:endParaRPr lang="en-US" sz="1800" baseline="0" dirty="0" smtClean="0">
                        <a:solidFill>
                          <a:schemeClr val="tx1"/>
                        </a:solidFill>
                        <a:effectLst/>
                      </a:endParaRPr>
                    </a:p>
                    <a:p>
                      <a:pPr marL="0" marR="0">
                        <a:lnSpc>
                          <a:spcPct val="115000"/>
                        </a:lnSpc>
                        <a:spcBef>
                          <a:spcPts val="0"/>
                        </a:spcBef>
                        <a:spcAft>
                          <a:spcPts val="0"/>
                        </a:spcAft>
                      </a:pPr>
                      <a:r>
                        <a:rPr lang="en-US" sz="1800" baseline="0" dirty="0" smtClean="0">
                          <a:solidFill>
                            <a:schemeClr val="tx1"/>
                          </a:solidFill>
                          <a:effectLst/>
                        </a:rPr>
                        <a:t>Example Sentence Frame:</a:t>
                      </a:r>
                    </a:p>
                    <a:p>
                      <a:pPr marL="0" marR="0">
                        <a:lnSpc>
                          <a:spcPct val="115000"/>
                        </a:lnSpc>
                        <a:spcBef>
                          <a:spcPts val="0"/>
                        </a:spcBef>
                        <a:spcAft>
                          <a:spcPts val="0"/>
                        </a:spcAft>
                      </a:pPr>
                      <a:r>
                        <a:rPr lang="en-US" sz="1800" dirty="0" smtClean="0">
                          <a:solidFill>
                            <a:schemeClr val="tx1"/>
                          </a:solidFill>
                          <a:effectLst/>
                        </a:rPr>
                        <a:t>A</a:t>
                      </a:r>
                      <a:r>
                        <a:rPr lang="en-US" sz="1800" baseline="0" dirty="0" smtClean="0">
                          <a:solidFill>
                            <a:schemeClr val="tx1"/>
                          </a:solidFill>
                          <a:effectLst/>
                        </a:rPr>
                        <a:t> _______ and a _______ both have ____________.</a:t>
                      </a:r>
                    </a:p>
                    <a:p>
                      <a:pPr marL="0" marR="0">
                        <a:lnSpc>
                          <a:spcPct val="115000"/>
                        </a:lnSpc>
                        <a:spcBef>
                          <a:spcPts val="0"/>
                        </a:spcBef>
                        <a:spcAft>
                          <a:spcPts val="0"/>
                        </a:spcAft>
                      </a:pPr>
                      <a:r>
                        <a:rPr lang="en-US" sz="1800" b="1" baseline="0" dirty="0" smtClean="0">
                          <a:solidFill>
                            <a:schemeClr val="tx1"/>
                          </a:solidFill>
                          <a:effectLst/>
                        </a:rPr>
                        <a:t>           are</a:t>
                      </a:r>
                      <a:endParaRPr lang="en-US" sz="1800" dirty="0">
                        <a:solidFill>
                          <a:schemeClr val="tx1"/>
                        </a:solidFill>
                        <a:effectLst/>
                      </a:endParaRPr>
                    </a:p>
                  </a:txBody>
                  <a:tcPr marL="50892" marR="50892" marT="0" marB="0"/>
                </a:tc>
                <a:tc>
                  <a:txBody>
                    <a:bodyPr/>
                    <a:lstStyle/>
                    <a:p>
                      <a:pPr marL="0" marR="0" algn="ctr">
                        <a:lnSpc>
                          <a:spcPct val="115000"/>
                        </a:lnSpc>
                        <a:spcBef>
                          <a:spcPts val="0"/>
                        </a:spcBef>
                        <a:spcAft>
                          <a:spcPts val="0"/>
                        </a:spcAft>
                      </a:pPr>
                      <a:r>
                        <a:rPr lang="en-US" sz="1800" dirty="0">
                          <a:effectLst/>
                        </a:rPr>
                        <a:t>Intermediate</a:t>
                      </a:r>
                    </a:p>
                    <a:p>
                      <a:pPr marL="0" marR="0">
                        <a:lnSpc>
                          <a:spcPct val="115000"/>
                        </a:lnSpc>
                        <a:spcBef>
                          <a:spcPts val="0"/>
                        </a:spcBef>
                        <a:spcAft>
                          <a:spcPts val="0"/>
                        </a:spcAft>
                      </a:pPr>
                      <a:r>
                        <a:rPr lang="en-US" sz="1800" dirty="0">
                          <a:effectLst/>
                        </a:rPr>
                        <a:t>Form: </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chemeClr val="tx1"/>
                          </a:solidFill>
                          <a:effectLst/>
                        </a:rPr>
                        <a:t>Conjunctions: </a:t>
                      </a:r>
                      <a:r>
                        <a:rPr lang="en-US" sz="1800" i="1" baseline="0" dirty="0" smtClean="0">
                          <a:solidFill>
                            <a:schemeClr val="tx1"/>
                          </a:solidFill>
                          <a:effectLst/>
                        </a:rPr>
                        <a:t>both, but, while, however</a:t>
                      </a:r>
                      <a:endParaRPr lang="en-US" sz="1800" i="1" dirty="0" smtClean="0">
                        <a:solidFill>
                          <a:schemeClr val="tx1"/>
                        </a:solidFill>
                        <a:effectLst/>
                      </a:endParaRPr>
                    </a:p>
                    <a:p>
                      <a:pPr marL="0" marR="0">
                        <a:lnSpc>
                          <a:spcPct val="115000"/>
                        </a:lnSpc>
                        <a:spcBef>
                          <a:spcPts val="0"/>
                        </a:spcBef>
                        <a:spcAft>
                          <a:spcPts val="0"/>
                        </a:spcAft>
                      </a:pPr>
                      <a:r>
                        <a:rPr lang="en-US" sz="1800" dirty="0" smtClean="0">
                          <a:solidFill>
                            <a:schemeClr val="tx1"/>
                          </a:solidFill>
                          <a:effectLst/>
                        </a:rPr>
                        <a:t>Examples:</a:t>
                      </a:r>
                    </a:p>
                    <a:p>
                      <a:pPr marL="0" marR="0">
                        <a:lnSpc>
                          <a:spcPct val="115000"/>
                        </a:lnSpc>
                        <a:spcBef>
                          <a:spcPts val="0"/>
                        </a:spcBef>
                        <a:spcAft>
                          <a:spcPts val="0"/>
                        </a:spcAft>
                      </a:pPr>
                      <a:r>
                        <a:rPr lang="en-US" sz="1800" dirty="0" smtClean="0">
                          <a:solidFill>
                            <a:schemeClr val="tx1"/>
                          </a:solidFill>
                          <a:effectLst/>
                        </a:rPr>
                        <a:t>Some neighborhoods have lots and lots of people in them, </a:t>
                      </a:r>
                      <a:r>
                        <a:rPr lang="en-US" sz="1800" u="sng" dirty="0" smtClean="0">
                          <a:solidFill>
                            <a:schemeClr val="tx1"/>
                          </a:solidFill>
                          <a:effectLst/>
                        </a:rPr>
                        <a:t>while</a:t>
                      </a:r>
                      <a:r>
                        <a:rPr lang="en-US" sz="1800" dirty="0" smtClean="0">
                          <a:solidFill>
                            <a:schemeClr val="tx1"/>
                          </a:solidFill>
                          <a:effectLst/>
                        </a:rPr>
                        <a:t> others have only a small population.</a:t>
                      </a:r>
                    </a:p>
                    <a:p>
                      <a:pPr marL="0" marR="0" indent="0" algn="l" defTabSz="914400" rtl="0" eaLnBrk="1" fontAlgn="auto" latinLnBrk="0" hangingPunct="1">
                        <a:lnSpc>
                          <a:spcPct val="115000"/>
                        </a:lnSpc>
                        <a:spcBef>
                          <a:spcPts val="0"/>
                        </a:spcBef>
                        <a:spcAft>
                          <a:spcPts val="0"/>
                        </a:spcAft>
                        <a:buClrTx/>
                        <a:buSzTx/>
                        <a:buFontTx/>
                        <a:buNone/>
                        <a:tabLst/>
                        <a:defRPr/>
                      </a:pPr>
                      <a:r>
                        <a:rPr lang="en-US" sz="1800" baseline="0" dirty="0" smtClean="0">
                          <a:solidFill>
                            <a:schemeClr val="tx1"/>
                          </a:solidFill>
                          <a:effectLst/>
                        </a:rPr>
                        <a:t>Example Sentence Frame:</a:t>
                      </a:r>
                    </a:p>
                    <a:p>
                      <a:pPr marL="0" marR="0">
                        <a:lnSpc>
                          <a:spcPct val="115000"/>
                        </a:lnSpc>
                        <a:spcBef>
                          <a:spcPts val="0"/>
                        </a:spcBef>
                        <a:spcAft>
                          <a:spcPts val="0"/>
                        </a:spcAft>
                      </a:pPr>
                      <a:r>
                        <a:rPr lang="en-US" sz="1800" dirty="0" smtClean="0">
                          <a:solidFill>
                            <a:schemeClr val="tx1"/>
                          </a:solidFill>
                          <a:effectLst/>
                        </a:rPr>
                        <a:t>A</a:t>
                      </a:r>
                      <a:r>
                        <a:rPr lang="en-US" sz="1800" baseline="0" dirty="0" smtClean="0">
                          <a:solidFill>
                            <a:schemeClr val="tx1"/>
                          </a:solidFill>
                          <a:effectLst/>
                        </a:rPr>
                        <a:t> _____ has/is ________ while a ________ has/is</a:t>
                      </a:r>
                    </a:p>
                    <a:p>
                      <a:pPr marL="0" marR="0">
                        <a:lnSpc>
                          <a:spcPct val="115000"/>
                        </a:lnSpc>
                        <a:spcBef>
                          <a:spcPts val="0"/>
                        </a:spcBef>
                        <a:spcAft>
                          <a:spcPts val="0"/>
                        </a:spcAft>
                      </a:pPr>
                      <a:r>
                        <a:rPr lang="en-US" sz="1800" baseline="0" dirty="0" smtClean="0">
                          <a:solidFill>
                            <a:schemeClr val="tx1"/>
                          </a:solidFill>
                          <a:effectLst/>
                        </a:rPr>
                        <a:t>__________.</a:t>
                      </a:r>
                      <a:endParaRPr lang="en-US" sz="1800" dirty="0">
                        <a:solidFill>
                          <a:schemeClr val="tx1"/>
                        </a:solidFill>
                        <a:effectLst/>
                      </a:endParaRPr>
                    </a:p>
                  </a:txBody>
                  <a:tcPr marL="50892" marR="50892" marT="0" marB="0"/>
                </a:tc>
                <a:tc>
                  <a:txBody>
                    <a:bodyPr/>
                    <a:lstStyle/>
                    <a:p>
                      <a:pPr marL="0" marR="0" algn="ctr">
                        <a:lnSpc>
                          <a:spcPct val="115000"/>
                        </a:lnSpc>
                        <a:spcBef>
                          <a:spcPts val="0"/>
                        </a:spcBef>
                        <a:spcAft>
                          <a:spcPts val="0"/>
                        </a:spcAft>
                      </a:pPr>
                      <a:r>
                        <a:rPr lang="en-US" sz="1800" dirty="0">
                          <a:effectLst/>
                        </a:rPr>
                        <a:t>Advanced</a:t>
                      </a:r>
                    </a:p>
                    <a:p>
                      <a:pPr marL="0" marR="0">
                        <a:lnSpc>
                          <a:spcPct val="115000"/>
                        </a:lnSpc>
                        <a:spcBef>
                          <a:spcPts val="0"/>
                        </a:spcBef>
                        <a:spcAft>
                          <a:spcPts val="0"/>
                        </a:spcAft>
                      </a:pPr>
                      <a:r>
                        <a:rPr lang="en-US" sz="1800" dirty="0">
                          <a:effectLst/>
                        </a:rPr>
                        <a:t>Form: </a:t>
                      </a:r>
                    </a:p>
                    <a:p>
                      <a:pPr marL="0" marR="0">
                        <a:lnSpc>
                          <a:spcPct val="115000"/>
                        </a:lnSpc>
                        <a:spcBef>
                          <a:spcPts val="0"/>
                        </a:spcBef>
                        <a:spcAft>
                          <a:spcPts val="0"/>
                        </a:spcAft>
                      </a:pPr>
                      <a:r>
                        <a:rPr lang="en-US" sz="1800" dirty="0" smtClean="0">
                          <a:solidFill>
                            <a:srgbClr val="FF0000"/>
                          </a:solidFill>
                          <a:effectLst/>
                        </a:rPr>
                        <a:t>Conjunctions: </a:t>
                      </a:r>
                      <a:r>
                        <a:rPr lang="en-US" sz="1800" i="1" dirty="0" smtClean="0">
                          <a:solidFill>
                            <a:srgbClr val="FF0000"/>
                          </a:solidFill>
                          <a:effectLst/>
                        </a:rPr>
                        <a:t>not only, although</a:t>
                      </a:r>
                      <a:endParaRPr lang="en-US" sz="1800" i="1" baseline="0" dirty="0" smtClean="0">
                        <a:solidFill>
                          <a:srgbClr val="FF0000"/>
                        </a:solidFill>
                        <a:effectLst/>
                      </a:endParaRPr>
                    </a:p>
                    <a:p>
                      <a:pPr marL="0" marR="0">
                        <a:lnSpc>
                          <a:spcPct val="115000"/>
                        </a:lnSpc>
                        <a:spcBef>
                          <a:spcPts val="0"/>
                        </a:spcBef>
                        <a:spcAft>
                          <a:spcPts val="0"/>
                        </a:spcAft>
                      </a:pPr>
                      <a:r>
                        <a:rPr lang="en-US" sz="1800" baseline="0" dirty="0" smtClean="0">
                          <a:solidFill>
                            <a:schemeClr val="tx1"/>
                          </a:solidFill>
                          <a:effectLst/>
                        </a:rPr>
                        <a:t>Examples:</a:t>
                      </a:r>
                    </a:p>
                    <a:p>
                      <a:pPr marL="0" marR="0">
                        <a:lnSpc>
                          <a:spcPct val="115000"/>
                        </a:lnSpc>
                        <a:spcBef>
                          <a:spcPts val="0"/>
                        </a:spcBef>
                        <a:spcAft>
                          <a:spcPts val="0"/>
                        </a:spcAft>
                      </a:pPr>
                      <a:r>
                        <a:rPr lang="en-US" sz="1800" u="sng" dirty="0" smtClean="0">
                          <a:solidFill>
                            <a:srgbClr val="FF0000"/>
                          </a:solidFill>
                          <a:effectLst/>
                        </a:rPr>
                        <a:t>Although</a:t>
                      </a:r>
                      <a:r>
                        <a:rPr lang="en-US" sz="1800" dirty="0" smtClean="0">
                          <a:solidFill>
                            <a:srgbClr val="FF0000"/>
                          </a:solidFill>
                          <a:effectLst/>
                        </a:rPr>
                        <a:t> some neighborhoods</a:t>
                      </a:r>
                      <a:r>
                        <a:rPr lang="en-US" sz="1800" baseline="0" dirty="0" smtClean="0">
                          <a:solidFill>
                            <a:srgbClr val="FF0000"/>
                          </a:solidFill>
                          <a:effectLst/>
                        </a:rPr>
                        <a:t> are small, they all have family and friends.</a:t>
                      </a:r>
                    </a:p>
                    <a:p>
                      <a:pPr marL="0" marR="0">
                        <a:lnSpc>
                          <a:spcPct val="115000"/>
                        </a:lnSpc>
                        <a:spcBef>
                          <a:spcPts val="0"/>
                        </a:spcBef>
                        <a:spcAft>
                          <a:spcPts val="0"/>
                        </a:spcAft>
                      </a:pPr>
                      <a:r>
                        <a:rPr lang="en-US" sz="1800" baseline="0" dirty="0" smtClean="0">
                          <a:effectLst/>
                        </a:rPr>
                        <a:t>Example Sentence Frame: </a:t>
                      </a:r>
                    </a:p>
                    <a:p>
                      <a:pPr marL="0" marR="0">
                        <a:lnSpc>
                          <a:spcPct val="115000"/>
                        </a:lnSpc>
                        <a:spcBef>
                          <a:spcPts val="0"/>
                        </a:spcBef>
                        <a:spcAft>
                          <a:spcPts val="0"/>
                        </a:spcAft>
                      </a:pPr>
                      <a:r>
                        <a:rPr lang="en-US" sz="1800" u="sng" baseline="0" dirty="0" smtClean="0">
                          <a:solidFill>
                            <a:srgbClr val="FF0000"/>
                          </a:solidFill>
                          <a:effectLst/>
                        </a:rPr>
                        <a:t>Although</a:t>
                      </a:r>
                      <a:r>
                        <a:rPr lang="en-US" sz="1800" baseline="0" dirty="0" smtClean="0">
                          <a:solidFill>
                            <a:srgbClr val="FF0000"/>
                          </a:solidFill>
                          <a:effectLst/>
                        </a:rPr>
                        <a:t> some ________ are ____________, they all have/are _____________.</a:t>
                      </a:r>
                      <a:endParaRPr lang="en-US" sz="1800" dirty="0">
                        <a:solidFill>
                          <a:srgbClr val="FF0000"/>
                        </a:solidFill>
                        <a:effectLst/>
                      </a:endParaRPr>
                    </a:p>
                  </a:txBody>
                  <a:tcPr marL="50892" marR="50892" marT="0" marB="0"/>
                </a:tc>
              </a:tr>
            </a:tbl>
          </a:graphicData>
        </a:graphic>
      </p:graphicFrame>
      <p:sp>
        <p:nvSpPr>
          <p:cNvPr id="61456" name="Rectangle 2"/>
          <p:cNvSpPr>
            <a:spLocks noChangeArrowheads="1"/>
          </p:cNvSpPr>
          <p:nvPr/>
        </p:nvSpPr>
        <p:spPr bwMode="auto">
          <a:xfrm>
            <a:off x="34925" y="273050"/>
            <a:ext cx="8458200" cy="368300"/>
          </a:xfrm>
          <a:prstGeom prst="rect">
            <a:avLst/>
          </a:prstGeom>
          <a:noFill/>
          <a:ln w="9525">
            <a:noFill/>
            <a:miter lim="800000"/>
            <a:headEnd/>
            <a:tailEnd/>
          </a:ln>
        </p:spPr>
        <p:txBody>
          <a:bodyPr>
            <a:spAutoFit/>
          </a:bodyPr>
          <a:lstStyle/>
          <a:p>
            <a:pPr algn="ctr"/>
            <a:r>
              <a:rPr lang="en-US" b="1" dirty="0" smtClean="0">
                <a:latin typeface="Times New Roman" pitchFamily="18" charset="0"/>
                <a:ea typeface="Calibri" pitchFamily="34" charset="0"/>
                <a:cs typeface="Arial" charset="0"/>
              </a:rPr>
              <a:t>Analysis of </a:t>
            </a:r>
            <a:r>
              <a:rPr lang="en-US" b="1" dirty="0">
                <a:latin typeface="Times New Roman" pitchFamily="18" charset="0"/>
                <a:ea typeface="Calibri" pitchFamily="34" charset="0"/>
                <a:cs typeface="Arial" charset="0"/>
              </a:rPr>
              <a:t>Language Functions and Forms</a:t>
            </a:r>
            <a:endParaRPr lang="en-US" dirty="0">
              <a:latin typeface="Times New Roman" pitchFamily="18" charset="0"/>
              <a:ea typeface="Calibri" pitchFamily="34" charset="0"/>
              <a:cs typeface="Arial" charset="0"/>
            </a:endParaRPr>
          </a:p>
        </p:txBody>
      </p:sp>
      <p:grpSp>
        <p:nvGrpSpPr>
          <p:cNvPr id="4" name="Group 6"/>
          <p:cNvGrpSpPr>
            <a:grpSpLocks/>
          </p:cNvGrpSpPr>
          <p:nvPr/>
        </p:nvGrpSpPr>
        <p:grpSpPr bwMode="auto">
          <a:xfrm>
            <a:off x="1066800" y="809623"/>
            <a:ext cx="7239000" cy="707544"/>
            <a:chOff x="1066800" y="4258878"/>
            <a:chExt cx="7239000" cy="707886"/>
          </a:xfrm>
        </p:grpSpPr>
        <p:sp>
          <p:nvSpPr>
            <p:cNvPr id="61458" name="TextBox 7"/>
            <p:cNvSpPr txBox="1">
              <a:spLocks noChangeArrowheads="1"/>
            </p:cNvSpPr>
            <p:nvPr/>
          </p:nvSpPr>
          <p:spPr bwMode="auto">
            <a:xfrm>
              <a:off x="1066800" y="4419600"/>
              <a:ext cx="835412" cy="40011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1</a:t>
              </a:r>
              <a:r>
                <a:rPr lang="en-US" sz="2000" b="1" baseline="30000">
                  <a:solidFill>
                    <a:srgbClr val="FF0000"/>
                  </a:solidFill>
                  <a:latin typeface="Calibri" pitchFamily="34" charset="0"/>
                </a:rPr>
                <a:t>st</a:t>
              </a:r>
              <a:r>
                <a:rPr lang="en-US" sz="2000" b="1">
                  <a:solidFill>
                    <a:srgbClr val="FF0000"/>
                  </a:solidFill>
                  <a:latin typeface="Calibri" pitchFamily="34" charset="0"/>
                </a:rPr>
                <a:t>-2</a:t>
              </a:r>
              <a:r>
                <a:rPr lang="en-US" sz="2000" b="1" baseline="30000">
                  <a:solidFill>
                    <a:srgbClr val="FF0000"/>
                  </a:solidFill>
                  <a:latin typeface="Calibri" pitchFamily="34" charset="0"/>
                </a:rPr>
                <a:t>nd</a:t>
              </a:r>
              <a:r>
                <a:rPr lang="en-US" sz="2000" b="1">
                  <a:solidFill>
                    <a:srgbClr val="FF0000"/>
                  </a:solidFill>
                  <a:latin typeface="Calibri" pitchFamily="34" charset="0"/>
                </a:rPr>
                <a:t> </a:t>
              </a:r>
            </a:p>
          </p:txBody>
        </p:sp>
        <p:sp>
          <p:nvSpPr>
            <p:cNvPr id="61459" name="TextBox 8"/>
            <p:cNvSpPr txBox="1">
              <a:spLocks noChangeArrowheads="1"/>
            </p:cNvSpPr>
            <p:nvPr/>
          </p:nvSpPr>
          <p:spPr bwMode="auto">
            <a:xfrm>
              <a:off x="3429000" y="4420823"/>
              <a:ext cx="1866900" cy="400303"/>
            </a:xfrm>
            <a:prstGeom prst="rect">
              <a:avLst/>
            </a:prstGeom>
            <a:noFill/>
            <a:ln w="9525">
              <a:noFill/>
              <a:miter lim="800000"/>
              <a:headEnd/>
              <a:tailEnd/>
            </a:ln>
          </p:spPr>
          <p:txBody>
            <a:bodyPr wrap="square">
              <a:spAutoFit/>
            </a:bodyPr>
            <a:lstStyle/>
            <a:p>
              <a:r>
                <a:rPr lang="en-US" sz="2000" b="1" dirty="0" smtClean="0">
                  <a:solidFill>
                    <a:srgbClr val="FF0000"/>
                  </a:solidFill>
                  <a:latin typeface="Calibri" pitchFamily="34" charset="0"/>
                </a:rPr>
                <a:t>Neighborhoods </a:t>
              </a:r>
              <a:endParaRPr lang="en-US" sz="2000" b="1" dirty="0">
                <a:solidFill>
                  <a:srgbClr val="FF0000"/>
                </a:solidFill>
                <a:latin typeface="Calibri" pitchFamily="34" charset="0"/>
              </a:endParaRPr>
            </a:p>
          </p:txBody>
        </p:sp>
        <p:sp>
          <p:nvSpPr>
            <p:cNvPr id="61460" name="TextBox 9"/>
            <p:cNvSpPr txBox="1">
              <a:spLocks noChangeArrowheads="1"/>
            </p:cNvSpPr>
            <p:nvPr/>
          </p:nvSpPr>
          <p:spPr bwMode="auto">
            <a:xfrm>
              <a:off x="6400800" y="4258878"/>
              <a:ext cx="1905000" cy="707886"/>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Compare and Contrast</a:t>
              </a: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2"/>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Yesterday we read…</a:t>
            </a:r>
          </a:p>
        </p:txBody>
      </p:sp>
      <p:sp>
        <p:nvSpPr>
          <p:cNvPr id="29699" name="TextBox 7"/>
          <p:cNvSpPr txBox="1">
            <a:spLocks noChangeArrowheads="1"/>
          </p:cNvSpPr>
          <p:nvPr/>
        </p:nvSpPr>
        <p:spPr bwMode="auto">
          <a:xfrm>
            <a:off x="457200" y="609600"/>
            <a:ext cx="7772400" cy="5297488"/>
          </a:xfrm>
          <a:prstGeom prst="rect">
            <a:avLst/>
          </a:prstGeom>
          <a:noFill/>
          <a:ln w="9525">
            <a:noFill/>
            <a:miter lim="800000"/>
            <a:headEnd/>
            <a:tailEnd/>
          </a:ln>
        </p:spPr>
        <p:txBody>
          <a:bodyPr>
            <a:spAutoFit/>
          </a:bodyPr>
          <a:lstStyle/>
          <a:p>
            <a:pPr>
              <a:lnSpc>
                <a:spcPts val="3400"/>
              </a:lnSpc>
              <a:tabLst>
                <a:tab pos="1260475" algn="l"/>
                <a:tab pos="1828800" algn="l"/>
              </a:tabLst>
            </a:pPr>
            <a:r>
              <a:rPr lang="en-US" sz="2400" dirty="0">
                <a:latin typeface="Calibri" pitchFamily="34" charset="0"/>
              </a:rPr>
              <a:t>A neighborhood is where you live, learn, grow up, play, and work. In your neighborhood you are surrounded by your family and friends. Each and every neighborhood is a special place. Yours might be in the mountains, along a coast, or somewhere in between. It may be part of </a:t>
            </a:r>
            <a:r>
              <a:rPr lang="en-US" sz="2400" b="1" dirty="0">
                <a:solidFill>
                  <a:srgbClr val="00B050"/>
                </a:solidFill>
                <a:latin typeface="Calibri" pitchFamily="34" charset="0"/>
              </a:rPr>
              <a:t>a village, town, </a:t>
            </a:r>
            <a:r>
              <a:rPr lang="en-US" sz="2400" b="1" u="sng" dirty="0">
                <a:solidFill>
                  <a:srgbClr val="FF0000"/>
                </a:solidFill>
                <a:latin typeface="Calibri" pitchFamily="34" charset="0"/>
              </a:rPr>
              <a:t>or</a:t>
            </a:r>
            <a:r>
              <a:rPr lang="en-US" sz="2400" dirty="0">
                <a:latin typeface="Calibri" pitchFamily="34" charset="0"/>
              </a:rPr>
              <a:t> </a:t>
            </a:r>
            <a:r>
              <a:rPr lang="en-US" sz="2400" b="1" dirty="0">
                <a:solidFill>
                  <a:srgbClr val="0070C0"/>
                </a:solidFill>
                <a:latin typeface="Calibri" pitchFamily="34" charset="0"/>
              </a:rPr>
              <a:t>big city</a:t>
            </a:r>
            <a:r>
              <a:rPr lang="en-US" sz="2400" dirty="0">
                <a:latin typeface="Calibri" pitchFamily="34" charset="0"/>
              </a:rPr>
              <a:t>. Neighborhoods around the world can look very different. </a:t>
            </a:r>
            <a:r>
              <a:rPr lang="en-US" sz="2400" b="1" dirty="0">
                <a:solidFill>
                  <a:srgbClr val="0070C0"/>
                </a:solidFill>
                <a:latin typeface="Calibri" pitchFamily="34" charset="0"/>
              </a:rPr>
              <a:t>Some neighborhoods have lots and lots of people in them</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B050"/>
                </a:solidFill>
                <a:latin typeface="Calibri" pitchFamily="34" charset="0"/>
              </a:rPr>
              <a:t>others have only a small population</a:t>
            </a:r>
            <a:r>
              <a:rPr lang="en-US" sz="2400" dirty="0">
                <a:latin typeface="Calibri" pitchFamily="34" charset="0"/>
              </a:rPr>
              <a:t>. </a:t>
            </a:r>
            <a:r>
              <a:rPr lang="en-US" sz="2400" b="1" dirty="0">
                <a:solidFill>
                  <a:srgbClr val="00B050"/>
                </a:solidFill>
                <a:latin typeface="Calibri" pitchFamily="34" charset="0"/>
              </a:rPr>
              <a:t>A neighborhood on a small island or high up on a mountain might only have a few people in it</a:t>
            </a:r>
            <a:r>
              <a:rPr lang="en-US" sz="2400" dirty="0">
                <a:latin typeface="Calibri" pitchFamily="34" charset="0"/>
              </a:rPr>
              <a:t>. </a:t>
            </a:r>
            <a:r>
              <a:rPr lang="en-US" sz="2400" b="1" dirty="0">
                <a:solidFill>
                  <a:srgbClr val="00B050"/>
                </a:solidFill>
                <a:latin typeface="Calibri" pitchFamily="34" charset="0"/>
              </a:rPr>
              <a:t>Some neighborhoods are made up of a few buildings in a town or village</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70C0"/>
                </a:solidFill>
                <a:latin typeface="Calibri" pitchFamily="34" charset="0"/>
              </a:rPr>
              <a:t>others stretch for miles and miles and are part of a big city</a:t>
            </a:r>
            <a:r>
              <a:rPr lang="en-US" sz="2400" dirty="0">
                <a:latin typeface="Calibri" pitchFamily="34" charset="0"/>
              </a:rPr>
              <a:t>. </a:t>
            </a:r>
          </a:p>
        </p:txBody>
      </p:sp>
      <p:sp>
        <p:nvSpPr>
          <p:cNvPr id="8" name="TextBox 7"/>
          <p:cNvSpPr txBox="1">
            <a:spLocks noChangeArrowheads="1"/>
          </p:cNvSpPr>
          <p:nvPr/>
        </p:nvSpPr>
        <p:spPr bwMode="auto">
          <a:xfrm>
            <a:off x="457200" y="5867400"/>
            <a:ext cx="7772400" cy="830997"/>
          </a:xfrm>
          <a:prstGeom prst="rect">
            <a:avLst/>
          </a:prstGeom>
          <a:noFill/>
          <a:ln w="12700">
            <a:solidFill>
              <a:srgbClr val="FF0000"/>
            </a:solidFill>
            <a:miter lim="800000"/>
            <a:headEnd/>
            <a:tailEnd/>
          </a:ln>
        </p:spPr>
        <p:txBody>
          <a:bodyPr>
            <a:spAutoFit/>
          </a:bodyPr>
          <a:lstStyle/>
          <a:p>
            <a:pPr algn="ctr">
              <a:tabLst>
                <a:tab pos="1260475" algn="l"/>
                <a:tab pos="1828800" algn="l"/>
              </a:tabLst>
            </a:pPr>
            <a:r>
              <a:rPr lang="en-US" sz="2400" b="1" dirty="0">
                <a:solidFill>
                  <a:srgbClr val="FF0000"/>
                </a:solidFill>
                <a:latin typeface="Calibri" pitchFamily="34" charset="0"/>
              </a:rPr>
              <a:t>The text my students read doesn’t contain the Form, </a:t>
            </a:r>
            <a:endParaRPr lang="en-US" sz="2400" b="1" dirty="0" smtClean="0">
              <a:solidFill>
                <a:srgbClr val="FF0000"/>
              </a:solidFill>
              <a:latin typeface="Calibri" pitchFamily="34" charset="0"/>
            </a:endParaRPr>
          </a:p>
          <a:p>
            <a:pPr algn="ctr">
              <a:tabLst>
                <a:tab pos="1260475" algn="l"/>
                <a:tab pos="1828800" algn="l"/>
              </a:tabLst>
            </a:pPr>
            <a:r>
              <a:rPr lang="en-US" sz="2400" b="1" dirty="0" smtClean="0">
                <a:solidFill>
                  <a:srgbClr val="FF0000"/>
                </a:solidFill>
                <a:latin typeface="Calibri" pitchFamily="34" charset="0"/>
              </a:rPr>
              <a:t>so I need to teach the form and induce students to use it.</a:t>
            </a:r>
            <a:endParaRPr lang="en-US" sz="2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4514"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64515"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Advanced Form</a:t>
            </a:r>
            <a:r>
              <a:rPr lang="en-US" sz="2400">
                <a:latin typeface="Calibri" pitchFamily="34" charset="0"/>
              </a:rPr>
              <a:t>: Conjunctions: </a:t>
            </a:r>
            <a:r>
              <a:rPr lang="en-US" sz="2400" i="1">
                <a:latin typeface="Calibri" pitchFamily="34" charset="0"/>
              </a:rPr>
              <a:t>not only, although</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3 advanced level ELLs will work together to fill out a comparison and contrast chart based on the reading.</a:t>
            </a:r>
          </a:p>
        </p:txBody>
      </p:sp>
      <p:graphicFrame>
        <p:nvGraphicFramePr>
          <p:cNvPr id="10" name="Table 9"/>
          <p:cNvGraphicFramePr>
            <a:graphicFrameLocks noGrp="1"/>
          </p:cNvGraphicFramePr>
          <p:nvPr/>
        </p:nvGraphicFramePr>
        <p:xfrm>
          <a:off x="457200" y="3429000"/>
          <a:ext cx="7924800" cy="2590800"/>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25908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5538"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65539" name="TextBox 8"/>
          <p:cNvSpPr txBox="1">
            <a:spLocks noChangeArrowheads="1"/>
          </p:cNvSpPr>
          <p:nvPr/>
        </p:nvSpPr>
        <p:spPr bwMode="auto">
          <a:xfrm>
            <a:off x="457200" y="533400"/>
            <a:ext cx="4267200" cy="369888"/>
          </a:xfrm>
          <a:prstGeom prst="rect">
            <a:avLst/>
          </a:prstGeom>
          <a:noFill/>
          <a:ln w="9525">
            <a:noFill/>
            <a:miter lim="800000"/>
            <a:headEnd/>
            <a:tailEnd/>
          </a:ln>
        </p:spPr>
        <p:txBody>
          <a:bodyPr>
            <a:spAutoFit/>
          </a:bodyPr>
          <a:lstStyle/>
          <a:p>
            <a:r>
              <a:rPr lang="en-US" b="1">
                <a:latin typeface="Calibri" pitchFamily="34" charset="0"/>
              </a:rPr>
              <a:t>Student A</a:t>
            </a:r>
          </a:p>
        </p:txBody>
      </p:sp>
      <p:graphicFrame>
        <p:nvGraphicFramePr>
          <p:cNvPr id="10" name="Table 9"/>
          <p:cNvGraphicFramePr>
            <a:graphicFrameLocks noGrp="1"/>
          </p:cNvGraphicFramePr>
          <p:nvPr/>
        </p:nvGraphicFramePr>
        <p:xfrm>
          <a:off x="457200" y="1447800"/>
          <a:ext cx="7924800" cy="1261872"/>
        </p:xfrm>
        <a:graphic>
          <a:graphicData uri="http://schemas.openxmlformats.org/drawingml/2006/table">
            <a:tbl>
              <a:tblPr firstRow="1" firstCol="1" lastRow="1" lastCol="1" bandRow="1" bandCol="1">
                <a:tableStyleId>{D7AC3CCA-C797-4891-BE02-D94E43425B78}</a:tableStyleId>
              </a:tblPr>
              <a:tblGrid>
                <a:gridCol w="2667000"/>
                <a:gridCol w="2438400"/>
                <a:gridCol w="28194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Few people</a:t>
                      </a:r>
                    </a:p>
                    <a:p>
                      <a:pPr marL="0" marR="0">
                        <a:lnSpc>
                          <a:spcPct val="115000"/>
                        </a:lnSpc>
                        <a:spcBef>
                          <a:spcPts val="0"/>
                        </a:spcBef>
                        <a:spcAft>
                          <a:spcPts val="0"/>
                        </a:spcAft>
                      </a:pPr>
                      <a:r>
                        <a:rPr lang="en-US" sz="1800" b="1" dirty="0" smtClean="0">
                          <a:solidFill>
                            <a:srgbClr val="FF0000"/>
                          </a:solidFill>
                          <a:effectLst/>
                        </a:rPr>
                        <a:t>2.</a:t>
                      </a:r>
                      <a:r>
                        <a:rPr lang="en-US" sz="1600" b="1" dirty="0" smtClean="0">
                          <a:solidFill>
                            <a:srgbClr val="FF0000"/>
                          </a:solidFill>
                          <a:effectLst/>
                        </a:rPr>
                        <a:t> </a:t>
                      </a:r>
                      <a:r>
                        <a:rPr lang="en-US" sz="1600" b="0" dirty="0" smtClean="0">
                          <a:solidFill>
                            <a:srgbClr val="FF0000"/>
                          </a:solidFill>
                          <a:effectLst/>
                        </a:rPr>
                        <a:t>Few houses</a:t>
                      </a:r>
                      <a:r>
                        <a:rPr lang="en-US" sz="1600" b="0" baseline="0" dirty="0" smtClean="0">
                          <a:solidFill>
                            <a:srgbClr val="FF0000"/>
                          </a:solidFill>
                          <a:effectLst/>
                        </a:rPr>
                        <a:t> and apartments</a:t>
                      </a:r>
                    </a:p>
                    <a:p>
                      <a:pPr marL="0" marR="0">
                        <a:lnSpc>
                          <a:spcPct val="115000"/>
                        </a:lnSpc>
                        <a:spcBef>
                          <a:spcPts val="0"/>
                        </a:spcBef>
                        <a:spcAft>
                          <a:spcPts val="0"/>
                        </a:spcAft>
                      </a:pPr>
                      <a:r>
                        <a:rPr lang="en-US" sz="1800" b="1" dirty="0" smtClean="0">
                          <a:solidFill>
                            <a:srgbClr val="FF0000"/>
                          </a:solidFill>
                          <a:effectLst/>
                        </a:rPr>
                        <a:t>3. A few buildings</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Families</a:t>
                      </a:r>
                    </a:p>
                    <a:p>
                      <a:pPr marL="0" marR="0">
                        <a:lnSpc>
                          <a:spcPct val="115000"/>
                        </a:lnSpc>
                        <a:spcBef>
                          <a:spcPts val="0"/>
                        </a:spcBef>
                        <a:spcAft>
                          <a:spcPts val="0"/>
                        </a:spcAft>
                      </a:pPr>
                      <a:r>
                        <a:rPr lang="en-US" sz="1800" dirty="0" smtClean="0">
                          <a:solidFill>
                            <a:srgbClr val="FF0000"/>
                          </a:solidFill>
                          <a:effectLst/>
                        </a:rPr>
                        <a:t>2. Friends</a:t>
                      </a:r>
                    </a:p>
                    <a:p>
                      <a:pPr marL="0" marR="0">
                        <a:lnSpc>
                          <a:spcPct val="115000"/>
                        </a:lnSpc>
                        <a:spcBef>
                          <a:spcPts val="0"/>
                        </a:spcBef>
                        <a:spcAft>
                          <a:spcPts val="0"/>
                        </a:spcAft>
                      </a:pPr>
                      <a:r>
                        <a:rPr lang="en-US" sz="1800" b="1" dirty="0" smtClean="0">
                          <a:solidFill>
                            <a:srgbClr val="FF0000"/>
                          </a:solidFill>
                          <a:effectLst/>
                        </a:rPr>
                        <a:t>3. Something</a:t>
                      </a:r>
                      <a:r>
                        <a:rPr lang="en-US" sz="1800" b="1" baseline="0" dirty="0" smtClean="0">
                          <a:solidFill>
                            <a:srgbClr val="FF0000"/>
                          </a:solidFill>
                          <a:effectLst/>
                        </a:rPr>
                        <a:t> special</a:t>
                      </a:r>
                      <a:r>
                        <a:rPr lang="en-US" sz="1800" dirty="0" smtClean="0">
                          <a:effectLst/>
                        </a:rPr>
                        <a:t> </a:t>
                      </a:r>
                      <a:endParaRPr lang="en-US" sz="1800" dirty="0">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a:t>
                      </a:r>
                      <a:r>
                        <a:rPr lang="en-US" sz="1800" baseline="0" dirty="0" smtClean="0">
                          <a:solidFill>
                            <a:srgbClr val="FF0000"/>
                          </a:solidFill>
                          <a:effectLst/>
                        </a:rPr>
                        <a:t> __________________</a:t>
                      </a:r>
                      <a:endParaRPr lang="en-US" sz="1800" dirty="0" smtClean="0">
                        <a:solidFill>
                          <a:srgbClr val="FF0000"/>
                        </a:solidFill>
                        <a:effectLst/>
                      </a:endParaRPr>
                    </a:p>
                    <a:p>
                      <a:pPr marL="0" marR="0">
                        <a:lnSpc>
                          <a:spcPct val="115000"/>
                        </a:lnSpc>
                        <a:spcBef>
                          <a:spcPts val="0"/>
                        </a:spcBef>
                        <a:spcAft>
                          <a:spcPts val="0"/>
                        </a:spcAft>
                      </a:pPr>
                      <a:r>
                        <a:rPr lang="en-US" sz="1800" dirty="0" smtClean="0">
                          <a:solidFill>
                            <a:srgbClr val="FF0000"/>
                          </a:solidFill>
                          <a:effectLst/>
                        </a:rPr>
                        <a:t>2. __________________</a:t>
                      </a:r>
                    </a:p>
                    <a:p>
                      <a:pPr marL="0" marR="0">
                        <a:lnSpc>
                          <a:spcPct val="115000"/>
                        </a:lnSpc>
                        <a:spcBef>
                          <a:spcPts val="0"/>
                        </a:spcBef>
                        <a:spcAft>
                          <a:spcPts val="0"/>
                        </a:spcAft>
                      </a:pPr>
                      <a:r>
                        <a:rPr lang="en-US" sz="1800" dirty="0" smtClean="0">
                          <a:solidFill>
                            <a:srgbClr val="FF0000"/>
                          </a:solidFill>
                          <a:effectLst/>
                        </a:rPr>
                        <a:t>3. __________________</a:t>
                      </a:r>
                      <a:endParaRPr lang="en-US" sz="1800" dirty="0">
                        <a:solidFill>
                          <a:srgbClr val="FF0000"/>
                        </a:solidFill>
                        <a:effectLst/>
                      </a:endParaRPr>
                    </a:p>
                  </a:txBody>
                  <a:tcPr marL="50892" marR="50892" marT="0" marB="0"/>
                </a:tc>
              </a:tr>
            </a:tbl>
          </a:graphicData>
        </a:graphic>
      </p:graphicFrame>
      <p:sp>
        <p:nvSpPr>
          <p:cNvPr id="65550" name="TextBox 10"/>
          <p:cNvSpPr txBox="1">
            <a:spLocks noChangeArrowheads="1"/>
          </p:cNvSpPr>
          <p:nvPr/>
        </p:nvSpPr>
        <p:spPr bwMode="auto">
          <a:xfrm>
            <a:off x="457200" y="838200"/>
            <a:ext cx="7924800" cy="646113"/>
          </a:xfrm>
          <a:prstGeom prst="rect">
            <a:avLst/>
          </a:prstGeom>
          <a:noFill/>
          <a:ln w="9525">
            <a:noFill/>
            <a:miter lim="800000"/>
            <a:headEnd/>
            <a:tailEnd/>
          </a:ln>
        </p:spPr>
        <p:txBody>
          <a:bodyPr>
            <a:spAutoFit/>
          </a:bodyPr>
          <a:lstStyle/>
          <a:p>
            <a:r>
              <a:rPr lang="en-US" b="1">
                <a:latin typeface="Calibri" pitchFamily="34" charset="0"/>
              </a:rPr>
              <a:t>Although</a:t>
            </a:r>
            <a:r>
              <a:rPr lang="en-US">
                <a:latin typeface="Calibri" pitchFamily="34" charset="0"/>
              </a:rPr>
              <a:t> small neighborhoods have few people, they all have families in them.</a:t>
            </a:r>
          </a:p>
          <a:p>
            <a:r>
              <a:rPr lang="en-US" b="1">
                <a:latin typeface="Calibri" pitchFamily="34" charset="0"/>
              </a:rPr>
              <a:t>Although</a:t>
            </a:r>
            <a:r>
              <a:rPr lang="en-US">
                <a:latin typeface="Calibri" pitchFamily="34" charset="0"/>
              </a:rPr>
              <a:t> small neighborhoods have few buildings, they all have something special.  </a:t>
            </a:r>
          </a:p>
        </p:txBody>
      </p:sp>
      <p:sp>
        <p:nvSpPr>
          <p:cNvPr id="12" name="TextBox 11"/>
          <p:cNvSpPr txBox="1">
            <a:spLocks noChangeArrowheads="1"/>
          </p:cNvSpPr>
          <p:nvPr/>
        </p:nvSpPr>
        <p:spPr bwMode="auto">
          <a:xfrm>
            <a:off x="457200" y="3657600"/>
            <a:ext cx="4267200" cy="369888"/>
          </a:xfrm>
          <a:prstGeom prst="rect">
            <a:avLst/>
          </a:prstGeom>
          <a:noFill/>
          <a:ln w="9525">
            <a:noFill/>
            <a:miter lim="800000"/>
            <a:headEnd/>
            <a:tailEnd/>
          </a:ln>
        </p:spPr>
        <p:txBody>
          <a:bodyPr>
            <a:spAutoFit/>
          </a:bodyPr>
          <a:lstStyle/>
          <a:p>
            <a:r>
              <a:rPr lang="en-US" b="1">
                <a:latin typeface="Calibri" pitchFamily="34" charset="0"/>
              </a:rPr>
              <a:t>Student B</a:t>
            </a:r>
          </a:p>
        </p:txBody>
      </p:sp>
      <p:graphicFrame>
        <p:nvGraphicFramePr>
          <p:cNvPr id="13" name="Table 12"/>
          <p:cNvGraphicFramePr>
            <a:graphicFrameLocks noGrp="1"/>
          </p:cNvGraphicFramePr>
          <p:nvPr/>
        </p:nvGraphicFramePr>
        <p:xfrm>
          <a:off x="457200" y="4648200"/>
          <a:ext cx="7924800" cy="1261872"/>
        </p:xfrm>
        <a:graphic>
          <a:graphicData uri="http://schemas.openxmlformats.org/drawingml/2006/table">
            <a:tbl>
              <a:tblPr firstRow="1" firstCol="1" lastRow="1" lastCol="1" bandRow="1" bandCol="1">
                <a:tableStyleId>{D7AC3CCA-C797-4891-BE02-D94E43425B78}</a:tableStyleId>
              </a:tblPr>
              <a:tblGrid>
                <a:gridCol w="2667000"/>
                <a:gridCol w="2286000"/>
                <a:gridCol w="29718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__________________</a:t>
                      </a:r>
                    </a:p>
                    <a:p>
                      <a:pPr marL="0" marR="0">
                        <a:lnSpc>
                          <a:spcPct val="115000"/>
                        </a:lnSpc>
                        <a:spcBef>
                          <a:spcPts val="0"/>
                        </a:spcBef>
                        <a:spcAft>
                          <a:spcPts val="0"/>
                        </a:spcAft>
                      </a:pPr>
                      <a:r>
                        <a:rPr lang="en-US" sz="1800" b="1" dirty="0" smtClean="0">
                          <a:solidFill>
                            <a:srgbClr val="FF0000"/>
                          </a:solidFill>
                          <a:effectLst/>
                        </a:rPr>
                        <a:t>2.</a:t>
                      </a:r>
                      <a:r>
                        <a:rPr lang="en-US" sz="1800" b="1" baseline="0" dirty="0" smtClean="0">
                          <a:solidFill>
                            <a:srgbClr val="FF0000"/>
                          </a:solidFill>
                          <a:effectLst/>
                        </a:rPr>
                        <a:t> __________________</a:t>
                      </a:r>
                      <a:endParaRPr lang="en-US" sz="1600" b="0" baseline="0" dirty="0" smtClean="0">
                        <a:solidFill>
                          <a:srgbClr val="FF0000"/>
                        </a:solidFill>
                        <a:effectLst/>
                      </a:endParaRPr>
                    </a:p>
                    <a:p>
                      <a:pPr marL="0" marR="0">
                        <a:lnSpc>
                          <a:spcPct val="115000"/>
                        </a:lnSpc>
                        <a:spcBef>
                          <a:spcPts val="0"/>
                        </a:spcBef>
                        <a:spcAft>
                          <a:spcPts val="0"/>
                        </a:spcAft>
                      </a:pPr>
                      <a:r>
                        <a:rPr lang="en-US" sz="1800" b="1" baseline="0" dirty="0" smtClean="0">
                          <a:solidFill>
                            <a:srgbClr val="FF0000"/>
                          </a:solidFill>
                          <a:effectLst/>
                        </a:rPr>
                        <a:t>3. __________________</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Families</a:t>
                      </a:r>
                    </a:p>
                    <a:p>
                      <a:pPr marL="0" marR="0">
                        <a:lnSpc>
                          <a:spcPct val="115000"/>
                        </a:lnSpc>
                        <a:spcBef>
                          <a:spcPts val="0"/>
                        </a:spcBef>
                        <a:spcAft>
                          <a:spcPts val="0"/>
                        </a:spcAft>
                      </a:pPr>
                      <a:r>
                        <a:rPr lang="en-US" sz="1800" dirty="0" smtClean="0">
                          <a:solidFill>
                            <a:srgbClr val="FF0000"/>
                          </a:solidFill>
                          <a:effectLst/>
                        </a:rPr>
                        <a:t>2. Friends</a:t>
                      </a:r>
                    </a:p>
                    <a:p>
                      <a:pPr marL="0" marR="0">
                        <a:lnSpc>
                          <a:spcPct val="115000"/>
                        </a:lnSpc>
                        <a:spcBef>
                          <a:spcPts val="0"/>
                        </a:spcBef>
                        <a:spcAft>
                          <a:spcPts val="0"/>
                        </a:spcAft>
                      </a:pPr>
                      <a:r>
                        <a:rPr lang="en-US" sz="1800" b="1" dirty="0" smtClean="0">
                          <a:solidFill>
                            <a:srgbClr val="FF0000"/>
                          </a:solidFill>
                          <a:effectLst/>
                        </a:rPr>
                        <a:t>3. Something</a:t>
                      </a:r>
                      <a:r>
                        <a:rPr lang="en-US" sz="1800" b="1" baseline="0" dirty="0" smtClean="0">
                          <a:solidFill>
                            <a:srgbClr val="FF0000"/>
                          </a:solidFill>
                          <a:effectLst/>
                        </a:rPr>
                        <a:t> special</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Many people</a:t>
                      </a:r>
                    </a:p>
                    <a:p>
                      <a:pPr marL="0" marR="0">
                        <a:lnSpc>
                          <a:spcPct val="115000"/>
                        </a:lnSpc>
                        <a:spcBef>
                          <a:spcPts val="0"/>
                        </a:spcBef>
                        <a:spcAft>
                          <a:spcPts val="0"/>
                        </a:spcAft>
                      </a:pPr>
                      <a:r>
                        <a:rPr lang="en-US" sz="1800" b="1" dirty="0" smtClean="0">
                          <a:solidFill>
                            <a:srgbClr val="FF0000"/>
                          </a:solidFill>
                          <a:effectLst/>
                        </a:rPr>
                        <a:t>2.</a:t>
                      </a:r>
                      <a:r>
                        <a:rPr lang="en-US" sz="1600" b="1" dirty="0" smtClean="0">
                          <a:solidFill>
                            <a:srgbClr val="FF0000"/>
                          </a:solidFill>
                          <a:effectLst/>
                        </a:rPr>
                        <a:t> </a:t>
                      </a:r>
                      <a:r>
                        <a:rPr lang="en-US" sz="1600" b="0" dirty="0" smtClean="0">
                          <a:solidFill>
                            <a:srgbClr val="FF0000"/>
                          </a:solidFill>
                          <a:effectLst/>
                        </a:rPr>
                        <a:t>Many houses and apartments</a:t>
                      </a:r>
                      <a:endParaRPr lang="en-US" sz="1600" b="0" dirty="0">
                        <a:solidFill>
                          <a:srgbClr val="FF0000"/>
                        </a:solidFill>
                        <a:effectLst/>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solidFill>
                            <a:srgbClr val="FF0000"/>
                          </a:solidFill>
                          <a:effectLst/>
                        </a:rPr>
                        <a:t>3. Miles</a:t>
                      </a:r>
                      <a:r>
                        <a:rPr lang="en-US" sz="1800" baseline="0" dirty="0" smtClean="0">
                          <a:solidFill>
                            <a:srgbClr val="FF0000"/>
                          </a:solidFill>
                          <a:effectLst/>
                        </a:rPr>
                        <a:t> of streets</a:t>
                      </a:r>
                      <a:endParaRPr lang="en-US" sz="1800" dirty="0" smtClean="0">
                        <a:solidFill>
                          <a:srgbClr val="FF0000"/>
                        </a:solidFill>
                        <a:effectLst/>
                      </a:endParaRPr>
                    </a:p>
                  </a:txBody>
                  <a:tcPr marL="50892" marR="50892" marT="0" marB="0"/>
                </a:tc>
              </a:tr>
            </a:tbl>
          </a:graphicData>
        </a:graphic>
      </p:graphicFrame>
      <p:sp>
        <p:nvSpPr>
          <p:cNvPr id="14" name="TextBox 13"/>
          <p:cNvSpPr txBox="1">
            <a:spLocks noChangeArrowheads="1"/>
          </p:cNvSpPr>
          <p:nvPr/>
        </p:nvSpPr>
        <p:spPr bwMode="auto">
          <a:xfrm>
            <a:off x="457200" y="3962400"/>
            <a:ext cx="8221663" cy="646113"/>
          </a:xfrm>
          <a:prstGeom prst="rect">
            <a:avLst/>
          </a:prstGeom>
          <a:solidFill>
            <a:schemeClr val="bg1"/>
          </a:solidFill>
          <a:ln w="9525">
            <a:noFill/>
            <a:miter lim="800000"/>
            <a:headEnd/>
            <a:tailEnd/>
          </a:ln>
        </p:spPr>
        <p:txBody>
          <a:bodyPr>
            <a:spAutoFit/>
          </a:bodyPr>
          <a:lstStyle/>
          <a:p>
            <a:r>
              <a:rPr lang="en-US" b="1">
                <a:latin typeface="Calibri" pitchFamily="34" charset="0"/>
              </a:rPr>
              <a:t>Although</a:t>
            </a:r>
            <a:r>
              <a:rPr lang="en-US">
                <a:latin typeface="Calibri" pitchFamily="34" charset="0"/>
              </a:rPr>
              <a:t> all neighborhoods have families, only big neighborhoods have many people.</a:t>
            </a:r>
          </a:p>
          <a:p>
            <a:r>
              <a:rPr lang="en-US" b="1">
                <a:latin typeface="Calibri" pitchFamily="34" charset="0"/>
              </a:rPr>
              <a:t>Although</a:t>
            </a:r>
            <a:r>
              <a:rPr lang="en-US">
                <a:latin typeface="Calibri" pitchFamily="34" charset="0"/>
              </a:rPr>
              <a:t> all neighborhoods have friends, only big neighborhoods have many houses.</a:t>
            </a:r>
          </a:p>
        </p:txBody>
      </p:sp>
      <p:sp>
        <p:nvSpPr>
          <p:cNvPr id="65563" name="TextBox 14"/>
          <p:cNvSpPr txBox="1">
            <a:spLocks noChangeArrowheads="1"/>
          </p:cNvSpPr>
          <p:nvPr/>
        </p:nvSpPr>
        <p:spPr bwMode="auto">
          <a:xfrm>
            <a:off x="457200" y="2667000"/>
            <a:ext cx="7848600" cy="646113"/>
          </a:xfrm>
          <a:prstGeom prst="rect">
            <a:avLst/>
          </a:prstGeom>
          <a:noFill/>
          <a:ln w="9525">
            <a:noFill/>
            <a:miter lim="800000"/>
            <a:headEnd/>
            <a:tailEnd/>
          </a:ln>
        </p:spPr>
        <p:txBody>
          <a:bodyPr>
            <a:spAutoFit/>
          </a:bodyPr>
          <a:lstStyle/>
          <a:p>
            <a:r>
              <a:rPr lang="en-US" b="1">
                <a:latin typeface="Calibri" pitchFamily="34" charset="0"/>
              </a:rPr>
              <a:t>Ask your partner:</a:t>
            </a:r>
          </a:p>
          <a:p>
            <a:r>
              <a:rPr lang="en-US">
                <a:latin typeface="Calibri" pitchFamily="34" charset="0"/>
              </a:rPr>
              <a:t>How are big neighborhoods </a:t>
            </a:r>
            <a:r>
              <a:rPr lang="en-US" b="1">
                <a:latin typeface="Calibri" pitchFamily="34" charset="0"/>
              </a:rPr>
              <a:t>different from </a:t>
            </a:r>
            <a:r>
              <a:rPr lang="en-US">
                <a:latin typeface="Calibri" pitchFamily="34" charset="0"/>
              </a:rPr>
              <a:t>all neighborhoods?</a:t>
            </a:r>
          </a:p>
        </p:txBody>
      </p:sp>
      <p:sp>
        <p:nvSpPr>
          <p:cNvPr id="16" name="TextBox 15"/>
          <p:cNvSpPr txBox="1">
            <a:spLocks noChangeArrowheads="1"/>
          </p:cNvSpPr>
          <p:nvPr/>
        </p:nvSpPr>
        <p:spPr bwMode="auto">
          <a:xfrm>
            <a:off x="457200" y="5857875"/>
            <a:ext cx="7848600" cy="647700"/>
          </a:xfrm>
          <a:prstGeom prst="rect">
            <a:avLst/>
          </a:prstGeom>
          <a:noFill/>
          <a:ln w="9525">
            <a:noFill/>
            <a:miter lim="800000"/>
            <a:headEnd/>
            <a:tailEnd/>
          </a:ln>
        </p:spPr>
        <p:txBody>
          <a:bodyPr>
            <a:spAutoFit/>
          </a:bodyPr>
          <a:lstStyle/>
          <a:p>
            <a:r>
              <a:rPr lang="en-US" b="1">
                <a:latin typeface="Calibri" pitchFamily="34" charset="0"/>
              </a:rPr>
              <a:t>Ask your partner:</a:t>
            </a:r>
          </a:p>
          <a:p>
            <a:r>
              <a:rPr lang="en-US">
                <a:latin typeface="Calibri" pitchFamily="34" charset="0"/>
              </a:rPr>
              <a:t>How are small neighborhoods </a:t>
            </a:r>
            <a:r>
              <a:rPr lang="en-US" b="1">
                <a:latin typeface="Calibri" pitchFamily="34" charset="0"/>
              </a:rPr>
              <a:t>different from </a:t>
            </a:r>
            <a:r>
              <a:rPr lang="en-US">
                <a:latin typeface="Calibri" pitchFamily="34" charset="0"/>
              </a:rPr>
              <a:t>all neighborhoods?</a:t>
            </a:r>
          </a:p>
        </p:txBody>
      </p:sp>
      <p:cxnSp>
        <p:nvCxnSpPr>
          <p:cNvPr id="18" name="Straight Connector 17"/>
          <p:cNvCxnSpPr/>
          <p:nvPr/>
        </p:nvCxnSpPr>
        <p:spPr>
          <a:xfrm>
            <a:off x="0" y="36576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228600"/>
            <a:ext cx="7924800" cy="1200329"/>
          </a:xfrm>
          <a:prstGeom prst="rect">
            <a:avLst/>
          </a:prstGeom>
          <a:noFill/>
        </p:spPr>
        <p:txBody>
          <a:bodyPr wrap="square" rtlCol="0">
            <a:spAutoFit/>
          </a:bodyPr>
          <a:lstStyle/>
          <a:p>
            <a:r>
              <a:rPr lang="en-US" sz="3600" dirty="0" smtClean="0"/>
              <a:t>Sharing accomplishments </a:t>
            </a:r>
          </a:p>
          <a:p>
            <a:r>
              <a:rPr lang="en-US" sz="3600" dirty="0" smtClean="0"/>
              <a:t>	from Monday afternoon</a:t>
            </a:r>
          </a:p>
        </p:txBody>
      </p:sp>
    </p:spTree>
    <p:extLst>
      <p:ext uri="{BB962C8B-B14F-4D97-AF65-F5344CB8AC3E}">
        <p14:creationId xmlns="" xmlns:p14="http://schemas.microsoft.com/office/powerpoint/2010/main" val="31744095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562"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66563"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Advanced Form</a:t>
            </a:r>
            <a:r>
              <a:rPr lang="en-US" sz="2400">
                <a:latin typeface="Calibri" pitchFamily="34" charset="0"/>
              </a:rPr>
              <a:t>: Conjunctions: </a:t>
            </a:r>
            <a:r>
              <a:rPr lang="en-US" sz="2400" i="1">
                <a:latin typeface="Calibri" pitchFamily="34" charset="0"/>
              </a:rPr>
              <a:t>not only, although</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3 advanced level ELLs will work together to fill out a comparison and contrast chart based on the reading.</a:t>
            </a:r>
          </a:p>
        </p:txBody>
      </p:sp>
      <p:graphicFrame>
        <p:nvGraphicFramePr>
          <p:cNvPr id="10" name="Table 9"/>
          <p:cNvGraphicFramePr>
            <a:graphicFrameLocks noGrp="1"/>
          </p:cNvGraphicFramePr>
          <p:nvPr/>
        </p:nvGraphicFramePr>
        <p:xfrm>
          <a:off x="457200" y="3429000"/>
          <a:ext cx="7924800" cy="946404"/>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6096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
        <p:nvSpPr>
          <p:cNvPr id="66574" name="TextBox 8"/>
          <p:cNvSpPr txBox="1">
            <a:spLocks noChangeArrowheads="1"/>
          </p:cNvSpPr>
          <p:nvPr/>
        </p:nvSpPr>
        <p:spPr bwMode="auto">
          <a:xfrm>
            <a:off x="533400" y="4419600"/>
            <a:ext cx="7772400" cy="1800225"/>
          </a:xfrm>
          <a:prstGeom prst="rect">
            <a:avLst/>
          </a:prstGeom>
          <a:noFill/>
          <a:ln w="9525">
            <a:noFill/>
            <a:miter lim="800000"/>
            <a:headEnd/>
            <a:tailEnd/>
          </a:ln>
        </p:spPr>
        <p:txBody>
          <a:bodyPr>
            <a:spAutoFit/>
          </a:bodyPr>
          <a:lstStyle/>
          <a:p>
            <a:pPr>
              <a:spcAft>
                <a:spcPts val="600"/>
              </a:spcAft>
            </a:pPr>
            <a:r>
              <a:rPr lang="en-US" sz="2400">
                <a:solidFill>
                  <a:srgbClr val="FF0000"/>
                </a:solidFill>
                <a:latin typeface="Calibri" pitchFamily="34" charset="0"/>
              </a:rPr>
              <a:t>In your journal, write about the topic:  </a:t>
            </a:r>
          </a:p>
          <a:p>
            <a:pPr>
              <a:spcAft>
                <a:spcPts val="600"/>
              </a:spcAft>
            </a:pPr>
            <a:r>
              <a:rPr lang="en-US" sz="2400">
                <a:latin typeface="Calibri" pitchFamily="34" charset="0"/>
              </a:rPr>
              <a:t>“How is your house similar to and different from school?” </a:t>
            </a:r>
          </a:p>
          <a:p>
            <a:pPr>
              <a:spcAft>
                <a:spcPts val="600"/>
              </a:spcAft>
            </a:pPr>
            <a:r>
              <a:rPr lang="en-US" sz="2400">
                <a:latin typeface="Calibri" pitchFamily="34" charset="0"/>
              </a:rPr>
              <a:t>Use the words </a:t>
            </a:r>
            <a:r>
              <a:rPr lang="en-US" sz="2400" i="1" u="sng">
                <a:latin typeface="Calibri" pitchFamily="34" charset="0"/>
              </a:rPr>
              <a:t>although</a:t>
            </a:r>
            <a:r>
              <a:rPr lang="en-US" sz="2400">
                <a:latin typeface="Calibri" pitchFamily="34" charset="0"/>
              </a:rPr>
              <a:t> and </a:t>
            </a:r>
            <a:r>
              <a:rPr lang="en-US" sz="2400" i="1" u="sng">
                <a:latin typeface="Calibri" pitchFamily="34" charset="0"/>
              </a:rPr>
              <a:t>not only</a:t>
            </a:r>
            <a:r>
              <a:rPr lang="en-US" sz="2400">
                <a:latin typeface="Calibri" pitchFamily="34" charset="0"/>
              </a:rPr>
              <a:t> at least one time each.</a:t>
            </a:r>
          </a:p>
          <a:p>
            <a:pPr>
              <a:spcAft>
                <a:spcPts val="600"/>
              </a:spcAft>
            </a:pPr>
            <a:r>
              <a:rPr lang="en-US" sz="2400">
                <a:latin typeface="Calibri" pitchFamily="34" charset="0"/>
              </a:rPr>
              <a:t>Start with: “My house is </a:t>
            </a:r>
            <a:r>
              <a:rPr lang="en-US" sz="2400" b="1">
                <a:latin typeface="Calibri" pitchFamily="34" charset="0"/>
              </a:rPr>
              <a:t>not only </a:t>
            </a:r>
            <a:r>
              <a:rPr lang="en-US" sz="2400">
                <a:latin typeface="Calibri" pitchFamily="34" charset="0"/>
              </a:rPr>
              <a:t>________ </a:t>
            </a:r>
            <a:r>
              <a:rPr lang="en-US" sz="2400" b="1">
                <a:latin typeface="Calibri" pitchFamily="34" charset="0"/>
              </a:rPr>
              <a:t>but also </a:t>
            </a:r>
            <a:r>
              <a:rPr lang="en-US" sz="2400">
                <a:latin typeface="Calibri" pitchFamily="34" charset="0"/>
              </a:rPr>
              <a:t>______.</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TextBox 9"/>
          <p:cNvSpPr txBox="1"/>
          <p:nvPr/>
        </p:nvSpPr>
        <p:spPr>
          <a:xfrm>
            <a:off x="457200" y="0"/>
            <a:ext cx="7924800" cy="1292662"/>
          </a:xfrm>
          <a:prstGeom prst="rect">
            <a:avLst/>
          </a:prstGeom>
          <a:noFill/>
        </p:spPr>
        <p:txBody>
          <a:bodyPr wrap="square" rtlCol="0">
            <a:spAutoFit/>
          </a:bodyPr>
          <a:lstStyle/>
          <a:p>
            <a:r>
              <a:rPr lang="en-US" sz="3600" dirty="0" smtClean="0"/>
              <a:t>What Does Text Complexity Mean </a:t>
            </a:r>
          </a:p>
          <a:p>
            <a:r>
              <a:rPr lang="en-US" sz="2400" dirty="0" smtClean="0"/>
              <a:t>for English Learners and Language Minority Students?  </a:t>
            </a:r>
          </a:p>
          <a:p>
            <a:pPr>
              <a:tabLst>
                <a:tab pos="7718425" algn="r"/>
              </a:tabLst>
            </a:pPr>
            <a:r>
              <a:rPr lang="en-US" dirty="0" smtClean="0"/>
              <a:t>	(Fillmore and Fillmore, 2012)</a:t>
            </a:r>
            <a:endParaRPr lang="en-US" dirty="0"/>
          </a:p>
        </p:txBody>
      </p:sp>
    </p:spTree>
    <p:extLst>
      <p:ext uri="{BB962C8B-B14F-4D97-AF65-F5344CB8AC3E}">
        <p14:creationId xmlns:p14="http://schemas.microsoft.com/office/powerpoint/2010/main" xmlns="" val="3174409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3"/>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Content Placeholder 4"/>
          <p:cNvSpPr>
            <a:spLocks noGrp="1"/>
          </p:cNvSpPr>
          <p:nvPr>
            <p:ph idx="1"/>
          </p:nvPr>
        </p:nvSpPr>
        <p:spPr>
          <a:xfrm>
            <a:off x="457200" y="1600200"/>
            <a:ext cx="7848600" cy="4724399"/>
          </a:xfrm>
        </p:spPr>
        <p:txBody>
          <a:bodyPr>
            <a:normAutofit/>
          </a:bodyPr>
          <a:lstStyle/>
          <a:p>
            <a:pPr>
              <a:spcAft>
                <a:spcPts val="1200"/>
              </a:spcAft>
            </a:pPr>
            <a:r>
              <a:rPr lang="en-US" sz="2400" dirty="0"/>
              <a:t>The language used in complex texts is difficult and cannot be learned through talking with native speakers, but only though working with the texts themselves.</a:t>
            </a:r>
          </a:p>
          <a:p>
            <a:pPr>
              <a:spcAft>
                <a:spcPts val="1200"/>
              </a:spcAft>
            </a:pPr>
            <a:r>
              <a:rPr lang="en-US" sz="2400" dirty="0" smtClean="0"/>
              <a:t>It </a:t>
            </a:r>
            <a:r>
              <a:rPr lang="en-US" sz="2400" dirty="0"/>
              <a:t>is especially critical that students have access to complex texts because after fourth grade, they serve as the vehicle for content delivery.  (K-3: Learning to read; 4-12: Reading to learn)</a:t>
            </a:r>
          </a:p>
          <a:p>
            <a:r>
              <a:rPr lang="en-US" sz="2400" dirty="0"/>
              <a:t>Academic texts are marked by </a:t>
            </a:r>
            <a:r>
              <a:rPr lang="en-US" sz="2400" b="1" dirty="0"/>
              <a:t>INFORMATIONAL DENSITY: </a:t>
            </a:r>
            <a:r>
              <a:rPr lang="en-US" sz="2400" dirty="0"/>
              <a:t>every clause or phrase contains information critical to understanding the topic</a:t>
            </a:r>
            <a:r>
              <a:rPr lang="en-US" sz="2400" dirty="0" smtClean="0"/>
              <a:t>.</a:t>
            </a:r>
            <a:endParaRPr lang="en-US" sz="2400" dirty="0"/>
          </a:p>
        </p:txBody>
      </p:sp>
      <p:sp>
        <p:nvSpPr>
          <p:cNvPr id="10" name="TextBox 9"/>
          <p:cNvSpPr txBox="1"/>
          <p:nvPr/>
        </p:nvSpPr>
        <p:spPr>
          <a:xfrm>
            <a:off x="457200" y="0"/>
            <a:ext cx="7924800" cy="1292662"/>
          </a:xfrm>
          <a:prstGeom prst="rect">
            <a:avLst/>
          </a:prstGeom>
          <a:noFill/>
        </p:spPr>
        <p:txBody>
          <a:bodyPr wrap="square" rtlCol="0">
            <a:spAutoFit/>
          </a:bodyPr>
          <a:lstStyle/>
          <a:p>
            <a:r>
              <a:rPr lang="en-US" sz="3600" dirty="0" smtClean="0"/>
              <a:t>What Does Text Complexity Mean </a:t>
            </a:r>
          </a:p>
          <a:p>
            <a:r>
              <a:rPr lang="en-US" sz="2400" dirty="0" smtClean="0"/>
              <a:t>for English Learners and Language Minority Students?  </a:t>
            </a:r>
          </a:p>
          <a:p>
            <a:pPr>
              <a:tabLst>
                <a:tab pos="7718425" algn="r"/>
              </a:tabLst>
            </a:pPr>
            <a:r>
              <a:rPr lang="en-US" dirty="0" smtClean="0"/>
              <a:t>	(Fillmore and Fillmore, 2012)</a:t>
            </a:r>
            <a:endParaRPr lang="en-US" dirty="0"/>
          </a:p>
        </p:txBody>
      </p:sp>
    </p:spTree>
    <p:extLst>
      <p:ext uri="{BB962C8B-B14F-4D97-AF65-F5344CB8AC3E}">
        <p14:creationId xmlns="" xmlns:p14="http://schemas.microsoft.com/office/powerpoint/2010/main" val="317440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6562" name="Picture 1"/>
          <p:cNvPicPr>
            <a:picLocks noChangeAspect="1"/>
          </p:cNvPicPr>
          <p:nvPr/>
        </p:nvPicPr>
        <p:blipFill>
          <a:blip r:embed="rId4" cstate="print">
            <a:lum bright="10000"/>
          </a:blip>
          <a:srcRect l="61409" t="48941" r="10745" b="25498"/>
          <a:stretch>
            <a:fillRect/>
          </a:stretch>
        </p:blipFill>
        <p:spPr bwMode="auto">
          <a:xfrm>
            <a:off x="1905000" y="381000"/>
            <a:ext cx="4876800" cy="6172200"/>
          </a:xfrm>
          <a:prstGeom prst="rect">
            <a:avLst/>
          </a:prstGeom>
          <a:noFill/>
          <a:ln w="9525">
            <a:noFill/>
            <a:miter lim="800000"/>
            <a:headEnd/>
            <a:tailEnd/>
          </a:ln>
        </p:spPr>
      </p:pic>
      <p:sp>
        <p:nvSpPr>
          <p:cNvPr id="6" name="TextBox 5"/>
          <p:cNvSpPr txBox="1"/>
          <p:nvPr/>
        </p:nvSpPr>
        <p:spPr>
          <a:xfrm>
            <a:off x="457200" y="0"/>
            <a:ext cx="3810000" cy="369332"/>
          </a:xfrm>
          <a:prstGeom prst="rect">
            <a:avLst/>
          </a:prstGeom>
          <a:noFill/>
        </p:spPr>
        <p:txBody>
          <a:bodyPr wrap="square" rtlCol="0">
            <a:spAutoFit/>
          </a:bodyPr>
          <a:lstStyle/>
          <a:p>
            <a:r>
              <a:rPr lang="en-US" dirty="0" smtClean="0"/>
              <a:t>(</a:t>
            </a:r>
            <a:r>
              <a:rPr lang="en-US" dirty="0" err="1" smtClean="0"/>
              <a:t>Biber</a:t>
            </a:r>
            <a:r>
              <a:rPr lang="en-US" dirty="0" smtClean="0"/>
              <a:t>, Conrad, and Leech, 2002)</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67587" name="Picture 2"/>
          <p:cNvPicPr>
            <a:picLocks noChangeAspect="1"/>
          </p:cNvPicPr>
          <p:nvPr/>
        </p:nvPicPr>
        <p:blipFill>
          <a:blip r:embed="rId4" cstate="print">
            <a:lum bright="10000"/>
          </a:blip>
          <a:srcRect l="48585" t="20984" r="23759" b="53961"/>
          <a:stretch>
            <a:fillRect/>
          </a:stretch>
        </p:blipFill>
        <p:spPr bwMode="auto">
          <a:xfrm rot="-60000">
            <a:off x="1950957" y="346700"/>
            <a:ext cx="4855729" cy="6208069"/>
          </a:xfrm>
          <a:prstGeom prst="rect">
            <a:avLst/>
          </a:prstGeom>
          <a:noFill/>
          <a:ln w="9525">
            <a:noFill/>
            <a:miter lim="800000"/>
            <a:headEnd/>
            <a:tailEnd/>
          </a:ln>
        </p:spPr>
      </p:pic>
      <p:sp>
        <p:nvSpPr>
          <p:cNvPr id="7" name="TextBox 6"/>
          <p:cNvSpPr txBox="1"/>
          <p:nvPr/>
        </p:nvSpPr>
        <p:spPr>
          <a:xfrm>
            <a:off x="457200" y="0"/>
            <a:ext cx="3810000" cy="369332"/>
          </a:xfrm>
          <a:prstGeom prst="rect">
            <a:avLst/>
          </a:prstGeom>
          <a:noFill/>
        </p:spPr>
        <p:txBody>
          <a:bodyPr wrap="square" rtlCol="0">
            <a:spAutoFit/>
          </a:bodyPr>
          <a:lstStyle/>
          <a:p>
            <a:r>
              <a:rPr lang="en-US" dirty="0" smtClean="0"/>
              <a:t>(</a:t>
            </a:r>
            <a:r>
              <a:rPr lang="en-US" dirty="0" err="1" smtClean="0"/>
              <a:t>Biber</a:t>
            </a:r>
            <a:r>
              <a:rPr lang="en-US" dirty="0" smtClean="0"/>
              <a:t>, Conrad, and Leech, 2002)</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371600"/>
            <a:ext cx="7772400" cy="5334000"/>
          </a:xfrm>
        </p:spPr>
        <p:txBody>
          <a:bodyPr>
            <a:normAutofit/>
          </a:bodyPr>
          <a:lstStyle/>
          <a:p>
            <a:pPr lvl="0">
              <a:spcAft>
                <a:spcPts val="1200"/>
              </a:spcAft>
            </a:pPr>
            <a:r>
              <a:rPr lang="en-US" sz="2400" dirty="0" smtClean="0"/>
              <a:t>Students do not necessarily need to learn the grammatical and linguistic terms related to complex texts, but they do need to learn how to understand the ideas found in such writing.</a:t>
            </a:r>
          </a:p>
          <a:p>
            <a:pPr lvl="0">
              <a:spcAft>
                <a:spcPts val="1200"/>
              </a:spcAft>
            </a:pPr>
            <a:r>
              <a:rPr lang="en-US" sz="2400" dirty="0" smtClean="0"/>
              <a:t>Planning is necessary: teachers must choose a sentence that is grammatically interesting and complex, and which contains ideas necessary for understanding the content.</a:t>
            </a:r>
          </a:p>
          <a:p>
            <a:pPr lvl="0">
              <a:spcAft>
                <a:spcPts val="1200"/>
              </a:spcAft>
            </a:pPr>
            <a:r>
              <a:rPr lang="en-US" sz="2400" dirty="0" smtClean="0"/>
              <a:t>The practice helps teachers engage their students in the “consciousness-raising” and “noticing” of language forms referred to by Larsen-Freeman (2001).</a:t>
            </a:r>
          </a:p>
          <a:p>
            <a:pPr lvl="0">
              <a:spcAft>
                <a:spcPts val="1200"/>
              </a:spcAft>
            </a:pPr>
            <a:r>
              <a:rPr lang="en-US" sz="2400" dirty="0" smtClean="0"/>
              <a:t>In the example cited by the authors, teachers engaged in the practice just 15-20 minutes daily.</a:t>
            </a:r>
          </a:p>
          <a:p>
            <a:pPr>
              <a:spcAft>
                <a:spcPts val="1200"/>
              </a:spcAft>
            </a:pPr>
            <a:endParaRPr lang="en-US" sz="2400" dirty="0"/>
          </a:p>
        </p:txBody>
      </p:sp>
      <p:sp>
        <p:nvSpPr>
          <p:cNvPr id="8" name="TextBox 7"/>
          <p:cNvSpPr txBox="1"/>
          <p:nvPr/>
        </p:nvSpPr>
        <p:spPr>
          <a:xfrm>
            <a:off x="457200" y="0"/>
            <a:ext cx="7772400" cy="1200329"/>
          </a:xfrm>
          <a:prstGeom prst="rect">
            <a:avLst/>
          </a:prstGeom>
          <a:noFill/>
        </p:spPr>
        <p:txBody>
          <a:bodyPr wrap="square" rtlCol="0">
            <a:spAutoFit/>
          </a:bodyPr>
          <a:lstStyle/>
          <a:p>
            <a:r>
              <a:rPr lang="en-US" sz="3600" dirty="0" smtClean="0"/>
              <a:t>Strategy: Looking Closely at Language </a:t>
            </a:r>
          </a:p>
          <a:p>
            <a:r>
              <a:rPr lang="en-US" sz="3600" dirty="0" smtClean="0"/>
              <a:t>		One Sentence at a Time</a:t>
            </a:r>
            <a:endParaRPr lang="en-US" sz="3600" dirty="0"/>
          </a:p>
        </p:txBody>
      </p:sp>
    </p:spTree>
    <p:extLst>
      <p:ext uri="{BB962C8B-B14F-4D97-AF65-F5344CB8AC3E}">
        <p14:creationId xmlns="" xmlns:p14="http://schemas.microsoft.com/office/powerpoint/2010/main" val="549456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0"/>
            <a:ext cx="7772400" cy="1077218"/>
          </a:xfrm>
          <a:prstGeom prst="rect">
            <a:avLst/>
          </a:prstGeom>
          <a:noFill/>
        </p:spPr>
        <p:txBody>
          <a:bodyPr wrap="square" rtlCol="0">
            <a:spAutoFit/>
          </a:bodyPr>
          <a:lstStyle/>
          <a:p>
            <a:r>
              <a:rPr lang="en-US" sz="3600" dirty="0" smtClean="0"/>
              <a:t>One Sentence Analysis</a:t>
            </a:r>
            <a:br>
              <a:rPr lang="en-US" sz="3600" dirty="0" smtClean="0"/>
            </a:br>
            <a:r>
              <a:rPr lang="en-US" sz="2800" i="1" dirty="0" smtClean="0"/>
              <a:t>The Secret Garden </a:t>
            </a:r>
            <a:r>
              <a:rPr lang="en-US" sz="2800" dirty="0" smtClean="0"/>
              <a:t>by Frances Hodgson Burnett</a:t>
            </a:r>
            <a:endParaRPr lang="en-US" sz="2800" dirty="0"/>
          </a:p>
        </p:txBody>
      </p:sp>
      <p:sp>
        <p:nvSpPr>
          <p:cNvPr id="8" name="TextBox 7"/>
          <p:cNvSpPr txBox="1"/>
          <p:nvPr/>
        </p:nvSpPr>
        <p:spPr>
          <a:xfrm>
            <a:off x="457200" y="1371600"/>
            <a:ext cx="7696200" cy="4549835"/>
          </a:xfrm>
          <a:prstGeom prst="rect">
            <a:avLst/>
          </a:prstGeom>
          <a:noFill/>
        </p:spPr>
        <p:txBody>
          <a:bodyPr wrap="square" rtlCol="0">
            <a:spAutoFit/>
          </a:bodyPr>
          <a:lstStyle/>
          <a:p>
            <a:pPr>
              <a:lnSpc>
                <a:spcPct val="150000"/>
              </a:lnSpc>
            </a:pPr>
            <a:r>
              <a:rPr lang="en-US" sz="2800" dirty="0" smtClean="0"/>
              <a:t>It was in that strange and sudden way that Mary found out that she had neither father nor mother left; that they had died and been carried away in the night, and that the few native servants who had not died also had left the house as quickly as they could get out of it, none of them even remembering that there was a </a:t>
            </a:r>
            <a:r>
              <a:rPr lang="en-US" sz="2800" dirty="0" err="1" smtClean="0"/>
              <a:t>Missie</a:t>
            </a:r>
            <a:r>
              <a:rPr lang="en-US" sz="2800" dirty="0" smtClean="0"/>
              <a:t> Sahib (p. 7).</a:t>
            </a:r>
          </a:p>
        </p:txBody>
      </p:sp>
      <p:grpSp>
        <p:nvGrpSpPr>
          <p:cNvPr id="9" name="Group 3"/>
          <p:cNvGrpSpPr>
            <a:grpSpLocks/>
          </p:cNvGrpSpPr>
          <p:nvPr/>
        </p:nvGrpSpPr>
        <p:grpSpPr bwMode="auto">
          <a:xfrm>
            <a:off x="8153400" y="4763"/>
            <a:ext cx="1020763" cy="6858000"/>
            <a:chOff x="7891160" y="-176561"/>
            <a:chExt cx="1020335" cy="6858000"/>
          </a:xfrm>
        </p:grpSpPr>
        <p:pic>
          <p:nvPicPr>
            <p:cNvPr id="10"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1" name="Rectangle 10"/>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xmlns="" val="36158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p:cNvGrpSpPr>
            <a:grpSpLocks/>
          </p:cNvGrpSpPr>
          <p:nvPr/>
        </p:nvGrpSpPr>
        <p:grpSpPr bwMode="auto">
          <a:xfrm>
            <a:off x="8153400" y="4763"/>
            <a:ext cx="1020763" cy="6858000"/>
            <a:chOff x="7891160" y="-176561"/>
            <a:chExt cx="1020335" cy="6858000"/>
          </a:xfrm>
        </p:grpSpPr>
        <p:pic>
          <p:nvPicPr>
            <p:cNvPr id="18"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19" name="Rectangle 18"/>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TextBox 6"/>
          <p:cNvSpPr txBox="1"/>
          <p:nvPr/>
        </p:nvSpPr>
        <p:spPr>
          <a:xfrm>
            <a:off x="457200" y="0"/>
            <a:ext cx="7772400" cy="1077218"/>
          </a:xfrm>
          <a:prstGeom prst="rect">
            <a:avLst/>
          </a:prstGeom>
          <a:noFill/>
        </p:spPr>
        <p:txBody>
          <a:bodyPr wrap="square" rtlCol="0">
            <a:spAutoFit/>
          </a:bodyPr>
          <a:lstStyle/>
          <a:p>
            <a:r>
              <a:rPr lang="en-US" sz="3600" dirty="0" smtClean="0"/>
              <a:t>One Sentence Analysis</a:t>
            </a:r>
            <a:br>
              <a:rPr lang="en-US" sz="3600" dirty="0" smtClean="0"/>
            </a:br>
            <a:r>
              <a:rPr lang="en-US" sz="2800" i="1" dirty="0" smtClean="0"/>
              <a:t>The Secret Garden </a:t>
            </a:r>
            <a:r>
              <a:rPr lang="en-US" sz="2800" dirty="0" smtClean="0"/>
              <a:t>by Frances Hodgson Burnett</a:t>
            </a:r>
            <a:endParaRPr lang="en-US" sz="2800" dirty="0"/>
          </a:p>
        </p:txBody>
      </p:sp>
      <p:sp>
        <p:nvSpPr>
          <p:cNvPr id="8" name="TextBox 7"/>
          <p:cNvSpPr txBox="1"/>
          <p:nvPr/>
        </p:nvSpPr>
        <p:spPr>
          <a:xfrm>
            <a:off x="457200" y="1935301"/>
            <a:ext cx="8001000" cy="3170099"/>
          </a:xfrm>
          <a:prstGeom prst="rect">
            <a:avLst/>
          </a:prstGeom>
          <a:noFill/>
        </p:spPr>
        <p:txBody>
          <a:bodyPr wrap="square" rtlCol="0">
            <a:spAutoFit/>
          </a:bodyPr>
          <a:lstStyle/>
          <a:p>
            <a:r>
              <a:rPr lang="en-US" sz="2800" dirty="0" smtClean="0"/>
              <a:t>It was in that strange and sudden way that </a:t>
            </a:r>
            <a:r>
              <a:rPr lang="en-US" sz="2800" dirty="0" smtClean="0">
                <a:solidFill>
                  <a:srgbClr val="0070C0"/>
                </a:solidFill>
              </a:rPr>
              <a:t>Mary </a:t>
            </a:r>
            <a:r>
              <a:rPr lang="en-US" sz="2800" dirty="0" smtClean="0">
                <a:solidFill>
                  <a:srgbClr val="FF0000"/>
                </a:solidFill>
              </a:rPr>
              <a:t>found out </a:t>
            </a:r>
            <a:r>
              <a:rPr lang="en-US" sz="2800" dirty="0" smtClean="0"/>
              <a:t>that she had neither father nor mother left; </a:t>
            </a:r>
          </a:p>
          <a:p>
            <a:endParaRPr lang="en-US" sz="2400" dirty="0" smtClean="0"/>
          </a:p>
          <a:p>
            <a:endParaRPr lang="en-US" sz="2400" dirty="0" smtClean="0"/>
          </a:p>
          <a:p>
            <a:r>
              <a:rPr lang="en-US" sz="2400" dirty="0" smtClean="0">
                <a:solidFill>
                  <a:srgbClr val="0070C0"/>
                </a:solidFill>
              </a:rPr>
              <a:t>Mary </a:t>
            </a:r>
            <a:r>
              <a:rPr lang="en-US" sz="2400" dirty="0" smtClean="0">
                <a:solidFill>
                  <a:srgbClr val="FF0000"/>
                </a:solidFill>
              </a:rPr>
              <a:t>found out </a:t>
            </a:r>
            <a:r>
              <a:rPr lang="en-US" sz="2400" dirty="0" smtClean="0"/>
              <a:t>that she had neither father nor mother left;</a:t>
            </a:r>
          </a:p>
          <a:p>
            <a:endParaRPr lang="en-US" sz="2400" dirty="0" smtClean="0">
              <a:solidFill>
                <a:srgbClr val="7030A0"/>
              </a:solidFill>
            </a:endParaRPr>
          </a:p>
          <a:p>
            <a:endParaRPr lang="en-US" sz="2400" dirty="0" smtClean="0">
              <a:solidFill>
                <a:srgbClr val="7030A0"/>
              </a:solidFill>
            </a:endParaRPr>
          </a:p>
          <a:p>
            <a:pPr algn="ctr"/>
            <a:r>
              <a:rPr lang="en-US" sz="2400" dirty="0" smtClean="0">
                <a:solidFill>
                  <a:srgbClr val="7030A0"/>
                </a:solidFill>
              </a:rPr>
              <a:t>[in that strange and sudden way]</a:t>
            </a:r>
          </a:p>
        </p:txBody>
      </p:sp>
      <p:cxnSp>
        <p:nvCxnSpPr>
          <p:cNvPr id="10" name="Straight Arrow Connector 9"/>
          <p:cNvCxnSpPr/>
          <p:nvPr/>
        </p:nvCxnSpPr>
        <p:spPr>
          <a:xfrm flipH="1" flipV="1">
            <a:off x="2590800" y="3962400"/>
            <a:ext cx="1676400" cy="762000"/>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495800" y="3962400"/>
            <a:ext cx="3352800" cy="762000"/>
          </a:xfrm>
          <a:prstGeom prst="straightConnector1">
            <a:avLst/>
          </a:prstGeom>
          <a:ln w="19050">
            <a:solidFill>
              <a:srgbClr val="7030A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64985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29200" y="1219200"/>
            <a:ext cx="3080459" cy="400110"/>
          </a:xfrm>
          <a:prstGeom prst="rect">
            <a:avLst/>
          </a:prstGeom>
          <a:noFill/>
        </p:spPr>
        <p:txBody>
          <a:bodyPr wrap="none" rtlCol="0">
            <a:spAutoFit/>
          </a:bodyPr>
          <a:lstStyle/>
          <a:p>
            <a:r>
              <a:rPr lang="en-US" sz="2000" dirty="0" smtClean="0">
                <a:solidFill>
                  <a:schemeClr val="tx1">
                    <a:lumMod val="50000"/>
                    <a:lumOff val="50000"/>
                  </a:schemeClr>
                </a:solidFill>
              </a:rPr>
              <a:t>[WHAT DID SHE FIND OUT?]</a:t>
            </a:r>
            <a:endParaRPr lang="en-US" sz="2000" dirty="0">
              <a:solidFill>
                <a:schemeClr val="tx1">
                  <a:lumMod val="50000"/>
                  <a:lumOff val="50000"/>
                </a:schemeClr>
              </a:solidFill>
            </a:endParaRPr>
          </a:p>
        </p:txBody>
      </p:sp>
      <p:sp>
        <p:nvSpPr>
          <p:cNvPr id="7" name="TextBox 6"/>
          <p:cNvSpPr txBox="1"/>
          <p:nvPr/>
        </p:nvSpPr>
        <p:spPr>
          <a:xfrm>
            <a:off x="5029200" y="1962090"/>
            <a:ext cx="3340915" cy="400110"/>
          </a:xfrm>
          <a:prstGeom prst="rect">
            <a:avLst/>
          </a:prstGeom>
          <a:noFill/>
        </p:spPr>
        <p:txBody>
          <a:bodyPr wrap="none" rtlCol="0">
            <a:spAutoFit/>
          </a:bodyPr>
          <a:lstStyle/>
          <a:p>
            <a:r>
              <a:rPr lang="en-US" sz="2000" dirty="0" smtClean="0">
                <a:solidFill>
                  <a:schemeClr val="tx1">
                    <a:lumMod val="50000"/>
                    <a:lumOff val="50000"/>
                  </a:schemeClr>
                </a:solidFill>
              </a:rPr>
              <a:t>[WHAT HAPPENED TO THEM?]</a:t>
            </a:r>
            <a:endParaRPr lang="en-US" sz="2000" dirty="0">
              <a:solidFill>
                <a:schemeClr val="tx1">
                  <a:lumMod val="50000"/>
                  <a:lumOff val="50000"/>
                </a:schemeClr>
              </a:solidFill>
            </a:endParaRPr>
          </a:p>
        </p:txBody>
      </p:sp>
      <p:sp>
        <p:nvSpPr>
          <p:cNvPr id="8" name="TextBox 7"/>
          <p:cNvSpPr txBox="1"/>
          <p:nvPr/>
        </p:nvSpPr>
        <p:spPr>
          <a:xfrm>
            <a:off x="457200" y="1143000"/>
            <a:ext cx="7391400" cy="5370701"/>
          </a:xfrm>
          <a:prstGeom prst="rect">
            <a:avLst/>
          </a:prstGeom>
          <a:noFill/>
        </p:spPr>
        <p:txBody>
          <a:bodyPr wrap="square" rtlCol="0">
            <a:spAutoFit/>
          </a:bodyPr>
          <a:lstStyle/>
          <a:p>
            <a:pPr>
              <a:spcAft>
                <a:spcPts val="600"/>
              </a:spcAft>
              <a:tabLst>
                <a:tab pos="457200" algn="l"/>
              </a:tabLst>
            </a:pPr>
            <a:r>
              <a:rPr lang="en-US" sz="2800" b="1" dirty="0" smtClean="0">
                <a:solidFill>
                  <a:srgbClr val="0070C0"/>
                </a:solidFill>
              </a:rPr>
              <a:t>Mary</a:t>
            </a:r>
            <a:r>
              <a:rPr lang="en-US" sz="2800" b="1" dirty="0" smtClean="0"/>
              <a:t> </a:t>
            </a:r>
            <a:r>
              <a:rPr lang="en-US" sz="2800" b="1" dirty="0" smtClean="0">
                <a:solidFill>
                  <a:srgbClr val="FF0000"/>
                </a:solidFill>
              </a:rPr>
              <a:t>found out</a:t>
            </a:r>
          </a:p>
          <a:p>
            <a:pPr>
              <a:spcAft>
                <a:spcPts val="600"/>
              </a:spcAft>
              <a:tabLst>
                <a:tab pos="457200" algn="l"/>
              </a:tabLst>
            </a:pPr>
            <a:r>
              <a:rPr lang="en-US" sz="2400" dirty="0" smtClean="0"/>
              <a:t>	that she had neither mother nor father left</a:t>
            </a:r>
          </a:p>
          <a:p>
            <a:pPr>
              <a:tabLst>
                <a:tab pos="457200" algn="l"/>
              </a:tabLst>
            </a:pPr>
            <a:endParaRPr lang="en-US" sz="2400" dirty="0" smtClean="0"/>
          </a:p>
          <a:p>
            <a:pPr>
              <a:spcAft>
                <a:spcPts val="1800"/>
              </a:spcAft>
              <a:tabLst>
                <a:tab pos="457200" algn="l"/>
              </a:tabLst>
            </a:pPr>
            <a:r>
              <a:rPr lang="en-US" sz="2400" dirty="0" smtClean="0"/>
              <a:t>	that they had died and been carried away in the night</a:t>
            </a:r>
          </a:p>
          <a:p>
            <a:pPr>
              <a:spcAft>
                <a:spcPts val="1200"/>
              </a:spcAft>
              <a:tabLst>
                <a:tab pos="457200" algn="l"/>
              </a:tabLst>
            </a:pPr>
            <a:r>
              <a:rPr lang="en-US" sz="2400" dirty="0" smtClean="0"/>
              <a:t>	that the few native servants</a:t>
            </a:r>
          </a:p>
          <a:p>
            <a:pPr>
              <a:spcAft>
                <a:spcPts val="4800"/>
              </a:spcAft>
              <a:tabLst>
                <a:tab pos="457200" algn="l"/>
              </a:tabLst>
            </a:pPr>
            <a:r>
              <a:rPr lang="en-US" sz="2400" dirty="0" smtClean="0"/>
              <a:t>		who had not died</a:t>
            </a:r>
          </a:p>
          <a:p>
            <a:pPr>
              <a:tabLst>
                <a:tab pos="457200" algn="l"/>
                <a:tab pos="1371600" algn="l"/>
              </a:tabLst>
            </a:pPr>
            <a:r>
              <a:rPr lang="en-US" sz="2400" dirty="0" smtClean="0"/>
              <a:t>		as quickly as they could get out of it</a:t>
            </a:r>
          </a:p>
          <a:p>
            <a:pPr>
              <a:tabLst>
                <a:tab pos="457200" algn="l"/>
                <a:tab pos="1371600" algn="l"/>
              </a:tabLst>
            </a:pPr>
            <a:endParaRPr lang="en-US" sz="2400" dirty="0" smtClean="0"/>
          </a:p>
          <a:p>
            <a:pPr>
              <a:tabLst>
                <a:tab pos="457200" algn="l"/>
                <a:tab pos="1371600" algn="l"/>
              </a:tabLst>
            </a:pPr>
            <a:r>
              <a:rPr lang="en-US" sz="2400" dirty="0" smtClean="0"/>
              <a:t>		none of them remembering</a:t>
            </a:r>
          </a:p>
          <a:p>
            <a:pPr>
              <a:tabLst>
                <a:tab pos="457200" algn="l"/>
                <a:tab pos="1371600" algn="l"/>
              </a:tabLst>
            </a:pPr>
            <a:r>
              <a:rPr lang="en-US" sz="2400" dirty="0" smtClean="0"/>
              <a:t> </a:t>
            </a:r>
          </a:p>
          <a:p>
            <a:pPr>
              <a:tabLst>
                <a:tab pos="457200" algn="l"/>
                <a:tab pos="1371600" algn="l"/>
                <a:tab pos="1828800" algn="l"/>
              </a:tabLst>
            </a:pPr>
            <a:r>
              <a:rPr lang="en-US" sz="2400" dirty="0" smtClean="0"/>
              <a:t>			that there was a </a:t>
            </a:r>
            <a:r>
              <a:rPr lang="en-US" sz="2400" dirty="0" err="1" smtClean="0"/>
              <a:t>Missie</a:t>
            </a:r>
            <a:r>
              <a:rPr lang="en-US" sz="2400" dirty="0" smtClean="0"/>
              <a:t> Sahib.</a:t>
            </a:r>
            <a:endParaRPr lang="en-US" sz="2400" dirty="0"/>
          </a:p>
        </p:txBody>
      </p:sp>
      <p:sp>
        <p:nvSpPr>
          <p:cNvPr id="9" name="TextBox 8"/>
          <p:cNvSpPr txBox="1"/>
          <p:nvPr/>
        </p:nvSpPr>
        <p:spPr>
          <a:xfrm>
            <a:off x="5029200" y="3105090"/>
            <a:ext cx="1842877" cy="400110"/>
          </a:xfrm>
          <a:prstGeom prst="rect">
            <a:avLst/>
          </a:prstGeom>
          <a:noFill/>
        </p:spPr>
        <p:txBody>
          <a:bodyPr wrap="none" rtlCol="0">
            <a:spAutoFit/>
          </a:bodyPr>
          <a:lstStyle/>
          <a:p>
            <a:r>
              <a:rPr lang="en-US" sz="2000" dirty="0" smtClean="0">
                <a:solidFill>
                  <a:schemeClr val="tx1">
                    <a:lumMod val="50000"/>
                    <a:lumOff val="50000"/>
                  </a:schemeClr>
                </a:solidFill>
              </a:rPr>
              <a:t>[WHICH ONES?]</a:t>
            </a:r>
            <a:endParaRPr lang="en-US" sz="2000" dirty="0">
              <a:solidFill>
                <a:schemeClr val="tx1">
                  <a:lumMod val="50000"/>
                  <a:lumOff val="50000"/>
                </a:schemeClr>
              </a:solidFill>
            </a:endParaRPr>
          </a:p>
        </p:txBody>
      </p:sp>
      <p:sp>
        <p:nvSpPr>
          <p:cNvPr id="12" name="TextBox 11"/>
          <p:cNvSpPr txBox="1"/>
          <p:nvPr/>
        </p:nvSpPr>
        <p:spPr>
          <a:xfrm>
            <a:off x="457200" y="0"/>
            <a:ext cx="7772400" cy="1077218"/>
          </a:xfrm>
          <a:prstGeom prst="rect">
            <a:avLst/>
          </a:prstGeom>
          <a:noFill/>
        </p:spPr>
        <p:txBody>
          <a:bodyPr wrap="square" rtlCol="0">
            <a:spAutoFit/>
          </a:bodyPr>
          <a:lstStyle/>
          <a:p>
            <a:r>
              <a:rPr lang="en-US" sz="3600" dirty="0" smtClean="0"/>
              <a:t>One Sentence Analysis</a:t>
            </a:r>
            <a:br>
              <a:rPr lang="en-US" sz="3600" dirty="0" smtClean="0"/>
            </a:br>
            <a:r>
              <a:rPr lang="en-US" sz="2800" i="1" dirty="0" smtClean="0"/>
              <a:t>The Secret Garden </a:t>
            </a:r>
            <a:r>
              <a:rPr lang="en-US" sz="2800" dirty="0" smtClean="0"/>
              <a:t>by Frances Hodgson Burnett</a:t>
            </a:r>
            <a:endParaRPr lang="en-US" sz="2800" dirty="0"/>
          </a:p>
        </p:txBody>
      </p:sp>
      <p:sp>
        <p:nvSpPr>
          <p:cNvPr id="13" name="TextBox 12"/>
          <p:cNvSpPr txBox="1"/>
          <p:nvPr/>
        </p:nvSpPr>
        <p:spPr>
          <a:xfrm>
            <a:off x="5029200" y="3957935"/>
            <a:ext cx="4005584" cy="400110"/>
          </a:xfrm>
          <a:prstGeom prst="rect">
            <a:avLst/>
          </a:prstGeom>
          <a:noFill/>
        </p:spPr>
        <p:txBody>
          <a:bodyPr wrap="none" rtlCol="0">
            <a:spAutoFit/>
          </a:bodyPr>
          <a:lstStyle/>
          <a:p>
            <a:r>
              <a:rPr lang="en-US" sz="2000" dirty="0" smtClean="0">
                <a:solidFill>
                  <a:schemeClr val="tx1">
                    <a:lumMod val="50000"/>
                    <a:lumOff val="50000"/>
                  </a:schemeClr>
                </a:solidFill>
              </a:rPr>
              <a:t>[HOW DID THEY LEAVE THE HOUSE?]</a:t>
            </a:r>
            <a:endParaRPr lang="en-US" sz="2000" dirty="0">
              <a:solidFill>
                <a:schemeClr val="tx1">
                  <a:lumMod val="50000"/>
                  <a:lumOff val="50000"/>
                </a:schemeClr>
              </a:solidFill>
            </a:endParaRPr>
          </a:p>
        </p:txBody>
      </p:sp>
      <p:sp>
        <p:nvSpPr>
          <p:cNvPr id="14" name="TextBox 13"/>
          <p:cNvSpPr txBox="1"/>
          <p:nvPr/>
        </p:nvSpPr>
        <p:spPr>
          <a:xfrm>
            <a:off x="6500727" y="4567535"/>
            <a:ext cx="2109873" cy="400110"/>
          </a:xfrm>
          <a:prstGeom prst="rect">
            <a:avLst/>
          </a:prstGeom>
          <a:noFill/>
        </p:spPr>
        <p:txBody>
          <a:bodyPr wrap="none" rtlCol="0">
            <a:spAutoFit/>
          </a:bodyPr>
          <a:lstStyle/>
          <a:p>
            <a:r>
              <a:rPr lang="en-US" sz="2000" dirty="0" smtClean="0">
                <a:solidFill>
                  <a:schemeClr val="tx1">
                    <a:lumMod val="50000"/>
                    <a:lumOff val="50000"/>
                  </a:schemeClr>
                </a:solidFill>
              </a:rPr>
              <a:t>[ANYTHING ELSE?]</a:t>
            </a:r>
            <a:endParaRPr lang="en-US" sz="2000" dirty="0">
              <a:solidFill>
                <a:schemeClr val="tx1">
                  <a:lumMod val="50000"/>
                  <a:lumOff val="50000"/>
                </a:schemeClr>
              </a:solidFill>
            </a:endParaRPr>
          </a:p>
        </p:txBody>
      </p:sp>
      <p:sp>
        <p:nvSpPr>
          <p:cNvPr id="15" name="TextBox 14"/>
          <p:cNvSpPr txBox="1"/>
          <p:nvPr/>
        </p:nvSpPr>
        <p:spPr>
          <a:xfrm>
            <a:off x="5611290" y="5329535"/>
            <a:ext cx="2783904" cy="400110"/>
          </a:xfrm>
          <a:prstGeom prst="rect">
            <a:avLst/>
          </a:prstGeom>
          <a:noFill/>
        </p:spPr>
        <p:txBody>
          <a:bodyPr wrap="none" rtlCol="0">
            <a:spAutoFit/>
          </a:bodyPr>
          <a:lstStyle/>
          <a:p>
            <a:r>
              <a:rPr lang="en-US" sz="2000" dirty="0" smtClean="0">
                <a:solidFill>
                  <a:schemeClr val="tx1">
                    <a:lumMod val="50000"/>
                    <a:lumOff val="50000"/>
                  </a:schemeClr>
                </a:solidFill>
              </a:rPr>
              <a:t>[REMEMBERING WHAT?]</a:t>
            </a:r>
            <a:endParaRPr lang="en-US" sz="2000" dirty="0">
              <a:solidFill>
                <a:schemeClr val="tx1">
                  <a:lumMod val="50000"/>
                  <a:lumOff val="50000"/>
                </a:schemeClr>
              </a:solidFill>
            </a:endParaRPr>
          </a:p>
        </p:txBody>
      </p:sp>
      <p:sp>
        <p:nvSpPr>
          <p:cNvPr id="16" name="TextBox 15"/>
          <p:cNvSpPr txBox="1"/>
          <p:nvPr/>
        </p:nvSpPr>
        <p:spPr>
          <a:xfrm>
            <a:off x="7696200" y="2495490"/>
            <a:ext cx="931665" cy="400110"/>
          </a:xfrm>
          <a:prstGeom prst="rect">
            <a:avLst/>
          </a:prstGeom>
          <a:noFill/>
        </p:spPr>
        <p:txBody>
          <a:bodyPr wrap="none" rtlCol="0">
            <a:spAutoFit/>
          </a:bodyPr>
          <a:lstStyle/>
          <a:p>
            <a:r>
              <a:rPr lang="en-US" sz="2000" dirty="0" smtClean="0">
                <a:solidFill>
                  <a:schemeClr val="tx1">
                    <a:lumMod val="50000"/>
                    <a:lumOff val="50000"/>
                  </a:schemeClr>
                </a:solidFill>
              </a:rPr>
              <a:t>[AND?]</a:t>
            </a:r>
            <a:endParaRPr lang="en-US" sz="2000" dirty="0">
              <a:solidFill>
                <a:schemeClr val="tx1">
                  <a:lumMod val="50000"/>
                  <a:lumOff val="50000"/>
                </a:schemeClr>
              </a:solidFill>
            </a:endParaRPr>
          </a:p>
        </p:txBody>
      </p:sp>
      <p:cxnSp>
        <p:nvCxnSpPr>
          <p:cNvPr id="17" name="Straight Connector 16"/>
          <p:cNvCxnSpPr/>
          <p:nvPr/>
        </p:nvCxnSpPr>
        <p:spPr>
          <a:xfrm>
            <a:off x="4419600" y="3429000"/>
            <a:ext cx="152400" cy="304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5800" y="3581400"/>
            <a:ext cx="3028906" cy="461665"/>
          </a:xfrm>
          <a:prstGeom prst="rect">
            <a:avLst/>
          </a:prstGeom>
          <a:noFill/>
        </p:spPr>
        <p:txBody>
          <a:bodyPr wrap="none" rtlCol="0">
            <a:spAutoFit/>
          </a:bodyPr>
          <a:lstStyle/>
          <a:p>
            <a:r>
              <a:rPr lang="en-US" sz="2400" dirty="0" smtClean="0"/>
              <a:t>also had left the house</a:t>
            </a:r>
            <a:endParaRPr lang="en-US" sz="2400" dirty="0"/>
          </a:p>
        </p:txBody>
      </p:sp>
    </p:spTree>
    <p:extLst>
      <p:ext uri="{BB962C8B-B14F-4D97-AF65-F5344CB8AC3E}">
        <p14:creationId xmlns:p14="http://schemas.microsoft.com/office/powerpoint/2010/main" xmlns="" val="160846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1+#ppt_w/2"/>
                                          </p:val>
                                        </p:tav>
                                        <p:tav tm="100000">
                                          <p:val>
                                            <p:strVal val="#ppt_x"/>
                                          </p:val>
                                        </p:tav>
                                      </p:tavLst>
                                    </p:anim>
                                    <p:anim calcmode="lin" valueType="num">
                                      <p:cBhvr additive="base">
                                        <p:cTn id="6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3" grpId="0"/>
      <p:bldP spid="14" grpId="0"/>
      <p:bldP spid="15" grpId="0"/>
      <p:bldP spid="16"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Content Placeholder 2"/>
          <p:cNvSpPr>
            <a:spLocks noGrp="1"/>
          </p:cNvSpPr>
          <p:nvPr>
            <p:ph idx="1"/>
          </p:nvPr>
        </p:nvSpPr>
        <p:spPr>
          <a:xfrm>
            <a:off x="457200" y="1600200"/>
            <a:ext cx="8001000" cy="4525963"/>
          </a:xfrm>
        </p:spPr>
        <p:txBody>
          <a:bodyPr>
            <a:normAutofit/>
          </a:bodyPr>
          <a:lstStyle/>
          <a:p>
            <a:pPr marL="0" indent="0">
              <a:buNone/>
            </a:pPr>
            <a:r>
              <a:rPr lang="en-US" sz="2800" dirty="0" smtClean="0"/>
              <a:t>The rock that comes out of a volcano is called lava (8).</a:t>
            </a:r>
          </a:p>
          <a:p>
            <a:pPr marL="0" indent="0">
              <a:buNone/>
            </a:pPr>
            <a:endParaRPr lang="en-US" sz="2800" dirty="0"/>
          </a:p>
          <a:p>
            <a:pPr marL="0" indent="0">
              <a:buNone/>
            </a:pPr>
            <a:r>
              <a:rPr lang="en-US" sz="2800" dirty="0" smtClean="0">
                <a:solidFill>
                  <a:srgbClr val="0070C0"/>
                </a:solidFill>
              </a:rPr>
              <a:t>The rock </a:t>
            </a:r>
            <a:r>
              <a:rPr lang="en-US" sz="2800" dirty="0" smtClean="0">
                <a:solidFill>
                  <a:srgbClr val="7030A0"/>
                </a:solidFill>
              </a:rPr>
              <a:t>[that comes out of a volcano] </a:t>
            </a:r>
            <a:r>
              <a:rPr lang="en-US" sz="2800" dirty="0" smtClean="0">
                <a:solidFill>
                  <a:srgbClr val="FF0000"/>
                </a:solidFill>
              </a:rPr>
              <a:t>is</a:t>
            </a:r>
            <a:r>
              <a:rPr lang="en-US" sz="2800" dirty="0" smtClean="0">
                <a:solidFill>
                  <a:srgbClr val="7030A0"/>
                </a:solidFill>
              </a:rPr>
              <a:t> </a:t>
            </a:r>
            <a:r>
              <a:rPr lang="en-US" sz="2800" dirty="0" smtClean="0">
                <a:solidFill>
                  <a:srgbClr val="FF0000"/>
                </a:solidFill>
              </a:rPr>
              <a:t>called </a:t>
            </a:r>
            <a:r>
              <a:rPr lang="en-US" sz="2800" dirty="0" smtClean="0"/>
              <a:t>lava.</a:t>
            </a:r>
            <a:endParaRPr lang="en-US" sz="2800" dirty="0"/>
          </a:p>
        </p:txBody>
      </p:sp>
      <p:sp>
        <p:nvSpPr>
          <p:cNvPr id="4" name="TextBox 3"/>
          <p:cNvSpPr txBox="1"/>
          <p:nvPr/>
        </p:nvSpPr>
        <p:spPr>
          <a:xfrm>
            <a:off x="457200" y="0"/>
            <a:ext cx="7848600" cy="1077218"/>
          </a:xfrm>
          <a:prstGeom prst="rect">
            <a:avLst/>
          </a:prstGeom>
          <a:noFill/>
        </p:spPr>
        <p:txBody>
          <a:bodyPr wrap="square" rtlCol="0">
            <a:spAutoFit/>
          </a:bodyPr>
          <a:lstStyle/>
          <a:p>
            <a:r>
              <a:rPr lang="en-US" sz="3600" dirty="0" smtClean="0"/>
              <a:t>One Sentence Analysis</a:t>
            </a:r>
          </a:p>
          <a:p>
            <a:r>
              <a:rPr lang="en-US" sz="2800" i="1" dirty="0" smtClean="0"/>
              <a:t>Eruption</a:t>
            </a:r>
            <a:r>
              <a:rPr lang="en-US" sz="2800" dirty="0" smtClean="0"/>
              <a:t>!</a:t>
            </a:r>
            <a:endParaRPr lang="en-US" sz="2800" dirty="0"/>
          </a:p>
        </p:txBody>
      </p:sp>
    </p:spTree>
    <p:extLst>
      <p:ext uri="{BB962C8B-B14F-4D97-AF65-F5344CB8AC3E}">
        <p14:creationId xmlns="" xmlns:p14="http://schemas.microsoft.com/office/powerpoint/2010/main" val="73962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 name="TextBox 4"/>
          <p:cNvSpPr txBox="1"/>
          <p:nvPr/>
        </p:nvSpPr>
        <p:spPr>
          <a:xfrm>
            <a:off x="457200" y="0"/>
            <a:ext cx="8534400" cy="646113"/>
          </a:xfrm>
          <a:prstGeom prst="rect">
            <a:avLst/>
          </a:prstGeom>
          <a:noFill/>
        </p:spPr>
        <p:txBody>
          <a:bodyPr>
            <a:spAutoFit/>
          </a:bodyPr>
          <a:lstStyle/>
          <a:p>
            <a:pPr>
              <a:defRPr/>
            </a:pPr>
            <a:r>
              <a:rPr lang="en-US" sz="3600" dirty="0" smtClean="0">
                <a:latin typeface="+mn-lt"/>
              </a:rPr>
              <a:t>Form and Meaning: Prepositional </a:t>
            </a:r>
            <a:r>
              <a:rPr lang="en-US" sz="3600" dirty="0">
                <a:latin typeface="+mn-lt"/>
              </a:rPr>
              <a:t>Phrases</a:t>
            </a:r>
          </a:p>
        </p:txBody>
      </p:sp>
      <p:sp>
        <p:nvSpPr>
          <p:cNvPr id="9" name="TextBox 8"/>
          <p:cNvSpPr txBox="1"/>
          <p:nvPr/>
        </p:nvSpPr>
        <p:spPr>
          <a:xfrm>
            <a:off x="381000" y="765175"/>
            <a:ext cx="7848600" cy="3170099"/>
          </a:xfrm>
          <a:prstGeom prst="rect">
            <a:avLst/>
          </a:prstGeom>
          <a:noFill/>
        </p:spPr>
        <p:txBody>
          <a:bodyPr wrap="square">
            <a:spAutoFit/>
          </a:bodyPr>
          <a:lstStyle/>
          <a:p>
            <a:pPr>
              <a:lnSpc>
                <a:spcPct val="150000"/>
              </a:lnSpc>
              <a:spcAft>
                <a:spcPts val="1200"/>
              </a:spcAft>
              <a:defRPr/>
            </a:pPr>
            <a:r>
              <a:rPr lang="en-US" sz="2400" b="1" dirty="0" smtClean="0"/>
              <a:t>The Most Frequent Prepositions?</a:t>
            </a:r>
          </a:p>
          <a:p>
            <a:pPr>
              <a:lnSpc>
                <a:spcPct val="150000"/>
              </a:lnSpc>
              <a:spcAft>
                <a:spcPts val="1200"/>
              </a:spcAft>
              <a:defRPr/>
            </a:pPr>
            <a:r>
              <a:rPr lang="en-US" sz="2400" b="1" dirty="0" smtClean="0">
                <a:latin typeface="+mn-lt"/>
              </a:rPr>
              <a:t>A </a:t>
            </a:r>
            <a:r>
              <a:rPr lang="en-US" sz="2400" b="1" dirty="0">
                <a:latin typeface="+mn-lt"/>
              </a:rPr>
              <a:t>preposition + a noun </a:t>
            </a:r>
            <a:r>
              <a:rPr lang="en-US" sz="2400" b="1" dirty="0" smtClean="0">
                <a:latin typeface="+mn-lt"/>
              </a:rPr>
              <a:t>phrase</a:t>
            </a:r>
          </a:p>
          <a:p>
            <a:pPr marL="457200">
              <a:lnSpc>
                <a:spcPct val="150000"/>
              </a:lnSpc>
              <a:defRPr/>
            </a:pPr>
            <a:r>
              <a:rPr lang="en-US" sz="2400" dirty="0" smtClean="0">
                <a:latin typeface="+mn-lt"/>
              </a:rPr>
              <a:t>While </a:t>
            </a:r>
            <a:r>
              <a:rPr lang="en-US" sz="2400" dirty="0">
                <a:latin typeface="+mn-lt"/>
              </a:rPr>
              <a:t>some of its articles are technical, requiring </a:t>
            </a:r>
          </a:p>
          <a:p>
            <a:pPr marL="457200">
              <a:lnSpc>
                <a:spcPct val="150000"/>
              </a:lnSpc>
              <a:defRPr/>
            </a:pPr>
            <a:r>
              <a:rPr lang="en-US" sz="2400" dirty="0">
                <a:latin typeface="+mn-lt"/>
              </a:rPr>
              <a:t>an understanding of voice spectrograms, others are </a:t>
            </a:r>
          </a:p>
          <a:p>
            <a:pPr marL="457200">
              <a:lnSpc>
                <a:spcPct val="150000"/>
              </a:lnSpc>
              <a:spcAft>
                <a:spcPts val="1200"/>
              </a:spcAft>
              <a:defRPr/>
            </a:pPr>
            <a:r>
              <a:rPr lang="en-US" sz="2400" dirty="0">
                <a:latin typeface="+mn-lt"/>
              </a:rPr>
              <a:t>accessible to anyone</a:t>
            </a:r>
            <a:r>
              <a:rPr lang="en-US" sz="2400" dirty="0" smtClean="0">
                <a:latin typeface="+mn-lt"/>
              </a:rPr>
              <a:t>.</a:t>
            </a:r>
            <a:endParaRPr lang="en-US" sz="24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8"/>
          <p:cNvSpPr txBox="1"/>
          <p:nvPr/>
        </p:nvSpPr>
        <p:spPr>
          <a:xfrm>
            <a:off x="381000" y="765175"/>
            <a:ext cx="7848600" cy="4985980"/>
          </a:xfrm>
          <a:prstGeom prst="rect">
            <a:avLst/>
          </a:prstGeom>
          <a:noFill/>
        </p:spPr>
        <p:txBody>
          <a:bodyPr wrap="square">
            <a:spAutoFit/>
          </a:bodyPr>
          <a:lstStyle/>
          <a:p>
            <a:pPr>
              <a:lnSpc>
                <a:spcPct val="150000"/>
              </a:lnSpc>
              <a:spcAft>
                <a:spcPts val="1200"/>
              </a:spcAft>
              <a:defRPr/>
            </a:pPr>
            <a:endParaRPr lang="en-US" sz="2400" b="1" dirty="0" smtClean="0">
              <a:latin typeface="+mn-lt"/>
            </a:endParaRPr>
          </a:p>
          <a:p>
            <a:pPr>
              <a:lnSpc>
                <a:spcPct val="150000"/>
              </a:lnSpc>
              <a:spcAft>
                <a:spcPts val="1200"/>
              </a:spcAft>
              <a:defRPr/>
            </a:pPr>
            <a:r>
              <a:rPr lang="en-US" sz="2400" b="1" dirty="0" smtClean="0">
                <a:latin typeface="+mn-lt"/>
              </a:rPr>
              <a:t>A </a:t>
            </a:r>
            <a:r>
              <a:rPr lang="en-US" sz="2400" b="1" dirty="0">
                <a:latin typeface="+mn-lt"/>
              </a:rPr>
              <a:t>preposition + a noun phrase</a:t>
            </a:r>
          </a:p>
          <a:p>
            <a:pPr marL="457200">
              <a:lnSpc>
                <a:spcPct val="150000"/>
              </a:lnSpc>
              <a:defRPr/>
            </a:pPr>
            <a:r>
              <a:rPr lang="en-US" sz="2400" dirty="0">
                <a:latin typeface="+mn-lt"/>
              </a:rPr>
              <a:t>While some </a:t>
            </a:r>
            <a:r>
              <a:rPr lang="en-US" sz="2400" b="1" u="sng" dirty="0">
                <a:solidFill>
                  <a:srgbClr val="0070C0"/>
                </a:solidFill>
                <a:latin typeface="+mn-lt"/>
              </a:rPr>
              <a:t>of its articles</a:t>
            </a:r>
            <a:r>
              <a:rPr lang="en-US" sz="2400" b="1" dirty="0">
                <a:solidFill>
                  <a:srgbClr val="0070C0"/>
                </a:solidFill>
                <a:latin typeface="+mn-lt"/>
              </a:rPr>
              <a:t> </a:t>
            </a:r>
            <a:r>
              <a:rPr lang="en-US" sz="2400" dirty="0">
                <a:latin typeface="+mn-lt"/>
              </a:rPr>
              <a:t>are technical, requiring </a:t>
            </a:r>
          </a:p>
          <a:p>
            <a:pPr marL="457200">
              <a:lnSpc>
                <a:spcPct val="150000"/>
              </a:lnSpc>
              <a:defRPr/>
            </a:pPr>
            <a:r>
              <a:rPr lang="en-US" sz="2400" dirty="0">
                <a:latin typeface="+mn-lt"/>
              </a:rPr>
              <a:t>an understanding </a:t>
            </a:r>
            <a:r>
              <a:rPr lang="en-US" sz="2400" b="1" u="sng" dirty="0">
                <a:solidFill>
                  <a:srgbClr val="0070C0"/>
                </a:solidFill>
                <a:latin typeface="+mn-lt"/>
              </a:rPr>
              <a:t>of voice spectrograms</a:t>
            </a:r>
            <a:r>
              <a:rPr lang="en-US" sz="2400" dirty="0">
                <a:latin typeface="+mn-lt"/>
              </a:rPr>
              <a:t>, others are </a:t>
            </a:r>
          </a:p>
          <a:p>
            <a:pPr marL="457200">
              <a:lnSpc>
                <a:spcPct val="150000"/>
              </a:lnSpc>
              <a:spcAft>
                <a:spcPts val="1200"/>
              </a:spcAft>
              <a:defRPr/>
            </a:pPr>
            <a:r>
              <a:rPr lang="en-US" sz="2400" dirty="0">
                <a:latin typeface="+mn-lt"/>
              </a:rPr>
              <a:t>accessible </a:t>
            </a:r>
            <a:r>
              <a:rPr lang="en-US" sz="2400" b="1" u="sng" dirty="0">
                <a:solidFill>
                  <a:srgbClr val="FF0000"/>
                </a:solidFill>
                <a:latin typeface="+mn-lt"/>
              </a:rPr>
              <a:t>to anyone</a:t>
            </a:r>
            <a:r>
              <a:rPr lang="en-US" sz="2400" dirty="0">
                <a:latin typeface="+mn-lt"/>
              </a:rPr>
              <a:t>.</a:t>
            </a:r>
          </a:p>
          <a:p>
            <a:pPr>
              <a:lnSpc>
                <a:spcPct val="150000"/>
              </a:lnSpc>
              <a:tabLst>
                <a:tab pos="457200" algn="l"/>
              </a:tabLst>
              <a:defRPr/>
            </a:pPr>
            <a:endParaRPr lang="en-US" sz="2400" dirty="0" smtClean="0">
              <a:latin typeface="+mn-lt"/>
            </a:endParaRPr>
          </a:p>
          <a:p>
            <a:pPr>
              <a:lnSpc>
                <a:spcPct val="150000"/>
              </a:lnSpc>
              <a:tabLst>
                <a:tab pos="457200" algn="l"/>
              </a:tabLst>
              <a:defRPr/>
            </a:pPr>
            <a:r>
              <a:rPr lang="en-US" sz="2400" dirty="0">
                <a:latin typeface="+mn-lt"/>
              </a:rPr>
              <a:t>	</a:t>
            </a:r>
            <a:r>
              <a:rPr lang="en-US" sz="2400" b="1" u="sng" dirty="0">
                <a:solidFill>
                  <a:srgbClr val="0070C0"/>
                </a:solidFill>
                <a:latin typeface="+mn-lt"/>
              </a:rPr>
              <a:t>1) post-noun modifier</a:t>
            </a:r>
            <a:r>
              <a:rPr lang="en-US" sz="2400" dirty="0">
                <a:latin typeface="+mn-lt"/>
              </a:rPr>
              <a:t>	</a:t>
            </a:r>
            <a:r>
              <a:rPr lang="en-US" sz="2400" b="1" u="sng" dirty="0">
                <a:solidFill>
                  <a:srgbClr val="FF0000"/>
                </a:solidFill>
                <a:latin typeface="+mn-lt"/>
              </a:rPr>
              <a:t>2) sentence modifier</a:t>
            </a:r>
          </a:p>
          <a:p>
            <a:pPr>
              <a:lnSpc>
                <a:spcPct val="150000"/>
              </a:lnSpc>
              <a:defRPr/>
            </a:pPr>
            <a:endParaRPr lang="en-US" sz="2400" b="1" dirty="0">
              <a:latin typeface="+mn-lt"/>
            </a:endParaRPr>
          </a:p>
        </p:txBody>
      </p:sp>
      <p:sp>
        <p:nvSpPr>
          <p:cNvPr id="10" name="TextBox 9"/>
          <p:cNvSpPr txBox="1"/>
          <p:nvPr/>
        </p:nvSpPr>
        <p:spPr>
          <a:xfrm>
            <a:off x="457200" y="0"/>
            <a:ext cx="8534400" cy="646113"/>
          </a:xfrm>
          <a:prstGeom prst="rect">
            <a:avLst/>
          </a:prstGeom>
          <a:noFill/>
        </p:spPr>
        <p:txBody>
          <a:bodyPr>
            <a:spAutoFit/>
          </a:bodyPr>
          <a:lstStyle/>
          <a:p>
            <a:pPr>
              <a:defRPr/>
            </a:pPr>
            <a:r>
              <a:rPr lang="en-US" sz="3600" dirty="0" smtClean="0">
                <a:latin typeface="+mn-lt"/>
              </a:rPr>
              <a:t>Form and Meaning: Prepositional </a:t>
            </a:r>
            <a:r>
              <a:rPr lang="en-US" sz="3600" dirty="0">
                <a:latin typeface="+mn-lt"/>
              </a:rPr>
              <a:t>Phrases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3"/>
          <p:cNvSpPr txBox="1">
            <a:spLocks noChangeArrowheads="1"/>
          </p:cNvSpPr>
          <p:nvPr/>
        </p:nvSpPr>
        <p:spPr bwMode="auto">
          <a:xfrm>
            <a:off x="457200" y="0"/>
            <a:ext cx="8686800" cy="646113"/>
          </a:xfrm>
          <a:prstGeom prst="rect">
            <a:avLst/>
          </a:prstGeom>
          <a:noFill/>
          <a:ln w="9525">
            <a:noFill/>
            <a:miter lim="800000"/>
            <a:headEnd/>
            <a:tailEnd/>
          </a:ln>
        </p:spPr>
        <p:txBody>
          <a:bodyPr>
            <a:spAutoFit/>
          </a:bodyPr>
          <a:lstStyle/>
          <a:p>
            <a:pPr>
              <a:defRPr/>
            </a:pPr>
            <a:r>
              <a:rPr lang="en-US" sz="3600" dirty="0">
                <a:latin typeface="+mn-lt"/>
              </a:rPr>
              <a:t>Prepositional Phrases in non-fiction</a:t>
            </a:r>
          </a:p>
        </p:txBody>
      </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in North America until the 1500s, when Spanish explorers began arriving. The explorers sailed from Spain with horses onboard their ships. They used the horses to explore the New World. During this exploration many of the horses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9" name="TextBox 3"/>
          <p:cNvSpPr txBox="1">
            <a:spLocks noChangeArrowheads="1"/>
          </p:cNvSpPr>
          <p:nvPr/>
        </p:nvSpPr>
        <p:spPr bwMode="auto">
          <a:xfrm>
            <a:off x="457200" y="0"/>
            <a:ext cx="8686800" cy="646113"/>
          </a:xfrm>
          <a:prstGeom prst="rect">
            <a:avLst/>
          </a:prstGeom>
          <a:noFill/>
          <a:ln w="9525">
            <a:noFill/>
            <a:miter lim="800000"/>
            <a:headEnd/>
            <a:tailEnd/>
          </a:ln>
        </p:spPr>
        <p:txBody>
          <a:bodyPr>
            <a:spAutoFit/>
          </a:bodyPr>
          <a:lstStyle/>
          <a:p>
            <a:pPr>
              <a:defRPr/>
            </a:pPr>
            <a:r>
              <a:rPr lang="en-US" sz="3600" dirty="0">
                <a:latin typeface="+mn-lt"/>
              </a:rPr>
              <a:t>Prepositional Phrases in non-fiction</a:t>
            </a:r>
          </a:p>
        </p:txBody>
      </p:sp>
      <p:sp>
        <p:nvSpPr>
          <p:cNvPr id="10" name="TextBox 9"/>
          <p:cNvSpPr txBox="1"/>
          <p:nvPr/>
        </p:nvSpPr>
        <p:spPr>
          <a:xfrm>
            <a:off x="609600" y="1295400"/>
            <a:ext cx="7726363" cy="4524375"/>
          </a:xfrm>
          <a:prstGeom prst="rect">
            <a:avLst/>
          </a:prstGeom>
          <a:noFill/>
        </p:spPr>
        <p:txBody>
          <a:bodyPr>
            <a:spAutoFit/>
          </a:bodyPr>
          <a:lstStyle/>
          <a:p>
            <a:pPr>
              <a:lnSpc>
                <a:spcPct val="200000"/>
              </a:lnSpc>
              <a:defRPr/>
            </a:pPr>
            <a:r>
              <a:rPr lang="en-US" sz="2400" dirty="0">
                <a:latin typeface="+mn-lt"/>
              </a:rPr>
              <a:t>Horses were unknown </a:t>
            </a:r>
            <a:r>
              <a:rPr lang="en-US" sz="2400" b="1" u="sng" dirty="0">
                <a:solidFill>
                  <a:srgbClr val="FF0000"/>
                </a:solidFill>
                <a:latin typeface="+mn-lt"/>
              </a:rPr>
              <a:t>in North America</a:t>
            </a:r>
            <a:r>
              <a:rPr lang="en-US" sz="2400" b="1" dirty="0">
                <a:solidFill>
                  <a:srgbClr val="FF0000"/>
                </a:solidFill>
                <a:latin typeface="+mn-lt"/>
              </a:rPr>
              <a:t> </a:t>
            </a:r>
            <a:r>
              <a:rPr lang="en-US" sz="2400" b="1" u="sng" dirty="0">
                <a:solidFill>
                  <a:srgbClr val="FF0000"/>
                </a:solidFill>
                <a:latin typeface="+mn-lt"/>
              </a:rPr>
              <a:t>until the 1500s</a:t>
            </a:r>
            <a:r>
              <a:rPr lang="en-US" sz="2400" dirty="0">
                <a:latin typeface="+mn-lt"/>
              </a:rPr>
              <a:t>, when Spanish explorers began arriving. The explorers sailed </a:t>
            </a:r>
            <a:r>
              <a:rPr lang="en-US" sz="2400" b="1" u="sng" dirty="0">
                <a:solidFill>
                  <a:srgbClr val="FF0000"/>
                </a:solidFill>
                <a:latin typeface="+mn-lt"/>
              </a:rPr>
              <a:t>from Spain</a:t>
            </a:r>
            <a:r>
              <a:rPr lang="en-US" sz="2400" dirty="0">
                <a:latin typeface="+mn-lt"/>
              </a:rPr>
              <a:t> </a:t>
            </a:r>
            <a:r>
              <a:rPr lang="en-US" sz="2400" b="1" u="sng" dirty="0">
                <a:solidFill>
                  <a:srgbClr val="FF0000"/>
                </a:solidFill>
                <a:latin typeface="+mn-lt"/>
              </a:rPr>
              <a:t>with horses</a:t>
            </a:r>
            <a:r>
              <a:rPr lang="en-US" sz="2400" b="1" dirty="0">
                <a:solidFill>
                  <a:srgbClr val="FF0000"/>
                </a:solidFill>
                <a:latin typeface="+mn-lt"/>
              </a:rPr>
              <a:t> </a:t>
            </a:r>
            <a:r>
              <a:rPr lang="en-US" sz="2400" b="1" u="sng" dirty="0">
                <a:solidFill>
                  <a:srgbClr val="0070C0"/>
                </a:solidFill>
                <a:latin typeface="+mn-lt"/>
              </a:rPr>
              <a:t>onboard their ships</a:t>
            </a:r>
            <a:r>
              <a:rPr lang="en-US" sz="2400" dirty="0">
                <a:latin typeface="+mn-lt"/>
              </a:rPr>
              <a:t>. They used the horses to explore the New World. </a:t>
            </a:r>
            <a:r>
              <a:rPr lang="en-US" sz="2400" b="1" u="sng" dirty="0">
                <a:solidFill>
                  <a:srgbClr val="FF0000"/>
                </a:solidFill>
                <a:latin typeface="+mn-lt"/>
              </a:rPr>
              <a:t>During this exploration</a:t>
            </a:r>
            <a:r>
              <a:rPr lang="en-US" sz="2400" dirty="0">
                <a:latin typeface="+mn-lt"/>
              </a:rPr>
              <a:t> many </a:t>
            </a:r>
            <a:r>
              <a:rPr lang="en-US" sz="2400" b="1" u="sng" dirty="0">
                <a:solidFill>
                  <a:srgbClr val="0070C0"/>
                </a:solidFill>
                <a:latin typeface="+mn-lt"/>
              </a:rPr>
              <a:t>of the horses</a:t>
            </a:r>
            <a:r>
              <a:rPr lang="en-US" sz="2400" dirty="0">
                <a:latin typeface="+mn-lt"/>
              </a:rPr>
              <a:t> were lost.</a:t>
            </a:r>
          </a:p>
          <a:p>
            <a:pPr algn="r">
              <a:lnSpc>
                <a:spcPct val="200000"/>
              </a:lnSpc>
              <a:defRPr/>
            </a:pPr>
            <a:r>
              <a:rPr lang="en-US" sz="2400" dirty="0">
                <a:latin typeface="+mn-lt"/>
              </a:rPr>
              <a:t>5</a:t>
            </a:r>
            <a:r>
              <a:rPr lang="en-US" sz="2400" baseline="30000" dirty="0">
                <a:latin typeface="+mn-lt"/>
              </a:rPr>
              <a:t>th</a:t>
            </a:r>
            <a:r>
              <a:rPr lang="en-US" sz="2400" dirty="0">
                <a:latin typeface="+mn-lt"/>
              </a:rPr>
              <a:t> Grade History text</a:t>
            </a:r>
            <a:endParaRPr lang="en-US" sz="2400" i="1"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3557" name="TextBox 5"/>
          <p:cNvSpPr txBox="1">
            <a:spLocks noChangeArrowheads="1"/>
          </p:cNvSpPr>
          <p:nvPr/>
        </p:nvSpPr>
        <p:spPr bwMode="auto">
          <a:xfrm>
            <a:off x="457200" y="0"/>
            <a:ext cx="7848600" cy="2123658"/>
          </a:xfrm>
          <a:prstGeom prst="rect">
            <a:avLst/>
          </a:prstGeom>
          <a:noFill/>
          <a:ln w="9525">
            <a:noFill/>
            <a:miter lim="800000"/>
            <a:headEnd/>
            <a:tailEnd/>
          </a:ln>
        </p:spPr>
        <p:txBody>
          <a:bodyPr wrap="square">
            <a:spAutoFit/>
          </a:bodyPr>
          <a:lstStyle/>
          <a:p>
            <a:r>
              <a:rPr lang="en-US" sz="3600" dirty="0" smtClean="0"/>
              <a:t>Frequency of Prepositions</a:t>
            </a:r>
            <a:r>
              <a:rPr lang="en-US" dirty="0" smtClean="0"/>
              <a:t> </a:t>
            </a:r>
          </a:p>
          <a:p>
            <a:r>
              <a:rPr lang="en-US" sz="2400" dirty="0" smtClean="0"/>
              <a:t>in Conversational vs. Academic English</a:t>
            </a:r>
          </a:p>
          <a:p>
            <a:r>
              <a:rPr lang="en-US" dirty="0" err="1" smtClean="0"/>
              <a:t>Biber</a:t>
            </a:r>
            <a:r>
              <a:rPr lang="en-US" dirty="0"/>
              <a:t>, Conrad, &amp; Leech. 2002. </a:t>
            </a:r>
            <a:r>
              <a:rPr lang="en-US" i="1" dirty="0"/>
              <a:t>Longman Grammar of Spoken and Written </a:t>
            </a:r>
            <a:r>
              <a:rPr lang="en-US" i="1" dirty="0" smtClean="0"/>
              <a:t>English</a:t>
            </a:r>
            <a:r>
              <a:rPr lang="en-US" dirty="0" smtClean="0"/>
              <a:t>.</a:t>
            </a:r>
          </a:p>
          <a:p>
            <a:endParaRPr lang="en-US" dirty="0" smtClean="0"/>
          </a:p>
          <a:p>
            <a:r>
              <a:rPr lang="en-US" dirty="0" smtClean="0"/>
              <a:t># of Prepositions </a:t>
            </a:r>
          </a:p>
          <a:p>
            <a:r>
              <a:rPr lang="en-US" dirty="0" smtClean="0"/>
              <a:t>per 1000 words </a:t>
            </a:r>
          </a:p>
        </p:txBody>
      </p:sp>
      <p:graphicFrame>
        <p:nvGraphicFramePr>
          <p:cNvPr id="20" name="Chart 19"/>
          <p:cNvGraphicFramePr/>
          <p:nvPr/>
        </p:nvGraphicFramePr>
        <p:xfrm>
          <a:off x="2286000" y="1371600"/>
          <a:ext cx="3733800" cy="5334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15"/>
          <p:cNvGrpSpPr/>
          <p:nvPr/>
        </p:nvGrpSpPr>
        <p:grpSpPr>
          <a:xfrm>
            <a:off x="2400300" y="319464"/>
            <a:ext cx="4956175" cy="6376611"/>
            <a:chOff x="2400300" y="319464"/>
            <a:chExt cx="4956175" cy="6376611"/>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2629283" y="1535775"/>
              <a:ext cx="4471010" cy="5160300"/>
            </a:xfrm>
            <a:prstGeom prst="rect">
              <a:avLst/>
            </a:prstGeom>
            <a:noFill/>
            <a:ln w="9525">
              <a:noFill/>
              <a:miter lim="800000"/>
              <a:headEnd/>
              <a:tailEnd/>
            </a:ln>
          </p:spPr>
        </p:pic>
        <p:sp>
          <p:nvSpPr>
            <p:cNvPr id="11" name="Cloud Callout 10"/>
            <p:cNvSpPr/>
            <p:nvPr/>
          </p:nvSpPr>
          <p:spPr bwMode="auto">
            <a:xfrm rot="1693549">
              <a:off x="5259388" y="2436813"/>
              <a:ext cx="2097087" cy="1982787"/>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bwMode="auto">
            <a:xfrm rot="20762206">
              <a:off x="4067059" y="319464"/>
              <a:ext cx="3068054" cy="2413000"/>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bwMode="auto">
            <a:xfrm rot="17597071">
              <a:off x="2563849" y="1062991"/>
              <a:ext cx="2275159" cy="2585924"/>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bwMode="auto">
            <a:xfrm rot="14624044">
              <a:off x="2439988" y="3298825"/>
              <a:ext cx="1795462" cy="1874838"/>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grpSp>
      <p:sp>
        <p:nvSpPr>
          <p:cNvPr id="24585" name="Text Box 2"/>
          <p:cNvSpPr txBox="1">
            <a:spLocks noChangeArrowheads="1"/>
          </p:cNvSpPr>
          <p:nvPr/>
        </p:nvSpPr>
        <p:spPr bwMode="auto">
          <a:xfrm>
            <a:off x="2743200" y="1295400"/>
            <a:ext cx="1527838" cy="1077218"/>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4293010" y="751204"/>
            <a:ext cx="2641189" cy="830997"/>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5486400" y="2674203"/>
            <a:ext cx="1527838" cy="830997"/>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2586892" y="3627450"/>
            <a:ext cx="1527908" cy="13234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sp>
        <p:nvSpPr>
          <p:cNvPr id="19" name="TextBox 3"/>
          <p:cNvSpPr txBox="1">
            <a:spLocks noChangeArrowheads="1"/>
          </p:cNvSpPr>
          <p:nvPr/>
        </p:nvSpPr>
        <p:spPr bwMode="auto">
          <a:xfrm>
            <a:off x="457200" y="0"/>
            <a:ext cx="8686800" cy="1200329"/>
          </a:xfrm>
          <a:prstGeom prst="rect">
            <a:avLst/>
          </a:prstGeom>
          <a:noFill/>
          <a:ln w="9525">
            <a:noFill/>
            <a:miter lim="800000"/>
            <a:headEnd/>
            <a:tailEnd/>
          </a:ln>
        </p:spPr>
        <p:txBody>
          <a:bodyPr>
            <a:spAutoFit/>
          </a:bodyPr>
          <a:lstStyle/>
          <a:p>
            <a:pPr>
              <a:defRPr/>
            </a:pPr>
            <a:r>
              <a:rPr lang="en-US" sz="3600" dirty="0">
                <a:latin typeface="+mn-lt"/>
              </a:rPr>
              <a:t>Prepositional </a:t>
            </a:r>
            <a:r>
              <a:rPr lang="en-US" sz="3600" dirty="0" smtClean="0">
                <a:latin typeface="+mn-lt"/>
              </a:rPr>
              <a:t>Phrases</a:t>
            </a:r>
          </a:p>
          <a:p>
            <a:pPr>
              <a:defRPr/>
            </a:pPr>
            <a:r>
              <a:rPr lang="en-US" sz="3600" dirty="0" smtClean="0"/>
              <a:t>the 4 functions</a:t>
            </a:r>
          </a:p>
        </p:txBody>
      </p:sp>
      <p:sp>
        <p:nvSpPr>
          <p:cNvPr id="17" name="TextBox 16"/>
          <p:cNvSpPr txBox="1"/>
          <p:nvPr/>
        </p:nvSpPr>
        <p:spPr>
          <a:xfrm>
            <a:off x="2971800" y="2277070"/>
            <a:ext cx="1447800" cy="923330"/>
          </a:xfrm>
          <a:prstGeom prst="rect">
            <a:avLst/>
          </a:prstGeom>
          <a:noFill/>
        </p:spPr>
        <p:txBody>
          <a:bodyPr wrap="square" rtlCol="0">
            <a:spAutoFit/>
          </a:bodyPr>
          <a:lstStyle/>
          <a:p>
            <a:r>
              <a:rPr lang="en-US" dirty="0" smtClean="0">
                <a:solidFill>
                  <a:srgbClr val="FFFF00"/>
                </a:solidFill>
              </a:rPr>
              <a:t>Many </a:t>
            </a:r>
            <a:r>
              <a:rPr lang="en-US" b="1" u="sng" dirty="0" smtClean="0">
                <a:solidFill>
                  <a:srgbClr val="FFFF00"/>
                </a:solidFill>
              </a:rPr>
              <a:t>of</a:t>
            </a:r>
            <a:r>
              <a:rPr lang="en-US" u="sng" dirty="0" smtClean="0">
                <a:solidFill>
                  <a:srgbClr val="FFFF00"/>
                </a:solidFill>
              </a:rPr>
              <a:t> the students</a:t>
            </a:r>
            <a:r>
              <a:rPr lang="en-US" dirty="0" smtClean="0">
                <a:solidFill>
                  <a:srgbClr val="FFFF00"/>
                </a:solidFill>
              </a:rPr>
              <a:t> are studying.</a:t>
            </a:r>
            <a:endParaRPr lang="en-US" dirty="0">
              <a:solidFill>
                <a:srgbClr val="FFFF00"/>
              </a:solidFill>
            </a:endParaRPr>
          </a:p>
        </p:txBody>
      </p:sp>
      <p:sp>
        <p:nvSpPr>
          <p:cNvPr id="18" name="TextBox 17"/>
          <p:cNvSpPr txBox="1"/>
          <p:nvPr/>
        </p:nvSpPr>
        <p:spPr>
          <a:xfrm>
            <a:off x="4876800" y="1563469"/>
            <a:ext cx="1752600" cy="646331"/>
          </a:xfrm>
          <a:prstGeom prst="rect">
            <a:avLst/>
          </a:prstGeom>
          <a:noFill/>
        </p:spPr>
        <p:txBody>
          <a:bodyPr wrap="square" rtlCol="0">
            <a:spAutoFit/>
          </a:bodyPr>
          <a:lstStyle/>
          <a:p>
            <a:r>
              <a:rPr lang="en-US" dirty="0" smtClean="0">
                <a:solidFill>
                  <a:srgbClr val="FFFF00"/>
                </a:solidFill>
              </a:rPr>
              <a:t>The teachers will finish </a:t>
            </a:r>
            <a:r>
              <a:rPr lang="en-US" b="1" u="sng" dirty="0" smtClean="0">
                <a:solidFill>
                  <a:srgbClr val="FFFF00"/>
                </a:solidFill>
              </a:rPr>
              <a:t>at</a:t>
            </a:r>
            <a:r>
              <a:rPr lang="en-US" u="sng" dirty="0" smtClean="0">
                <a:solidFill>
                  <a:srgbClr val="FFFF00"/>
                </a:solidFill>
              </a:rPr>
              <a:t> 2:30</a:t>
            </a:r>
            <a:r>
              <a:rPr lang="en-US" dirty="0" smtClean="0">
                <a:solidFill>
                  <a:srgbClr val="FFFF00"/>
                </a:solidFill>
              </a:rPr>
              <a:t>.</a:t>
            </a:r>
            <a:endParaRPr lang="en-US" dirty="0">
              <a:solidFill>
                <a:srgbClr val="FFFF00"/>
              </a:solidFill>
            </a:endParaRPr>
          </a:p>
        </p:txBody>
      </p:sp>
      <p:sp>
        <p:nvSpPr>
          <p:cNvPr id="20" name="TextBox 19"/>
          <p:cNvSpPr txBox="1"/>
          <p:nvPr/>
        </p:nvSpPr>
        <p:spPr>
          <a:xfrm rot="20994582">
            <a:off x="2519046" y="4951663"/>
            <a:ext cx="1781512" cy="646331"/>
          </a:xfrm>
          <a:prstGeom prst="rect">
            <a:avLst/>
          </a:prstGeom>
          <a:solidFill>
            <a:srgbClr val="92D050"/>
          </a:solidFill>
        </p:spPr>
        <p:txBody>
          <a:bodyPr wrap="square" rtlCol="0">
            <a:spAutoFit/>
          </a:bodyPr>
          <a:lstStyle/>
          <a:p>
            <a:r>
              <a:rPr lang="en-US" b="1" u="sng" dirty="0" smtClean="0">
                <a:solidFill>
                  <a:srgbClr val="FFFF00"/>
                </a:solidFill>
              </a:rPr>
              <a:t>To </a:t>
            </a:r>
            <a:r>
              <a:rPr lang="en-US" u="sng" dirty="0" smtClean="0">
                <a:solidFill>
                  <a:srgbClr val="FFFF00"/>
                </a:solidFill>
              </a:rPr>
              <a:t>my surprise</a:t>
            </a:r>
            <a:r>
              <a:rPr lang="en-US" dirty="0" smtClean="0">
                <a:solidFill>
                  <a:srgbClr val="FFFF00"/>
                </a:solidFill>
              </a:rPr>
              <a:t>, it was a lot of fun.</a:t>
            </a:r>
            <a:endParaRPr lang="en-US" dirty="0">
              <a:solidFill>
                <a:srgbClr val="FFFF00"/>
              </a:solidFill>
            </a:endParaRPr>
          </a:p>
        </p:txBody>
      </p:sp>
      <p:sp>
        <p:nvSpPr>
          <p:cNvPr id="21" name="TextBox 20"/>
          <p:cNvSpPr txBox="1"/>
          <p:nvPr/>
        </p:nvSpPr>
        <p:spPr>
          <a:xfrm>
            <a:off x="5486400" y="3429000"/>
            <a:ext cx="1981200" cy="646331"/>
          </a:xfrm>
          <a:prstGeom prst="rect">
            <a:avLst/>
          </a:prstGeom>
          <a:solidFill>
            <a:srgbClr val="92D050"/>
          </a:solidFill>
        </p:spPr>
        <p:txBody>
          <a:bodyPr wrap="square" rtlCol="0">
            <a:spAutoFit/>
          </a:bodyPr>
          <a:lstStyle/>
          <a:p>
            <a:r>
              <a:rPr lang="en-US" b="1" u="sng" dirty="0" smtClean="0">
                <a:solidFill>
                  <a:srgbClr val="FFFF00"/>
                </a:solidFill>
              </a:rPr>
              <a:t>In</a:t>
            </a:r>
            <a:r>
              <a:rPr lang="en-US" u="sng" dirty="0" smtClean="0">
                <a:solidFill>
                  <a:srgbClr val="FFFF00"/>
                </a:solidFill>
              </a:rPr>
              <a:t> addition</a:t>
            </a:r>
            <a:r>
              <a:rPr lang="en-US" dirty="0" smtClean="0">
                <a:solidFill>
                  <a:srgbClr val="FFFF00"/>
                </a:solidFill>
              </a:rPr>
              <a:t>, we will provide snacks.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p:bldP spid="24587" grpId="0"/>
      <p:bldP spid="24588" grpId="0"/>
      <p:bldP spid="17" grpId="0"/>
      <p:bldP spid="18" grpId="0"/>
      <p:bldP spid="20" grpId="0" animBg="1"/>
      <p:bldP spid="2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
          <p:cNvGrpSpPr>
            <a:grpSpLocks/>
          </p:cNvGrpSpPr>
          <p:nvPr/>
        </p:nvGrpSpPr>
        <p:grpSpPr bwMode="auto">
          <a:xfrm>
            <a:off x="2400300" y="319464"/>
            <a:ext cx="4956175" cy="6376611"/>
            <a:chOff x="91070" y="-18135"/>
            <a:chExt cx="6461858" cy="8313049"/>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4189" y="-18135"/>
              <a:ext cx="4000127" cy="314577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304443" y="951028"/>
              <a:ext cx="2966075" cy="337152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24585" name="Text Box 2"/>
            <p:cNvSpPr txBox="1">
              <a:spLocks noChangeArrowheads="1"/>
            </p:cNvSpPr>
            <p:nvPr/>
          </p:nvSpPr>
          <p:spPr bwMode="auto">
            <a:xfrm>
              <a:off x="538143" y="1254172"/>
              <a:ext cx="1991994" cy="1404346"/>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2558784" y="544715"/>
              <a:ext cx="3443581" cy="1083353"/>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4114725" y="3051687"/>
              <a:ext cx="1991994" cy="1083353"/>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334349" y="4294414"/>
              <a:ext cx="1992086" cy="17253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grpSp>
      <p:sp>
        <p:nvSpPr>
          <p:cNvPr id="19" name="TextBox 3"/>
          <p:cNvSpPr txBox="1">
            <a:spLocks noChangeArrowheads="1"/>
          </p:cNvSpPr>
          <p:nvPr/>
        </p:nvSpPr>
        <p:spPr bwMode="auto">
          <a:xfrm>
            <a:off x="457200" y="0"/>
            <a:ext cx="8686800" cy="1200329"/>
          </a:xfrm>
          <a:prstGeom prst="rect">
            <a:avLst/>
          </a:prstGeom>
          <a:noFill/>
          <a:ln w="9525">
            <a:noFill/>
            <a:miter lim="800000"/>
            <a:headEnd/>
            <a:tailEnd/>
          </a:ln>
        </p:spPr>
        <p:txBody>
          <a:bodyPr>
            <a:spAutoFit/>
          </a:bodyPr>
          <a:lstStyle/>
          <a:p>
            <a:pPr>
              <a:defRPr/>
            </a:pPr>
            <a:r>
              <a:rPr lang="en-US" sz="3600" dirty="0">
                <a:latin typeface="+mn-lt"/>
              </a:rPr>
              <a:t>Prepositional </a:t>
            </a:r>
            <a:r>
              <a:rPr lang="en-US" sz="3600" dirty="0" smtClean="0">
                <a:latin typeface="+mn-lt"/>
              </a:rPr>
              <a:t>Phrases</a:t>
            </a:r>
          </a:p>
          <a:p>
            <a:pPr>
              <a:defRPr/>
            </a:pPr>
            <a:r>
              <a:rPr lang="en-US" sz="3600" dirty="0" smtClean="0"/>
              <a:t>the 4 functions</a:t>
            </a:r>
          </a:p>
        </p:txBody>
      </p:sp>
      <p:sp>
        <p:nvSpPr>
          <p:cNvPr id="16" name="TextBox 15"/>
          <p:cNvSpPr txBox="1"/>
          <p:nvPr/>
        </p:nvSpPr>
        <p:spPr>
          <a:xfrm>
            <a:off x="609600" y="2743200"/>
            <a:ext cx="1371600" cy="646331"/>
          </a:xfrm>
          <a:prstGeom prst="rect">
            <a:avLst/>
          </a:prstGeom>
          <a:solidFill>
            <a:srgbClr val="92D050"/>
          </a:solidFill>
        </p:spPr>
        <p:txBody>
          <a:bodyPr wrap="square" rtlCol="0">
            <a:spAutoFit/>
          </a:bodyPr>
          <a:lstStyle/>
          <a:p>
            <a:r>
              <a:rPr lang="en-US" dirty="0" smtClean="0">
                <a:solidFill>
                  <a:srgbClr val="FFFF00"/>
                </a:solidFill>
              </a:rPr>
              <a:t>We left</a:t>
            </a:r>
          </a:p>
          <a:p>
            <a:r>
              <a:rPr lang="en-US" b="1" u="sng" dirty="0" smtClean="0">
                <a:solidFill>
                  <a:srgbClr val="FFFF00"/>
                </a:solidFill>
              </a:rPr>
              <a:t>at</a:t>
            </a:r>
            <a:r>
              <a:rPr lang="en-US" u="sng" dirty="0" smtClean="0">
                <a:solidFill>
                  <a:srgbClr val="FFFF00"/>
                </a:solidFill>
              </a:rPr>
              <a:t> midnight</a:t>
            </a:r>
            <a:r>
              <a:rPr lang="en-US" dirty="0" smtClean="0">
                <a:solidFill>
                  <a:srgbClr val="FFFF00"/>
                </a:solidFill>
              </a:rPr>
              <a:t>.</a:t>
            </a:r>
            <a:endParaRPr lang="en-US" dirty="0">
              <a:solidFill>
                <a:srgbClr val="FFFF00"/>
              </a:solidFill>
            </a:endParaRPr>
          </a:p>
        </p:txBody>
      </p:sp>
      <p:sp>
        <p:nvSpPr>
          <p:cNvPr id="17" name="TextBox 16"/>
          <p:cNvSpPr txBox="1"/>
          <p:nvPr/>
        </p:nvSpPr>
        <p:spPr>
          <a:xfrm>
            <a:off x="609600" y="2743200"/>
            <a:ext cx="1371600" cy="923330"/>
          </a:xfrm>
          <a:prstGeom prst="rect">
            <a:avLst/>
          </a:prstGeom>
          <a:solidFill>
            <a:srgbClr val="92D050"/>
          </a:solidFill>
        </p:spPr>
        <p:txBody>
          <a:bodyPr wrap="square" rtlCol="0">
            <a:spAutoFit/>
          </a:bodyPr>
          <a:lstStyle/>
          <a:p>
            <a:r>
              <a:rPr lang="en-US" dirty="0" smtClean="0">
                <a:solidFill>
                  <a:srgbClr val="FFFF00"/>
                </a:solidFill>
              </a:rPr>
              <a:t>These kinds </a:t>
            </a:r>
            <a:r>
              <a:rPr lang="en-US" b="1" u="sng" dirty="0" smtClean="0">
                <a:solidFill>
                  <a:srgbClr val="FFFF00"/>
                </a:solidFill>
              </a:rPr>
              <a:t>of</a:t>
            </a:r>
            <a:r>
              <a:rPr lang="en-US" u="sng" dirty="0" smtClean="0">
                <a:solidFill>
                  <a:srgbClr val="FFFF00"/>
                </a:solidFill>
              </a:rPr>
              <a:t> questions </a:t>
            </a:r>
            <a:r>
              <a:rPr lang="en-US" dirty="0" smtClean="0">
                <a:solidFill>
                  <a:srgbClr val="FFFF00"/>
                </a:solidFill>
              </a:rPr>
              <a:t>are easy.</a:t>
            </a:r>
            <a:endParaRPr lang="en-US" dirty="0">
              <a:solidFill>
                <a:srgbClr val="FFFF00"/>
              </a:solidFill>
            </a:endParaRPr>
          </a:p>
        </p:txBody>
      </p:sp>
      <p:sp>
        <p:nvSpPr>
          <p:cNvPr id="18" name="TextBox 17"/>
          <p:cNvSpPr txBox="1"/>
          <p:nvPr/>
        </p:nvSpPr>
        <p:spPr>
          <a:xfrm>
            <a:off x="381000" y="3011269"/>
            <a:ext cx="1905000" cy="646331"/>
          </a:xfrm>
          <a:prstGeom prst="rect">
            <a:avLst/>
          </a:prstGeom>
          <a:solidFill>
            <a:srgbClr val="92D050"/>
          </a:solidFill>
        </p:spPr>
        <p:txBody>
          <a:bodyPr wrap="square" rtlCol="0">
            <a:spAutoFit/>
          </a:bodyPr>
          <a:lstStyle/>
          <a:p>
            <a:r>
              <a:rPr lang="en-US" dirty="0" smtClean="0">
                <a:solidFill>
                  <a:srgbClr val="FFFF00"/>
                </a:solidFill>
              </a:rPr>
              <a:t>Take, </a:t>
            </a:r>
            <a:r>
              <a:rPr lang="en-US" b="1" u="sng" dirty="0" smtClean="0">
                <a:solidFill>
                  <a:srgbClr val="FFFF00"/>
                </a:solidFill>
              </a:rPr>
              <a:t>for</a:t>
            </a:r>
            <a:r>
              <a:rPr lang="en-US" u="sng" dirty="0" smtClean="0">
                <a:solidFill>
                  <a:srgbClr val="FFFF00"/>
                </a:solidFill>
              </a:rPr>
              <a:t> example</a:t>
            </a:r>
            <a:r>
              <a:rPr lang="en-US" dirty="0" smtClean="0">
                <a:solidFill>
                  <a:srgbClr val="FFFF00"/>
                </a:solidFill>
              </a:rPr>
              <a:t>, a rubber chicken.</a:t>
            </a:r>
            <a:endParaRPr lang="en-US" dirty="0">
              <a:solidFill>
                <a:srgbClr val="FFFF00"/>
              </a:solidFill>
            </a:endParaRPr>
          </a:p>
        </p:txBody>
      </p:sp>
      <p:sp>
        <p:nvSpPr>
          <p:cNvPr id="20" name="TextBox 19"/>
          <p:cNvSpPr txBox="1"/>
          <p:nvPr/>
        </p:nvSpPr>
        <p:spPr>
          <a:xfrm>
            <a:off x="381000" y="3048000"/>
            <a:ext cx="1981200" cy="646331"/>
          </a:xfrm>
          <a:prstGeom prst="rect">
            <a:avLst/>
          </a:prstGeom>
          <a:solidFill>
            <a:srgbClr val="92D050"/>
          </a:solidFill>
        </p:spPr>
        <p:txBody>
          <a:bodyPr wrap="square" rtlCol="0">
            <a:spAutoFit/>
          </a:bodyPr>
          <a:lstStyle/>
          <a:p>
            <a:r>
              <a:rPr lang="en-US" b="1" u="sng" dirty="0" smtClean="0">
                <a:solidFill>
                  <a:srgbClr val="FFFF00"/>
                </a:solidFill>
              </a:rPr>
              <a:t>In</a:t>
            </a:r>
            <a:r>
              <a:rPr lang="en-US" u="sng" dirty="0" smtClean="0">
                <a:solidFill>
                  <a:srgbClr val="FFFF00"/>
                </a:solidFill>
              </a:rPr>
              <a:t> my opinion</a:t>
            </a:r>
            <a:r>
              <a:rPr lang="en-US" dirty="0" smtClean="0">
                <a:solidFill>
                  <a:srgbClr val="FFFF00"/>
                </a:solidFill>
              </a:rPr>
              <a:t>, that’s a great idea.</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2.77556E-17 -7.40741E-7 L 0.475 -0.16921 " pathEditMode="relative" rAng="0" ptsTypes="AA">
                                      <p:cBhvr>
                                        <p:cTn id="10" dur="2000" fill="hold"/>
                                        <p:tgtEl>
                                          <p:spTgt spid="16"/>
                                        </p:tgtEl>
                                        <p:attrNameLst>
                                          <p:attrName>ppt_x</p:attrName>
                                          <p:attrName>ppt_y</p:attrName>
                                        </p:attrNameLst>
                                      </p:cBhvr>
                                      <p:rCtr x="237" y="-8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2.77556E-17 4.81481E-6 L 0.2 0.27523 " pathEditMode="relative" rAng="0" ptsTypes="AA">
                                      <p:cBhvr>
                                        <p:cTn id="18" dur="2000" fill="hold"/>
                                        <p:tgtEl>
                                          <p:spTgt spid="20"/>
                                        </p:tgtEl>
                                        <p:attrNameLst>
                                          <p:attrName>ppt_x</p:attrName>
                                          <p:attrName>ppt_y</p:attrName>
                                        </p:attrNameLst>
                                      </p:cBhvr>
                                      <p:rCtr x="100" y="13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3.33333E-6 -1.11111E-6 L 0.26667 -0.06736 " pathEditMode="relative" rAng="0" ptsTypes="AA">
                                      <p:cBhvr>
                                        <p:cTn id="26" dur="2000" fill="hold"/>
                                        <p:tgtEl>
                                          <p:spTgt spid="17"/>
                                        </p:tgtEl>
                                        <p:attrNameLst>
                                          <p:attrName>ppt_x</p:attrName>
                                          <p:attrName>ppt_y</p:attrName>
                                        </p:attrNameLst>
                                      </p:cBhvr>
                                      <p:rCtr x="133" y="-3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1" nodeType="clickEffect">
                                  <p:stCondLst>
                                    <p:cond delay="0"/>
                                  </p:stCondLst>
                                  <p:childTnLst>
                                    <p:animMotion origin="layout" path="M -3.33333E-6 0.02014 L 0.5375 0.09167 " pathEditMode="relative" rAng="0" ptsTypes="AA">
                                      <p:cBhvr>
                                        <p:cTn id="34" dur="2000" fill="hold"/>
                                        <p:tgtEl>
                                          <p:spTgt spid="18"/>
                                        </p:tgtEl>
                                        <p:attrNameLst>
                                          <p:attrName>ppt_x</p:attrName>
                                          <p:attrName>ppt_y</p:attrName>
                                        </p:attrNameLst>
                                      </p:cBhvr>
                                      <p:rCtr x="269" y="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20" grpId="0" animBg="1"/>
      <p:bldP spid="20"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153400" y="4763"/>
            <a:ext cx="1020763" cy="6858000"/>
            <a:chOff x="7891160" y="-176561"/>
            <a:chExt cx="1020335" cy="6858000"/>
          </a:xfrm>
        </p:grpSpPr>
        <p:pic>
          <p:nvPicPr>
            <p:cNvPr id="7"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8" name="Rectangle 7"/>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 name="Group 8"/>
          <p:cNvGrpSpPr>
            <a:grpSpLocks/>
          </p:cNvGrpSpPr>
          <p:nvPr/>
        </p:nvGrpSpPr>
        <p:grpSpPr bwMode="auto">
          <a:xfrm>
            <a:off x="2400300" y="319464"/>
            <a:ext cx="4956175" cy="6376611"/>
            <a:chOff x="91070" y="-18135"/>
            <a:chExt cx="6461858" cy="8313049"/>
          </a:xfrm>
        </p:grpSpPr>
        <p:pic>
          <p:nvPicPr>
            <p:cNvPr id="24580" name="Picture 9" descr="C:\Users\Rob\AppData\Local\Microsoft\Windows\Temporary Internet Files\Content.IE5\987RHPLZ\MC900338158[1].wmf"/>
            <p:cNvPicPr>
              <a:picLocks noChangeAspect="1"/>
            </p:cNvPicPr>
            <p:nvPr/>
          </p:nvPicPr>
          <p:blipFill>
            <a:blip r:embed="rId4" cstate="print"/>
            <a:srcRect/>
            <a:stretch>
              <a:fillRect/>
            </a:stretch>
          </p:blipFill>
          <p:spPr bwMode="auto">
            <a:xfrm>
              <a:off x="389618" y="1567543"/>
              <a:ext cx="5829300" cy="6727371"/>
            </a:xfrm>
            <a:prstGeom prst="rect">
              <a:avLst/>
            </a:prstGeom>
            <a:noFill/>
            <a:ln w="9525">
              <a:noFill/>
              <a:miter lim="800000"/>
              <a:headEnd/>
              <a:tailEnd/>
            </a:ln>
          </p:spPr>
        </p:pic>
        <p:sp>
          <p:nvSpPr>
            <p:cNvPr id="11" name="Cloud Callout 10"/>
            <p:cNvSpPr/>
            <p:nvPr/>
          </p:nvSpPr>
          <p:spPr>
            <a:xfrm rot="1693549">
              <a:off x="3818747" y="2742207"/>
              <a:ext cx="2734181" cy="258491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2" name="Cloud Callout 11"/>
            <p:cNvSpPr/>
            <p:nvPr/>
          </p:nvSpPr>
          <p:spPr>
            <a:xfrm rot="20762206">
              <a:off x="2264189" y="-18135"/>
              <a:ext cx="4000127" cy="314577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3" name="Cloud Callout 12"/>
            <p:cNvSpPr/>
            <p:nvPr/>
          </p:nvSpPr>
          <p:spPr>
            <a:xfrm rot="17597071">
              <a:off x="304443" y="951028"/>
              <a:ext cx="2966075" cy="3371526"/>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14" name="Cloud Callout 13"/>
            <p:cNvSpPr/>
            <p:nvPr/>
          </p:nvSpPr>
          <p:spPr>
            <a:xfrm rot="14624044">
              <a:off x="142924" y="3865879"/>
              <a:ext cx="2340705" cy="2444413"/>
            </a:xfrm>
            <a:prstGeom prst="cloudCallout">
              <a:avLst>
                <a:gd name="adj1" fmla="val -14340"/>
                <a:gd name="adj2" fmla="val 41122"/>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200">
                  <a:latin typeface="Times New Roman"/>
                  <a:ea typeface="Calibri"/>
                  <a:cs typeface="Times New Roman"/>
                </a:rPr>
                <a:t> </a:t>
              </a:r>
            </a:p>
          </p:txBody>
        </p:sp>
        <p:sp>
          <p:nvSpPr>
            <p:cNvPr id="24585" name="Text Box 2"/>
            <p:cNvSpPr txBox="1">
              <a:spLocks noChangeArrowheads="1"/>
            </p:cNvSpPr>
            <p:nvPr/>
          </p:nvSpPr>
          <p:spPr bwMode="auto">
            <a:xfrm>
              <a:off x="538143" y="1254172"/>
              <a:ext cx="1991994" cy="1404346"/>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a:t>
              </a:r>
              <a:r>
                <a:rPr lang="en-US" sz="1600" dirty="0" smtClean="0">
                  <a:latin typeface="Times New Roman" pitchFamily="18" charset="0"/>
                  <a:ea typeface="Calibri" pitchFamily="34" charset="0"/>
                  <a:cs typeface="Times New Roman" pitchFamily="18" charset="0"/>
                </a:rPr>
                <a:t>modify nouns</a:t>
              </a:r>
              <a:endParaRPr lang="en-US" sz="1600" dirty="0">
                <a:latin typeface="Times New Roman" pitchFamily="18" charset="0"/>
                <a:ea typeface="Calibri" pitchFamily="34" charset="0"/>
                <a:cs typeface="Times New Roman" pitchFamily="18" charset="0"/>
              </a:endParaRPr>
            </a:p>
          </p:txBody>
        </p:sp>
        <p:sp>
          <p:nvSpPr>
            <p:cNvPr id="24586" name="Text Box 2"/>
            <p:cNvSpPr txBox="1">
              <a:spLocks noChangeArrowheads="1"/>
            </p:cNvSpPr>
            <p:nvPr/>
          </p:nvSpPr>
          <p:spPr bwMode="auto">
            <a:xfrm>
              <a:off x="2558784" y="544715"/>
              <a:ext cx="3443581" cy="1083353"/>
            </a:xfrm>
            <a:prstGeom prst="rect">
              <a:avLst/>
            </a:prstGeom>
            <a:noFill/>
            <a:ln w="9525">
              <a:noFill/>
              <a:miter lim="800000"/>
              <a:headEnd/>
              <a:tailEnd/>
            </a:ln>
          </p:spPr>
          <p:txBody>
            <a:bodyPr wrap="square">
              <a:spAutoFit/>
            </a:bodyPr>
            <a:lstStyle/>
            <a:p>
              <a:pPr algn="ctr"/>
              <a:r>
                <a:rPr lang="en-US" sz="1600" dirty="0">
                  <a:latin typeface="Times New Roman" pitchFamily="18" charset="0"/>
                  <a:ea typeface="Calibri" pitchFamily="34" charset="0"/>
                  <a:cs typeface="Times New Roman" pitchFamily="18" charset="0"/>
                </a:rPr>
                <a:t>prepositional phrases that tell </a:t>
              </a:r>
            </a:p>
            <a:p>
              <a:pPr algn="ctr"/>
              <a:r>
                <a:rPr lang="en-US" sz="1600" dirty="0">
                  <a:latin typeface="Times New Roman" pitchFamily="18" charset="0"/>
                  <a:ea typeface="Calibri" pitchFamily="34" charset="0"/>
                  <a:cs typeface="Times New Roman" pitchFamily="18" charset="0"/>
                </a:rPr>
                <a:t>when, where, why, how, </a:t>
              </a:r>
            </a:p>
            <a:p>
              <a:pPr algn="ctr"/>
              <a:r>
                <a:rPr lang="en-US" sz="1600" dirty="0">
                  <a:latin typeface="Times New Roman" pitchFamily="18" charset="0"/>
                  <a:ea typeface="Calibri" pitchFamily="34" charset="0"/>
                  <a:cs typeface="Times New Roman" pitchFamily="18" charset="0"/>
                </a:rPr>
                <a:t>how much, how long</a:t>
              </a:r>
            </a:p>
          </p:txBody>
        </p:sp>
        <p:sp>
          <p:nvSpPr>
            <p:cNvPr id="24587" name="Text Box 2"/>
            <p:cNvSpPr txBox="1">
              <a:spLocks noChangeArrowheads="1"/>
            </p:cNvSpPr>
            <p:nvPr/>
          </p:nvSpPr>
          <p:spPr bwMode="auto">
            <a:xfrm>
              <a:off x="4114725" y="3051687"/>
              <a:ext cx="1991994" cy="1083353"/>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link ideas</a:t>
              </a:r>
            </a:p>
          </p:txBody>
        </p:sp>
        <p:sp>
          <p:nvSpPr>
            <p:cNvPr id="24588" name="Text Box 2"/>
            <p:cNvSpPr txBox="1">
              <a:spLocks noChangeArrowheads="1"/>
            </p:cNvSpPr>
            <p:nvPr/>
          </p:nvSpPr>
          <p:spPr bwMode="auto">
            <a:xfrm>
              <a:off x="334349" y="4294414"/>
              <a:ext cx="1992086" cy="1725339"/>
            </a:xfrm>
            <a:prstGeom prst="rect">
              <a:avLst/>
            </a:prstGeom>
            <a:noFill/>
            <a:ln w="9525">
              <a:noFill/>
              <a:miter lim="800000"/>
              <a:headEnd/>
              <a:tailEnd/>
            </a:ln>
          </p:spPr>
          <p:txBody>
            <a:bodyPr>
              <a:spAutoFit/>
            </a:bodyPr>
            <a:lstStyle/>
            <a:p>
              <a:pPr algn="ctr"/>
              <a:r>
                <a:rPr lang="en-US" sz="1600" dirty="0">
                  <a:latin typeface="Times New Roman" pitchFamily="18" charset="0"/>
                  <a:ea typeface="Calibri" pitchFamily="34" charset="0"/>
                  <a:cs typeface="Times New Roman" pitchFamily="18" charset="0"/>
                </a:rPr>
                <a:t>prepositional phrases</a:t>
              </a:r>
            </a:p>
            <a:p>
              <a:pPr algn="ctr"/>
              <a:r>
                <a:rPr lang="en-US" sz="1600" dirty="0">
                  <a:latin typeface="Times New Roman" pitchFamily="18" charset="0"/>
                  <a:ea typeface="Calibri" pitchFamily="34" charset="0"/>
                  <a:cs typeface="Times New Roman" pitchFamily="18" charset="0"/>
                </a:rPr>
                <a:t>that express </a:t>
              </a:r>
              <a:r>
                <a:rPr lang="en-US" sz="1600" dirty="0" smtClean="0">
                  <a:latin typeface="Times New Roman" pitchFamily="18" charset="0"/>
                  <a:ea typeface="Calibri" pitchFamily="34" charset="0"/>
                  <a:cs typeface="Times New Roman" pitchFamily="18" charset="0"/>
                </a:rPr>
                <a:t> attitude</a:t>
              </a:r>
              <a:r>
                <a:rPr lang="en-US" sz="1600" dirty="0">
                  <a:latin typeface="Times New Roman" pitchFamily="18" charset="0"/>
                  <a:ea typeface="Calibri" pitchFamily="34" charset="0"/>
                  <a:cs typeface="Times New Roman" pitchFamily="18" charset="0"/>
                </a:rPr>
                <a:t>, </a:t>
              </a:r>
              <a:r>
                <a:rPr lang="en-US" sz="1600" dirty="0" smtClean="0">
                  <a:latin typeface="Times New Roman" pitchFamily="18" charset="0"/>
                  <a:ea typeface="Calibri" pitchFamily="34" charset="0"/>
                  <a:cs typeface="Times New Roman" pitchFamily="18" charset="0"/>
                </a:rPr>
                <a:t>point </a:t>
              </a:r>
              <a:r>
                <a:rPr lang="en-US" sz="1600" dirty="0">
                  <a:latin typeface="Times New Roman" pitchFamily="18" charset="0"/>
                  <a:ea typeface="Calibri" pitchFamily="34" charset="0"/>
                  <a:cs typeface="Times New Roman" pitchFamily="18" charset="0"/>
                </a:rPr>
                <a:t>of view</a:t>
              </a:r>
            </a:p>
          </p:txBody>
        </p:sp>
      </p:grpSp>
      <p:sp>
        <p:nvSpPr>
          <p:cNvPr id="19" name="TextBox 3"/>
          <p:cNvSpPr txBox="1">
            <a:spLocks noChangeArrowheads="1"/>
          </p:cNvSpPr>
          <p:nvPr/>
        </p:nvSpPr>
        <p:spPr bwMode="auto">
          <a:xfrm>
            <a:off x="457200" y="0"/>
            <a:ext cx="8686800" cy="3970318"/>
          </a:xfrm>
          <a:prstGeom prst="rect">
            <a:avLst/>
          </a:prstGeom>
          <a:noFill/>
          <a:ln w="9525">
            <a:noFill/>
            <a:miter lim="800000"/>
            <a:headEnd/>
            <a:tailEnd/>
          </a:ln>
        </p:spPr>
        <p:txBody>
          <a:bodyPr>
            <a:spAutoFit/>
          </a:bodyPr>
          <a:lstStyle/>
          <a:p>
            <a:pPr>
              <a:defRPr/>
            </a:pPr>
            <a:r>
              <a:rPr lang="en-US" sz="3600" dirty="0">
                <a:latin typeface="+mn-lt"/>
              </a:rPr>
              <a:t>Prepositional </a:t>
            </a:r>
            <a:r>
              <a:rPr lang="en-US" sz="3600" dirty="0" smtClean="0">
                <a:latin typeface="+mn-lt"/>
              </a:rPr>
              <a:t>Phrases</a:t>
            </a:r>
          </a:p>
          <a:p>
            <a:pPr>
              <a:defRPr/>
            </a:pPr>
            <a:r>
              <a:rPr lang="en-US" sz="3600" dirty="0" smtClean="0"/>
              <a:t>the 4 functions</a:t>
            </a:r>
          </a:p>
          <a:p>
            <a:pPr>
              <a:defRPr/>
            </a:pPr>
            <a:endParaRPr lang="en-US" sz="3600" dirty="0" smtClean="0"/>
          </a:p>
          <a:p>
            <a:pPr>
              <a:defRPr/>
            </a:pPr>
            <a:r>
              <a:rPr lang="en-US" sz="3600" dirty="0" smtClean="0"/>
              <a:t>Let’s see</a:t>
            </a:r>
          </a:p>
          <a:p>
            <a:pPr>
              <a:defRPr/>
            </a:pPr>
            <a:r>
              <a:rPr lang="en-US" sz="3600" dirty="0" smtClean="0"/>
              <a:t>where</a:t>
            </a:r>
          </a:p>
          <a:p>
            <a:pPr>
              <a:defRPr/>
            </a:pPr>
            <a:r>
              <a:rPr lang="en-US" sz="3600" dirty="0" smtClean="0"/>
              <a:t>the leaves</a:t>
            </a:r>
          </a:p>
          <a:p>
            <a:pPr>
              <a:defRPr/>
            </a:pPr>
            <a:r>
              <a:rPr lang="en-US" sz="3600" dirty="0" smtClean="0"/>
              <a:t>grow!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2"/>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Yesterday we read…</a:t>
            </a:r>
          </a:p>
        </p:txBody>
      </p:sp>
      <p:sp>
        <p:nvSpPr>
          <p:cNvPr id="29699" name="TextBox 7"/>
          <p:cNvSpPr txBox="1">
            <a:spLocks noChangeArrowheads="1"/>
          </p:cNvSpPr>
          <p:nvPr/>
        </p:nvSpPr>
        <p:spPr bwMode="auto">
          <a:xfrm>
            <a:off x="457200" y="609600"/>
            <a:ext cx="7772400" cy="5297488"/>
          </a:xfrm>
          <a:prstGeom prst="rect">
            <a:avLst/>
          </a:prstGeom>
          <a:noFill/>
          <a:ln w="9525">
            <a:noFill/>
            <a:miter lim="800000"/>
            <a:headEnd/>
            <a:tailEnd/>
          </a:ln>
        </p:spPr>
        <p:txBody>
          <a:bodyPr>
            <a:spAutoFit/>
          </a:bodyPr>
          <a:lstStyle/>
          <a:p>
            <a:pPr>
              <a:lnSpc>
                <a:spcPts val="3400"/>
              </a:lnSpc>
              <a:tabLst>
                <a:tab pos="1260475" algn="l"/>
                <a:tab pos="1828800" algn="l"/>
              </a:tabLst>
            </a:pPr>
            <a:r>
              <a:rPr lang="en-US" sz="2400">
                <a:latin typeface="Calibri" pitchFamily="34" charset="0"/>
              </a:rPr>
              <a:t>A neighborhood is where you live, learn, grow up, play, and work. In your neighborhood you are surrounded by your family and friends. Each and every neighborhood is a special place. Yours might be in the mountains, along a coast, or somewhere in between. It may be part of a village, town, or big city. Neighborhoods around the world can look very different. Some neighborhoods have lots and lots of people in them, while others have only a small population. A neighborhood on a small island or high up on a mountain might only have a few people in it. Some neighborhoods are made up of a few buildings in a town or village, while others stretch for miles and miles and are part of a big city.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457200" y="0"/>
            <a:ext cx="7924800" cy="6340197"/>
          </a:xfrm>
          <a:prstGeom prst="rect">
            <a:avLst/>
          </a:prstGeom>
          <a:noFill/>
        </p:spPr>
        <p:txBody>
          <a:bodyPr>
            <a:spAutoFit/>
          </a:bodyPr>
          <a:lstStyle/>
          <a:p>
            <a:pPr>
              <a:defRPr/>
            </a:pPr>
            <a:r>
              <a:rPr lang="en-US" sz="3600" dirty="0" smtClean="0">
                <a:latin typeface="+mn-lt"/>
              </a:rPr>
              <a:t>Taming Syntax</a:t>
            </a:r>
            <a:endParaRPr lang="en-US" sz="3600" dirty="0">
              <a:latin typeface="+mn-lt"/>
            </a:endParaRPr>
          </a:p>
          <a:p>
            <a:pPr>
              <a:defRPr/>
            </a:pPr>
            <a:r>
              <a:rPr lang="en-US" sz="2400" dirty="0">
                <a:latin typeface="+mn-lt"/>
              </a:rPr>
              <a:t>Helping students deal with information overload</a:t>
            </a:r>
          </a:p>
          <a:p>
            <a:pPr>
              <a:defRPr/>
            </a:pPr>
            <a:endParaRPr lang="en-US" sz="2400" dirty="0">
              <a:latin typeface="+mn-lt"/>
            </a:endParaRPr>
          </a:p>
          <a:p>
            <a:pPr marL="342900" indent="-342900">
              <a:spcAft>
                <a:spcPts val="600"/>
              </a:spcAft>
              <a:buFont typeface="Arial" pitchFamily="34" charset="0"/>
              <a:buChar char="•"/>
              <a:defRPr/>
            </a:pPr>
            <a:r>
              <a:rPr lang="en-US" sz="2400" dirty="0">
                <a:latin typeface="+mn-lt"/>
              </a:rPr>
              <a:t>English sentences are hierarchically organized, so</a:t>
            </a:r>
          </a:p>
          <a:p>
            <a:pPr marL="1371600" indent="-1371600">
              <a:spcAft>
                <a:spcPts val="600"/>
              </a:spcAft>
              <a:tabLst>
                <a:tab pos="914400" algn="l"/>
              </a:tabLst>
              <a:defRPr/>
            </a:pPr>
            <a:r>
              <a:rPr lang="en-US" sz="2400" dirty="0">
                <a:latin typeface="+mn-lt"/>
              </a:rPr>
              <a:t>	-teach students to focus their attention on the        </a:t>
            </a:r>
            <a:r>
              <a:rPr lang="en-US" sz="2400" b="1" u="sng" dirty="0">
                <a:solidFill>
                  <a:srgbClr val="FF0000"/>
                </a:solidFill>
                <a:latin typeface="+mn-lt"/>
              </a:rPr>
              <a:t>head noun of the subject</a:t>
            </a:r>
            <a:r>
              <a:rPr lang="en-US" sz="2400" dirty="0">
                <a:latin typeface="+mn-lt"/>
              </a:rPr>
              <a:t>, the </a:t>
            </a:r>
            <a:r>
              <a:rPr lang="en-US" sz="2400" b="1" u="sng" dirty="0">
                <a:solidFill>
                  <a:srgbClr val="7030A0"/>
                </a:solidFill>
                <a:latin typeface="+mn-lt"/>
              </a:rPr>
              <a:t>main verb</a:t>
            </a:r>
            <a:r>
              <a:rPr lang="en-US" sz="2400" dirty="0">
                <a:latin typeface="+mn-lt"/>
              </a:rPr>
              <a:t>, </a:t>
            </a:r>
            <a:r>
              <a:rPr lang="en-US" sz="2400" b="1" u="sng" dirty="0" smtClean="0">
                <a:solidFill>
                  <a:schemeClr val="accent1"/>
                </a:solidFill>
                <a:latin typeface="+mn-lt"/>
              </a:rPr>
              <a:t>objects</a:t>
            </a:r>
            <a:r>
              <a:rPr lang="en-US" sz="2400" dirty="0" smtClean="0">
                <a:latin typeface="+mn-lt"/>
              </a:rPr>
              <a:t>, </a:t>
            </a:r>
            <a:r>
              <a:rPr lang="en-US" sz="2400" dirty="0">
                <a:latin typeface="+mn-lt"/>
              </a:rPr>
              <a:t>and </a:t>
            </a:r>
            <a:r>
              <a:rPr lang="en-US" sz="2400" b="1" u="sng" dirty="0">
                <a:solidFill>
                  <a:srgbClr val="00B050"/>
                </a:solidFill>
                <a:latin typeface="+mn-lt"/>
              </a:rPr>
              <a:t>conjunctions</a:t>
            </a:r>
            <a:r>
              <a:rPr lang="en-US" sz="2400" dirty="0">
                <a:latin typeface="+mn-lt"/>
              </a:rPr>
              <a:t>.</a:t>
            </a:r>
            <a:endParaRPr lang="en-US" sz="2400" b="1" u="sng" dirty="0">
              <a:solidFill>
                <a:srgbClr val="7030A0"/>
              </a:solidFill>
              <a:latin typeface="+mn-lt"/>
            </a:endParaRPr>
          </a:p>
          <a:p>
            <a:pPr marL="1371600" indent="-1371600">
              <a:tabLst>
                <a:tab pos="914400" algn="l"/>
              </a:tabLst>
              <a:defRPr/>
            </a:pPr>
            <a:r>
              <a:rPr lang="en-US" sz="2400" dirty="0">
                <a:latin typeface="+mn-lt"/>
              </a:rPr>
              <a:t>	-modifiers add extra (less important) information</a:t>
            </a:r>
          </a:p>
          <a:p>
            <a:pPr>
              <a:defRPr/>
            </a:pPr>
            <a:endParaRPr lang="en-US" sz="2400" dirty="0">
              <a:latin typeface="+mn-lt"/>
            </a:endParaRPr>
          </a:p>
          <a:p>
            <a:pPr>
              <a:defRPr/>
            </a:pPr>
            <a:r>
              <a:rPr lang="en-US" sz="2400" dirty="0">
                <a:latin typeface="+mn-lt"/>
              </a:rPr>
              <a:t>The Drake stopped at Alexandria, Bengasi, Tripoli, Tunis and Algiers, passed the Rock of Gibraltar and turned north up the coast of Portugal. </a:t>
            </a:r>
          </a:p>
          <a:p>
            <a:pPr>
              <a:defRPr/>
            </a:pPr>
            <a:endParaRPr lang="en-US" sz="2400" dirty="0">
              <a:latin typeface="+mn-lt"/>
            </a:endParaRPr>
          </a:p>
          <a:p>
            <a:pPr>
              <a:defRPr/>
            </a:pPr>
            <a:r>
              <a:rPr lang="en-US" sz="2400" b="1" u="sng" dirty="0">
                <a:solidFill>
                  <a:srgbClr val="FF0000"/>
                </a:solidFill>
                <a:latin typeface="+mn-lt"/>
              </a:rPr>
              <a:t>The Drake</a:t>
            </a:r>
            <a:r>
              <a:rPr lang="en-US" sz="2400" b="1" dirty="0">
                <a:solidFill>
                  <a:srgbClr val="FF0000"/>
                </a:solidFill>
                <a:latin typeface="+mn-lt"/>
              </a:rPr>
              <a:t> </a:t>
            </a:r>
            <a:r>
              <a:rPr lang="en-US" sz="2400" b="1" u="sng" dirty="0">
                <a:solidFill>
                  <a:srgbClr val="7030A0"/>
                </a:solidFill>
                <a:latin typeface="+mn-lt"/>
              </a:rPr>
              <a:t>stopped</a:t>
            </a:r>
            <a:r>
              <a:rPr lang="en-US" sz="2400" dirty="0">
                <a:latin typeface="+mn-lt"/>
              </a:rPr>
              <a:t> at Alexandria, Bengasi, Tripoli, Tunis and Algiers, </a:t>
            </a:r>
            <a:r>
              <a:rPr lang="en-US" sz="2400" b="1" u="sng" dirty="0">
                <a:solidFill>
                  <a:srgbClr val="7030A0"/>
                </a:solidFill>
                <a:latin typeface="+mn-lt"/>
              </a:rPr>
              <a:t>passed</a:t>
            </a:r>
            <a:r>
              <a:rPr lang="en-US" sz="2400" dirty="0">
                <a:latin typeface="+mn-lt"/>
              </a:rPr>
              <a:t> </a:t>
            </a:r>
            <a:r>
              <a:rPr lang="en-US" sz="2400" b="1" u="sng" dirty="0">
                <a:solidFill>
                  <a:schemeClr val="accent1"/>
                </a:solidFill>
                <a:latin typeface="+mn-lt"/>
              </a:rPr>
              <a:t>the Rock</a:t>
            </a:r>
            <a:r>
              <a:rPr lang="en-US" sz="2400" dirty="0">
                <a:latin typeface="+mn-lt"/>
              </a:rPr>
              <a:t> of Gibraltar </a:t>
            </a:r>
            <a:r>
              <a:rPr lang="en-US" sz="2400" b="1" u="sng" dirty="0">
                <a:solidFill>
                  <a:srgbClr val="00B050"/>
                </a:solidFill>
                <a:latin typeface="+mn-lt"/>
              </a:rPr>
              <a:t>and</a:t>
            </a:r>
            <a:r>
              <a:rPr lang="en-US" sz="2400" dirty="0">
                <a:solidFill>
                  <a:srgbClr val="00B050"/>
                </a:solidFill>
                <a:latin typeface="+mn-lt"/>
              </a:rPr>
              <a:t> </a:t>
            </a:r>
            <a:r>
              <a:rPr lang="en-US" sz="2400" b="1" u="sng" dirty="0">
                <a:solidFill>
                  <a:srgbClr val="7030A0"/>
                </a:solidFill>
                <a:latin typeface="+mn-lt"/>
              </a:rPr>
              <a:t>turned</a:t>
            </a:r>
            <a:r>
              <a:rPr lang="en-US" sz="2400" dirty="0">
                <a:latin typeface="+mn-lt"/>
              </a:rPr>
              <a:t> </a:t>
            </a:r>
            <a:r>
              <a:rPr lang="en-US" sz="2400" b="1" u="sng" dirty="0">
                <a:solidFill>
                  <a:schemeClr val="accent1"/>
                </a:solidFill>
                <a:latin typeface="+mn-lt"/>
              </a:rPr>
              <a:t>north</a:t>
            </a:r>
            <a:r>
              <a:rPr lang="en-US" sz="2400" dirty="0">
                <a:latin typeface="+mn-lt"/>
              </a:rPr>
              <a:t> up the coast of Portugal.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8153400" y="4763"/>
            <a:ext cx="1020763" cy="6858000"/>
            <a:chOff x="7891160" y="-176561"/>
            <a:chExt cx="1020335" cy="6858000"/>
          </a:xfrm>
        </p:grpSpPr>
        <p:pic>
          <p:nvPicPr>
            <p:cNvPr id="4"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5" name="Rectangle 4"/>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extBox 1"/>
          <p:cNvSpPr txBox="1"/>
          <p:nvPr/>
        </p:nvSpPr>
        <p:spPr>
          <a:xfrm>
            <a:off x="457200" y="0"/>
            <a:ext cx="7772400" cy="5601533"/>
          </a:xfrm>
          <a:prstGeom prst="rect">
            <a:avLst/>
          </a:prstGeom>
          <a:noFill/>
        </p:spPr>
        <p:txBody>
          <a:bodyPr wrap="square">
            <a:spAutoFit/>
          </a:bodyPr>
          <a:lstStyle/>
          <a:p>
            <a:pPr>
              <a:defRPr/>
            </a:pPr>
            <a:r>
              <a:rPr lang="en-US" sz="3600" dirty="0" smtClean="0">
                <a:latin typeface="+mn-lt"/>
              </a:rPr>
              <a:t>Taming Syntax</a:t>
            </a:r>
            <a:endParaRPr lang="en-US" sz="3600" dirty="0">
              <a:latin typeface="+mn-lt"/>
            </a:endParaRPr>
          </a:p>
          <a:p>
            <a:pPr>
              <a:defRPr/>
            </a:pPr>
            <a:r>
              <a:rPr lang="en-US" sz="2400" dirty="0">
                <a:latin typeface="+mn-lt"/>
              </a:rPr>
              <a:t>Helping students deal with information overload</a:t>
            </a:r>
          </a:p>
          <a:p>
            <a:pPr>
              <a:defRPr/>
            </a:pPr>
            <a:endParaRPr lang="en-US" sz="2400" dirty="0">
              <a:latin typeface="+mn-lt"/>
            </a:endParaRPr>
          </a:p>
          <a:p>
            <a:pPr marL="342900" indent="-342900">
              <a:spcAft>
                <a:spcPts val="600"/>
              </a:spcAft>
              <a:buFont typeface="Arial" pitchFamily="34" charset="0"/>
              <a:buChar char="•"/>
              <a:defRPr/>
            </a:pPr>
            <a:r>
              <a:rPr lang="en-US" sz="2400" dirty="0">
                <a:latin typeface="+mn-lt"/>
              </a:rPr>
              <a:t>English sentences are hierarchically organized, so</a:t>
            </a:r>
          </a:p>
          <a:p>
            <a:pPr marL="1371600" indent="-1371600">
              <a:spcAft>
                <a:spcPts val="600"/>
              </a:spcAft>
              <a:tabLst>
                <a:tab pos="914400" algn="l"/>
              </a:tabLst>
              <a:defRPr/>
            </a:pPr>
            <a:r>
              <a:rPr lang="en-US" sz="2400" dirty="0">
                <a:latin typeface="+mn-lt"/>
              </a:rPr>
              <a:t>	-teach students to focus their attention on the      </a:t>
            </a:r>
            <a:r>
              <a:rPr lang="en-US" sz="2400" b="1" u="sng" dirty="0">
                <a:solidFill>
                  <a:srgbClr val="FF0000"/>
                </a:solidFill>
                <a:latin typeface="+mn-lt"/>
              </a:rPr>
              <a:t>head noun of the subject</a:t>
            </a:r>
            <a:r>
              <a:rPr lang="en-US" sz="2400" dirty="0">
                <a:latin typeface="+mn-lt"/>
              </a:rPr>
              <a:t>, the </a:t>
            </a:r>
            <a:r>
              <a:rPr lang="en-US" sz="2400" b="1" u="sng" dirty="0">
                <a:solidFill>
                  <a:srgbClr val="7030A0"/>
                </a:solidFill>
                <a:latin typeface="+mn-lt"/>
              </a:rPr>
              <a:t>main verb</a:t>
            </a:r>
            <a:r>
              <a:rPr lang="en-US" sz="2400" dirty="0">
                <a:latin typeface="+mn-lt"/>
              </a:rPr>
              <a:t>, </a:t>
            </a:r>
            <a:r>
              <a:rPr lang="en-US" sz="2400" b="1" u="sng" dirty="0" smtClean="0">
                <a:solidFill>
                  <a:schemeClr val="accent1"/>
                </a:solidFill>
                <a:latin typeface="+mn-lt"/>
              </a:rPr>
              <a:t>objects</a:t>
            </a:r>
            <a:r>
              <a:rPr lang="en-US" sz="2400" dirty="0" smtClean="0">
                <a:latin typeface="+mn-lt"/>
              </a:rPr>
              <a:t>, </a:t>
            </a:r>
            <a:r>
              <a:rPr lang="en-US" sz="2400" dirty="0">
                <a:latin typeface="+mn-lt"/>
              </a:rPr>
              <a:t>and </a:t>
            </a:r>
            <a:r>
              <a:rPr lang="en-US" sz="2400" b="1" u="sng" dirty="0">
                <a:solidFill>
                  <a:srgbClr val="00B050"/>
                </a:solidFill>
                <a:latin typeface="+mn-lt"/>
              </a:rPr>
              <a:t>conjunctions</a:t>
            </a:r>
            <a:r>
              <a:rPr lang="en-US" sz="2400" dirty="0">
                <a:latin typeface="+mn-lt"/>
              </a:rPr>
              <a:t>.</a:t>
            </a:r>
          </a:p>
          <a:p>
            <a:pPr marL="1371600" indent="-1371600">
              <a:tabLst>
                <a:tab pos="914400" algn="l"/>
              </a:tabLst>
              <a:defRPr/>
            </a:pPr>
            <a:r>
              <a:rPr lang="en-US" sz="2400" dirty="0">
                <a:latin typeface="+mn-lt"/>
              </a:rPr>
              <a:t>	-modifiers add extra (less important) information</a:t>
            </a:r>
          </a:p>
          <a:p>
            <a:pPr>
              <a:defRPr/>
            </a:pPr>
            <a:endParaRPr lang="en-US" sz="2400" dirty="0">
              <a:latin typeface="+mn-lt"/>
            </a:endParaRPr>
          </a:p>
          <a:p>
            <a:pPr>
              <a:defRPr/>
            </a:pPr>
            <a:r>
              <a:rPr lang="en-US" sz="2400" dirty="0">
                <a:latin typeface="+mn-lt"/>
              </a:rPr>
              <a:t>Horses were unknown in North America until the 1500s, when Spanish explorers began arriving. </a:t>
            </a:r>
          </a:p>
          <a:p>
            <a:pPr>
              <a:defRPr/>
            </a:pPr>
            <a:endParaRPr lang="en-US" sz="2400" dirty="0">
              <a:latin typeface="+mn-lt"/>
            </a:endParaRPr>
          </a:p>
          <a:p>
            <a:pPr>
              <a:defRPr/>
            </a:pPr>
            <a:r>
              <a:rPr lang="en-US" sz="2400" b="1" u="sng" dirty="0">
                <a:solidFill>
                  <a:srgbClr val="FF0000"/>
                </a:solidFill>
                <a:latin typeface="+mn-lt"/>
              </a:rPr>
              <a:t>Horses</a:t>
            </a:r>
            <a:r>
              <a:rPr lang="en-US" sz="2400" dirty="0">
                <a:latin typeface="+mn-lt"/>
              </a:rPr>
              <a:t> </a:t>
            </a:r>
            <a:r>
              <a:rPr lang="en-US" sz="2400" b="1" u="sng" dirty="0">
                <a:solidFill>
                  <a:srgbClr val="7030A0"/>
                </a:solidFill>
                <a:latin typeface="+mn-lt"/>
              </a:rPr>
              <a:t>were</a:t>
            </a:r>
            <a:r>
              <a:rPr lang="en-US" sz="2400" dirty="0">
                <a:solidFill>
                  <a:srgbClr val="7030A0"/>
                </a:solidFill>
                <a:latin typeface="+mn-lt"/>
              </a:rPr>
              <a:t> </a:t>
            </a:r>
            <a:r>
              <a:rPr lang="en-US" sz="2400" b="1" u="sng" dirty="0">
                <a:solidFill>
                  <a:schemeClr val="accent1"/>
                </a:solidFill>
                <a:latin typeface="+mn-lt"/>
              </a:rPr>
              <a:t>unknown</a:t>
            </a:r>
            <a:r>
              <a:rPr lang="en-US" sz="2400" dirty="0">
                <a:latin typeface="+mn-lt"/>
              </a:rPr>
              <a:t> in North America until the 1500s, </a:t>
            </a:r>
            <a:r>
              <a:rPr lang="en-US" sz="2400" b="1" u="sng" dirty="0">
                <a:solidFill>
                  <a:srgbClr val="00B050"/>
                </a:solidFill>
                <a:latin typeface="+mn-lt"/>
              </a:rPr>
              <a:t>when</a:t>
            </a:r>
            <a:r>
              <a:rPr lang="en-US" sz="2400" dirty="0">
                <a:solidFill>
                  <a:srgbClr val="00B050"/>
                </a:solidFill>
                <a:latin typeface="+mn-lt"/>
              </a:rPr>
              <a:t> </a:t>
            </a:r>
            <a:r>
              <a:rPr lang="en-US" sz="2400" dirty="0">
                <a:latin typeface="+mn-lt"/>
              </a:rPr>
              <a:t>Spanish </a:t>
            </a:r>
            <a:r>
              <a:rPr lang="en-US" sz="2400" b="1" u="sng" dirty="0">
                <a:solidFill>
                  <a:srgbClr val="FF0000"/>
                </a:solidFill>
                <a:latin typeface="+mn-lt"/>
              </a:rPr>
              <a:t>explorers</a:t>
            </a:r>
            <a:r>
              <a:rPr lang="en-US" sz="2400" dirty="0">
                <a:latin typeface="+mn-lt"/>
              </a:rPr>
              <a:t> </a:t>
            </a:r>
            <a:r>
              <a:rPr lang="en-US" sz="2400" b="1" u="sng" dirty="0">
                <a:solidFill>
                  <a:srgbClr val="7030A0"/>
                </a:solidFill>
                <a:latin typeface="+mn-lt"/>
              </a:rPr>
              <a:t>began</a:t>
            </a:r>
            <a:r>
              <a:rPr lang="en-US" sz="2400" dirty="0">
                <a:latin typeface="+mn-lt"/>
              </a:rPr>
              <a:t> </a:t>
            </a:r>
            <a:r>
              <a:rPr lang="en-US" sz="2400" b="1" u="sng" dirty="0">
                <a:solidFill>
                  <a:schemeClr val="accent1"/>
                </a:solidFill>
                <a:latin typeface="+mn-lt"/>
              </a:rPr>
              <a:t>arriving</a:t>
            </a:r>
            <a:r>
              <a:rPr lang="en-US" sz="2400" dirty="0">
                <a:latin typeface="+mn-lt"/>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8153400" y="4763"/>
            <a:ext cx="1020763" cy="6858000"/>
            <a:chOff x="7891160" y="-176561"/>
            <a:chExt cx="1020335" cy="6858000"/>
          </a:xfrm>
        </p:grpSpPr>
        <p:pic>
          <p:nvPicPr>
            <p:cNvPr id="3" name="Picture 2" descr="C:\Users\Rob\AppData\Local\Microsoft\Windows\Temporary Internet Files\Content.IE5\FVXFMXHO\MP900439527[1].jpg"/>
            <p:cNvPicPr>
              <a:picLocks noChangeAspect="1" noChangeArrowheads="1"/>
            </p:cNvPicPr>
            <p:nvPr/>
          </p:nvPicPr>
          <p:blipFill rotWithShape="1">
            <a:blip r:embed="rId2" cstate="print">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4" name="Rectangle 3"/>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 name="TextBox 4"/>
          <p:cNvSpPr txBox="1"/>
          <p:nvPr/>
        </p:nvSpPr>
        <p:spPr>
          <a:xfrm>
            <a:off x="457200" y="0"/>
            <a:ext cx="7848600" cy="4985980"/>
          </a:xfrm>
          <a:prstGeom prst="rect">
            <a:avLst/>
          </a:prstGeom>
          <a:noFill/>
        </p:spPr>
        <p:txBody>
          <a:bodyPr>
            <a:spAutoFit/>
          </a:bodyPr>
          <a:lstStyle/>
          <a:p>
            <a:r>
              <a:rPr lang="en-US" sz="3600" dirty="0" smtClean="0">
                <a:latin typeface="Calibri" pitchFamily="34" charset="0"/>
              </a:rPr>
              <a:t>Presentation </a:t>
            </a:r>
            <a:r>
              <a:rPr lang="en-US" sz="3600" dirty="0" smtClean="0">
                <a:latin typeface="Calibri" pitchFamily="34" charset="0"/>
              </a:rPr>
              <a:t>Schedule for Tomorrow</a:t>
            </a:r>
            <a:endParaRPr lang="en-US" sz="3600" dirty="0" smtClean="0">
              <a:latin typeface="Calibri" pitchFamily="34" charset="0"/>
            </a:endParaRPr>
          </a:p>
          <a:p>
            <a:endParaRPr lang="en-US" sz="2400" dirty="0">
              <a:latin typeface="Calibri" pitchFamily="34" charset="0"/>
            </a:endParaRPr>
          </a:p>
          <a:p>
            <a:pPr>
              <a:spcAft>
                <a:spcPts val="1800"/>
              </a:spcAft>
            </a:pPr>
            <a:r>
              <a:rPr lang="en-US" sz="2400" dirty="0" smtClean="0">
                <a:latin typeface="Calibri" pitchFamily="34" charset="0"/>
              </a:rPr>
              <a:t>Lunch</a:t>
            </a:r>
          </a:p>
          <a:p>
            <a:pPr>
              <a:spcAft>
                <a:spcPts val="1800"/>
              </a:spcAft>
            </a:pPr>
            <a:r>
              <a:rPr lang="en-US" sz="2400" dirty="0" smtClean="0">
                <a:latin typeface="Calibri" pitchFamily="34" charset="0"/>
              </a:rPr>
              <a:t>1:00-1:15	Kinder: Jose, Michelle</a:t>
            </a:r>
          </a:p>
          <a:p>
            <a:pPr>
              <a:spcAft>
                <a:spcPts val="1800"/>
              </a:spcAft>
            </a:pPr>
            <a:r>
              <a:rPr lang="en-US" sz="2400" dirty="0" smtClean="0">
                <a:latin typeface="Calibri" pitchFamily="34" charset="0"/>
              </a:rPr>
              <a:t>1:15-1:30	1</a:t>
            </a:r>
            <a:r>
              <a:rPr lang="en-US" sz="2400" baseline="30000" dirty="0" smtClean="0">
                <a:latin typeface="Calibri" pitchFamily="34" charset="0"/>
              </a:rPr>
              <a:t>st</a:t>
            </a:r>
            <a:r>
              <a:rPr lang="en-US" sz="2400" dirty="0" smtClean="0">
                <a:latin typeface="Calibri" pitchFamily="34" charset="0"/>
              </a:rPr>
              <a:t>: </a:t>
            </a:r>
            <a:r>
              <a:rPr lang="en-US" sz="2400" dirty="0" err="1" smtClean="0">
                <a:latin typeface="Calibri" pitchFamily="34" charset="0"/>
              </a:rPr>
              <a:t>Kourtney</a:t>
            </a:r>
            <a:r>
              <a:rPr lang="en-US" sz="2400" dirty="0" smtClean="0">
                <a:latin typeface="Calibri" pitchFamily="34" charset="0"/>
              </a:rPr>
              <a:t>, Candice, Karrie</a:t>
            </a:r>
          </a:p>
          <a:p>
            <a:pPr>
              <a:spcAft>
                <a:spcPts val="1800"/>
              </a:spcAft>
            </a:pPr>
            <a:r>
              <a:rPr lang="en-US" sz="2400" dirty="0" smtClean="0">
                <a:latin typeface="Calibri" pitchFamily="34" charset="0"/>
              </a:rPr>
              <a:t>1:30-1:45	2</a:t>
            </a:r>
            <a:r>
              <a:rPr lang="en-US" sz="2400" baseline="30000" dirty="0" smtClean="0">
                <a:latin typeface="Calibri" pitchFamily="34" charset="0"/>
              </a:rPr>
              <a:t>nd</a:t>
            </a:r>
            <a:r>
              <a:rPr lang="en-US" sz="2400" dirty="0" smtClean="0">
                <a:latin typeface="Calibri" pitchFamily="34" charset="0"/>
              </a:rPr>
              <a:t>: Melody, Cheryl</a:t>
            </a:r>
          </a:p>
          <a:p>
            <a:pPr>
              <a:spcAft>
                <a:spcPts val="1800"/>
              </a:spcAft>
            </a:pPr>
            <a:r>
              <a:rPr lang="en-US" sz="2400" dirty="0" smtClean="0">
                <a:latin typeface="Calibri" pitchFamily="34" charset="0"/>
              </a:rPr>
              <a:t>1:45-2:00	</a:t>
            </a:r>
            <a:r>
              <a:rPr lang="en-US" sz="2400" dirty="0" smtClean="0">
                <a:latin typeface="Calibri" pitchFamily="34" charset="0"/>
              </a:rPr>
              <a:t>3</a:t>
            </a:r>
            <a:r>
              <a:rPr lang="en-US" sz="2400" baseline="30000" dirty="0" smtClean="0">
                <a:latin typeface="Calibri" pitchFamily="34" charset="0"/>
              </a:rPr>
              <a:t>rd</a:t>
            </a:r>
            <a:r>
              <a:rPr lang="en-US" sz="2400" dirty="0" smtClean="0">
                <a:latin typeface="Calibri" pitchFamily="34" charset="0"/>
              </a:rPr>
              <a:t>: </a:t>
            </a:r>
            <a:r>
              <a:rPr lang="en-US" sz="2400" dirty="0" err="1" smtClean="0">
                <a:latin typeface="Calibri" pitchFamily="34" charset="0"/>
              </a:rPr>
              <a:t>Chelsey</a:t>
            </a:r>
            <a:r>
              <a:rPr lang="en-US" sz="2400" dirty="0" smtClean="0">
                <a:latin typeface="Calibri" pitchFamily="34" charset="0"/>
              </a:rPr>
              <a:t> </a:t>
            </a:r>
            <a:r>
              <a:rPr lang="en-US" sz="2400" dirty="0" smtClean="0">
                <a:latin typeface="Calibri" pitchFamily="34" charset="0"/>
              </a:rPr>
              <a:t>, </a:t>
            </a:r>
            <a:r>
              <a:rPr lang="en-US" sz="2400" dirty="0" err="1" smtClean="0">
                <a:latin typeface="Calibri" pitchFamily="34" charset="0"/>
              </a:rPr>
              <a:t>Trixia</a:t>
            </a:r>
            <a:r>
              <a:rPr lang="en-US" sz="2400" dirty="0" smtClean="0">
                <a:latin typeface="Calibri" pitchFamily="34" charset="0"/>
              </a:rPr>
              <a:t>, Pam</a:t>
            </a:r>
            <a:endParaRPr lang="en-US" sz="2400" dirty="0" smtClean="0">
              <a:latin typeface="Calibri" pitchFamily="34" charset="0"/>
            </a:endParaRPr>
          </a:p>
          <a:p>
            <a:pPr>
              <a:spcAft>
                <a:spcPts val="1800"/>
              </a:spcAft>
            </a:pPr>
            <a:r>
              <a:rPr lang="en-US" sz="2400" dirty="0" smtClean="0">
                <a:latin typeface="Calibri" pitchFamily="34" charset="0"/>
              </a:rPr>
              <a:t>2:00-2:15	</a:t>
            </a:r>
            <a:r>
              <a:rPr lang="en-US" sz="2400" dirty="0" smtClean="0">
                <a:latin typeface="Calibri" pitchFamily="34" charset="0"/>
              </a:rPr>
              <a:t> 4</a:t>
            </a:r>
            <a:r>
              <a:rPr lang="en-US" sz="2400" baseline="30000" dirty="0" smtClean="0">
                <a:latin typeface="Calibri" pitchFamily="34" charset="0"/>
              </a:rPr>
              <a:t>th</a:t>
            </a:r>
            <a:r>
              <a:rPr lang="en-US" sz="2400" dirty="0" smtClean="0">
                <a:latin typeface="Calibri" pitchFamily="34" charset="0"/>
              </a:rPr>
              <a:t>: Cheryl, Alice</a:t>
            </a:r>
            <a:endParaRPr lang="en-US" sz="2400" dirty="0" smtClean="0">
              <a:latin typeface="Calibri" pitchFamily="34" charset="0"/>
            </a:endParaRPr>
          </a:p>
          <a:p>
            <a:pPr>
              <a:spcAft>
                <a:spcPts val="1800"/>
              </a:spcAft>
            </a:pPr>
            <a:r>
              <a:rPr lang="en-US" sz="2400" dirty="0" smtClean="0">
                <a:latin typeface="Calibri" pitchFamily="34" charset="0"/>
              </a:rPr>
              <a:t>2:15-2:30	</a:t>
            </a:r>
            <a:r>
              <a:rPr lang="en-US" sz="2400" dirty="0" smtClean="0">
                <a:latin typeface="Calibri" pitchFamily="34" charset="0"/>
              </a:rPr>
              <a:t> 5</a:t>
            </a:r>
            <a:r>
              <a:rPr lang="en-US" sz="2400" baseline="30000" dirty="0" smtClean="0">
                <a:latin typeface="Calibri" pitchFamily="34" charset="0"/>
              </a:rPr>
              <a:t>th</a:t>
            </a:r>
            <a:r>
              <a:rPr lang="en-US" sz="2400" dirty="0" smtClean="0">
                <a:latin typeface="Calibri" pitchFamily="34" charset="0"/>
              </a:rPr>
              <a:t>: Brian, </a:t>
            </a:r>
            <a:r>
              <a:rPr lang="en-US" sz="2400" dirty="0" smtClean="0">
                <a:latin typeface="Calibri" pitchFamily="34" charset="0"/>
              </a:rPr>
              <a:t>Bailey</a:t>
            </a:r>
            <a:endParaRPr lang="en-US" sz="2400" dirty="0" smtClean="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C:\Users\Rob\AppData\Local\Microsoft\Windows\Temporary Internet Files\Content.IE5\FVXFMXHO\MP900439527[1].jpg"/>
          <p:cNvPicPr>
            <a:picLocks noChangeAspect="1" noChangeArrowheads="1"/>
          </p:cNvPicPr>
          <p:nvPr/>
        </p:nvPicPr>
        <p:blipFill>
          <a:blip r:embed="rId2" cstate="print"/>
          <a:srcRect l="44325"/>
          <a:stretch>
            <a:fillRect/>
          </a:stretch>
        </p:blipFill>
        <p:spPr bwMode="auto">
          <a:xfrm>
            <a:off x="8153400" y="6350"/>
            <a:ext cx="989013" cy="6851650"/>
          </a:xfrm>
          <a:prstGeom prst="rect">
            <a:avLst/>
          </a:prstGeom>
          <a:noFill/>
          <a:ln w="9525">
            <a:noFill/>
            <a:miter lim="800000"/>
            <a:headEnd/>
            <a:tailEnd/>
          </a:ln>
        </p:spPr>
      </p:pic>
      <p:grpSp>
        <p:nvGrpSpPr>
          <p:cNvPr id="3" name="Group 2"/>
          <p:cNvGrpSpPr/>
          <p:nvPr/>
        </p:nvGrpSpPr>
        <p:grpSpPr>
          <a:xfrm>
            <a:off x="1676400" y="1123950"/>
            <a:ext cx="6248400" cy="762000"/>
            <a:chOff x="1676400" y="1123950"/>
            <a:chExt cx="6248400" cy="762000"/>
          </a:xfrm>
        </p:grpSpPr>
        <p:sp>
          <p:nvSpPr>
            <p:cNvPr id="4" name="Rounded Rectangle 3"/>
            <p:cNvSpPr/>
            <p:nvPr/>
          </p:nvSpPr>
          <p:spPr>
            <a:xfrm>
              <a:off x="1676400" y="1524000"/>
              <a:ext cx="6172200" cy="344488"/>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172200" y="1166813"/>
              <a:ext cx="1676400" cy="433387"/>
            </a:xfrm>
            <a:prstGeom prst="round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3"/>
            <p:cNvSpPr txBox="1">
              <a:spLocks noChangeArrowheads="1"/>
            </p:cNvSpPr>
            <p:nvPr/>
          </p:nvSpPr>
          <p:spPr bwMode="auto">
            <a:xfrm>
              <a:off x="1676400" y="1485900"/>
              <a:ext cx="61722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Language Understanding to Improve Student Achievement</a:t>
              </a:r>
            </a:p>
          </p:txBody>
        </p:sp>
        <p:sp>
          <p:nvSpPr>
            <p:cNvPr id="7" name="TextBox 4"/>
            <p:cNvSpPr txBox="1">
              <a:spLocks noChangeArrowheads="1"/>
            </p:cNvSpPr>
            <p:nvPr/>
          </p:nvSpPr>
          <p:spPr bwMode="auto">
            <a:xfrm>
              <a:off x="6172200" y="1123950"/>
              <a:ext cx="1752600" cy="400050"/>
            </a:xfrm>
            <a:prstGeom prst="rect">
              <a:avLst/>
            </a:prstGeom>
            <a:noFill/>
            <a:ln w="9525">
              <a:noFill/>
              <a:miter lim="800000"/>
              <a:headEnd/>
              <a:tailEnd/>
            </a:ln>
          </p:spPr>
          <p:txBody>
            <a:bodyPr>
              <a:spAutoFit/>
            </a:bodyPr>
            <a:lstStyle/>
            <a:p>
              <a:r>
                <a:rPr lang="en-US" sz="2000">
                  <a:solidFill>
                    <a:schemeClr val="bg1"/>
                  </a:solidFill>
                  <a:latin typeface="Times New Roman" pitchFamily="18" charset="0"/>
                  <a:cs typeface="Times New Roman" pitchFamily="18" charset="0"/>
                </a:rPr>
                <a:t>Project LUISA</a:t>
              </a:r>
            </a:p>
          </p:txBody>
        </p:sp>
      </p:grpSp>
      <p:sp>
        <p:nvSpPr>
          <p:cNvPr id="8" name="TextBox 7"/>
          <p:cNvSpPr txBox="1"/>
          <p:nvPr/>
        </p:nvSpPr>
        <p:spPr>
          <a:xfrm>
            <a:off x="465138" y="2057400"/>
            <a:ext cx="7612062" cy="2785378"/>
          </a:xfrm>
          <a:prstGeom prst="rect">
            <a:avLst/>
          </a:prstGeom>
          <a:noFill/>
        </p:spPr>
        <p:txBody>
          <a:bodyPr>
            <a:spAutoFit/>
          </a:bodyPr>
          <a:lstStyle/>
          <a:p>
            <a:pPr fontAlgn="auto">
              <a:spcBef>
                <a:spcPts val="0"/>
              </a:spcBef>
              <a:spcAft>
                <a:spcPts val="600"/>
              </a:spcAft>
              <a:defRPr/>
            </a:pPr>
            <a:r>
              <a:rPr lang="en-US" sz="2400" b="1" dirty="0" smtClean="0">
                <a:latin typeface="+mn-lt"/>
              </a:rPr>
              <a:t>Lookin</a:t>
            </a:r>
            <a:r>
              <a:rPr lang="en-US" sz="2400" b="1" dirty="0" smtClean="0"/>
              <a:t>g Forward</a:t>
            </a:r>
            <a:endParaRPr lang="en-US" sz="2400" b="1" dirty="0" smtClean="0">
              <a:latin typeface="+mn-lt"/>
            </a:endParaRPr>
          </a:p>
          <a:p>
            <a:pPr fontAlgn="auto">
              <a:spcBef>
                <a:spcPts val="0"/>
              </a:spcBef>
              <a:spcAft>
                <a:spcPts val="1200"/>
              </a:spcAft>
              <a:defRPr/>
            </a:pPr>
            <a:r>
              <a:rPr lang="en-US" sz="2000" b="1" dirty="0" smtClean="0">
                <a:latin typeface="+mn-lt"/>
              </a:rPr>
              <a:t>Tomorrow </a:t>
            </a:r>
            <a:endParaRPr lang="en-US" sz="2000" b="1" dirty="0">
              <a:latin typeface="+mn-lt"/>
            </a:endParaRPr>
          </a:p>
          <a:p>
            <a:pPr marL="744538" indent="-287338" fontAlgn="auto">
              <a:spcBef>
                <a:spcPts val="0"/>
              </a:spcBef>
              <a:spcAft>
                <a:spcPts val="1200"/>
              </a:spcAft>
              <a:defRPr/>
            </a:pPr>
            <a:r>
              <a:rPr lang="en-US" sz="2400" dirty="0">
                <a:latin typeface="+mn-lt"/>
              </a:rPr>
              <a:t>1. </a:t>
            </a:r>
            <a:r>
              <a:rPr lang="en-US" sz="2400" dirty="0" smtClean="0">
                <a:latin typeface="+mn-lt"/>
              </a:rPr>
              <a:t>Bring any teaching materials for next fall in which you want to include some explicit languag</a:t>
            </a:r>
            <a:r>
              <a:rPr lang="en-US" sz="2400" dirty="0" smtClean="0"/>
              <a:t>e teaching.</a:t>
            </a:r>
            <a:r>
              <a:rPr lang="en-US" sz="2400" dirty="0" smtClean="0">
                <a:latin typeface="+mn-lt"/>
              </a:rPr>
              <a:t> </a:t>
            </a:r>
            <a:endParaRPr lang="en-US" sz="2400" dirty="0">
              <a:latin typeface="+mn-lt"/>
            </a:endParaRPr>
          </a:p>
          <a:p>
            <a:pPr marL="744538" indent="-287338" fontAlgn="auto">
              <a:spcBef>
                <a:spcPts val="0"/>
              </a:spcBef>
              <a:spcAft>
                <a:spcPts val="1200"/>
              </a:spcAft>
              <a:defRPr/>
            </a:pPr>
            <a:r>
              <a:rPr lang="en-US" sz="2400" dirty="0">
                <a:latin typeface="+mn-lt"/>
              </a:rPr>
              <a:t>2. </a:t>
            </a:r>
            <a:r>
              <a:rPr lang="en-US" sz="2400" dirty="0" smtClean="0">
                <a:latin typeface="+mn-lt"/>
              </a:rPr>
              <a:t>Bring your </a:t>
            </a:r>
            <a:r>
              <a:rPr lang="en-US" sz="2400" dirty="0" err="1" smtClean="0">
                <a:latin typeface="+mn-lt"/>
              </a:rPr>
              <a:t>Azar</a:t>
            </a:r>
            <a:r>
              <a:rPr lang="en-US" sz="2400" dirty="0" smtClean="0">
                <a:latin typeface="+mn-lt"/>
              </a:rPr>
              <a:t> Grammar </a:t>
            </a:r>
            <a:r>
              <a:rPr lang="en-US" sz="2400" dirty="0" err="1" smtClean="0">
                <a:latin typeface="+mn-lt"/>
              </a:rPr>
              <a:t>Chartbook</a:t>
            </a:r>
            <a:r>
              <a:rPr lang="en-US" sz="2400" dirty="0" smtClean="0">
                <a:latin typeface="+mn-lt"/>
              </a:rPr>
              <a:t>.</a:t>
            </a:r>
          </a:p>
          <a:p>
            <a:pPr marL="744538" indent="-287338" fontAlgn="auto">
              <a:spcBef>
                <a:spcPts val="0"/>
              </a:spcBef>
              <a:spcAft>
                <a:spcPts val="1200"/>
              </a:spcAft>
              <a:defRPr/>
            </a:pPr>
            <a:r>
              <a:rPr lang="en-US" sz="2400" dirty="0" smtClean="0"/>
              <a:t>3. Prepare for presentations for Wed afternoon.</a:t>
            </a:r>
            <a:endParaRPr lang="en-US" sz="2400" dirty="0">
              <a:latin typeface="+mn-lt"/>
            </a:endParaRPr>
          </a:p>
        </p:txBody>
      </p:sp>
      <p:pic>
        <p:nvPicPr>
          <p:cNvPr id="9" name="Picture 8" descr="Central school district logo.jpg"/>
          <p:cNvPicPr>
            <a:picLocks noChangeAspect="1"/>
          </p:cNvPicPr>
          <p:nvPr/>
        </p:nvPicPr>
        <p:blipFill>
          <a:blip r:embed="rId3" cstate="print"/>
          <a:stretch>
            <a:fillRect/>
          </a:stretch>
        </p:blipFill>
        <p:spPr>
          <a:xfrm>
            <a:off x="585387" y="457200"/>
            <a:ext cx="962826" cy="1411266"/>
          </a:xfrm>
          <a:prstGeom prst="rect">
            <a:avLst/>
          </a:prstGeom>
        </p:spPr>
      </p:pic>
      <p:pic>
        <p:nvPicPr>
          <p:cNvPr id="10" name="Picture 9" descr="WOU logo.jpg"/>
          <p:cNvPicPr>
            <a:picLocks noChangeAspect="1"/>
          </p:cNvPicPr>
          <p:nvPr/>
        </p:nvPicPr>
        <p:blipFill>
          <a:blip r:embed="rId4" cstate="print"/>
          <a:stretch>
            <a:fillRect/>
          </a:stretch>
        </p:blipFill>
        <p:spPr>
          <a:xfrm>
            <a:off x="1752600" y="381000"/>
            <a:ext cx="3865716" cy="106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2"/>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Yesterday we read…</a:t>
            </a:r>
          </a:p>
        </p:txBody>
      </p:sp>
      <p:sp>
        <p:nvSpPr>
          <p:cNvPr id="29699" name="TextBox 7"/>
          <p:cNvSpPr txBox="1">
            <a:spLocks noChangeArrowheads="1"/>
          </p:cNvSpPr>
          <p:nvPr/>
        </p:nvSpPr>
        <p:spPr bwMode="auto">
          <a:xfrm>
            <a:off x="457200" y="609600"/>
            <a:ext cx="7772400" cy="5297488"/>
          </a:xfrm>
          <a:prstGeom prst="rect">
            <a:avLst/>
          </a:prstGeom>
          <a:noFill/>
          <a:ln w="9525">
            <a:noFill/>
            <a:miter lim="800000"/>
            <a:headEnd/>
            <a:tailEnd/>
          </a:ln>
        </p:spPr>
        <p:txBody>
          <a:bodyPr>
            <a:spAutoFit/>
          </a:bodyPr>
          <a:lstStyle/>
          <a:p>
            <a:pPr>
              <a:lnSpc>
                <a:spcPts val="3400"/>
              </a:lnSpc>
              <a:tabLst>
                <a:tab pos="1260475" algn="l"/>
                <a:tab pos="1828800" algn="l"/>
              </a:tabLst>
            </a:pPr>
            <a:r>
              <a:rPr lang="en-US" sz="2400" dirty="0">
                <a:latin typeface="Calibri" pitchFamily="34" charset="0"/>
              </a:rPr>
              <a:t>A neighborhood is where you live, learn, grow up, play, and work. In your neighborhood you are surrounded by your family and friends. Each and every neighborhood is a special place. Yours might be in the mountains, along a coast, or somewhere in between. It may be part of </a:t>
            </a:r>
            <a:r>
              <a:rPr lang="en-US" sz="2400" b="1" dirty="0">
                <a:solidFill>
                  <a:srgbClr val="00B050"/>
                </a:solidFill>
                <a:latin typeface="Calibri" pitchFamily="34" charset="0"/>
              </a:rPr>
              <a:t>a village, town, </a:t>
            </a:r>
            <a:r>
              <a:rPr lang="en-US" sz="2400" b="1" u="sng" dirty="0">
                <a:solidFill>
                  <a:srgbClr val="FF0000"/>
                </a:solidFill>
                <a:latin typeface="Calibri" pitchFamily="34" charset="0"/>
              </a:rPr>
              <a:t>or</a:t>
            </a:r>
            <a:r>
              <a:rPr lang="en-US" sz="2400" dirty="0">
                <a:latin typeface="Calibri" pitchFamily="34" charset="0"/>
              </a:rPr>
              <a:t> </a:t>
            </a:r>
            <a:r>
              <a:rPr lang="en-US" sz="2400" b="1" dirty="0">
                <a:solidFill>
                  <a:srgbClr val="0070C0"/>
                </a:solidFill>
                <a:latin typeface="Calibri" pitchFamily="34" charset="0"/>
              </a:rPr>
              <a:t>big city</a:t>
            </a:r>
            <a:r>
              <a:rPr lang="en-US" sz="2400" dirty="0">
                <a:latin typeface="Calibri" pitchFamily="34" charset="0"/>
              </a:rPr>
              <a:t>. Neighborhoods around the world can look very different. </a:t>
            </a:r>
            <a:r>
              <a:rPr lang="en-US" sz="2400" b="1" dirty="0">
                <a:solidFill>
                  <a:srgbClr val="0070C0"/>
                </a:solidFill>
                <a:latin typeface="Calibri" pitchFamily="34" charset="0"/>
              </a:rPr>
              <a:t>Some neighborhoods have lots and lots of people in them</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B050"/>
                </a:solidFill>
                <a:latin typeface="Calibri" pitchFamily="34" charset="0"/>
              </a:rPr>
              <a:t>others have only a small population</a:t>
            </a:r>
            <a:r>
              <a:rPr lang="en-US" sz="2400" dirty="0">
                <a:latin typeface="Calibri" pitchFamily="34" charset="0"/>
              </a:rPr>
              <a:t>. </a:t>
            </a:r>
            <a:r>
              <a:rPr lang="en-US" sz="2400" b="1" dirty="0">
                <a:solidFill>
                  <a:srgbClr val="00B050"/>
                </a:solidFill>
                <a:latin typeface="Calibri" pitchFamily="34" charset="0"/>
              </a:rPr>
              <a:t>A neighborhood on a small island or high up on a mountain might only have a few people in it</a:t>
            </a:r>
            <a:r>
              <a:rPr lang="en-US" sz="2400" dirty="0">
                <a:latin typeface="Calibri" pitchFamily="34" charset="0"/>
              </a:rPr>
              <a:t>. </a:t>
            </a:r>
            <a:r>
              <a:rPr lang="en-US" sz="2400" b="1" dirty="0">
                <a:solidFill>
                  <a:srgbClr val="00B050"/>
                </a:solidFill>
                <a:latin typeface="Calibri" pitchFamily="34" charset="0"/>
              </a:rPr>
              <a:t>Some neighborhoods are made up of a few buildings in a town or village</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70C0"/>
                </a:solidFill>
                <a:latin typeface="Calibri" pitchFamily="34" charset="0"/>
              </a:rPr>
              <a:t>others stretch for miles and miles and are part of a big city</a:t>
            </a:r>
            <a:r>
              <a:rPr lang="en-US" sz="2400" dirty="0">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p:cNvGrpSpPr>
          <p:nvPr/>
        </p:nvGrpSpPr>
        <p:grpSpPr bwMode="auto">
          <a:xfrm>
            <a:off x="8153400" y="4763"/>
            <a:ext cx="1020763" cy="6858000"/>
            <a:chOff x="7891160" y="-176561"/>
            <a:chExt cx="1020335" cy="6858000"/>
          </a:xfrm>
        </p:grpSpPr>
        <p:pic>
          <p:nvPicPr>
            <p:cNvPr id="5"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6" name="Rectangle 5"/>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aphicFrame>
        <p:nvGraphicFramePr>
          <p:cNvPr id="2" name="Table 1"/>
          <p:cNvGraphicFramePr>
            <a:graphicFrameLocks noGrp="1"/>
          </p:cNvGraphicFramePr>
          <p:nvPr/>
        </p:nvGraphicFramePr>
        <p:xfrm>
          <a:off x="301625" y="838200"/>
          <a:ext cx="7924800" cy="5362956"/>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441342">
                <a:tc gridSpan="3">
                  <a:txBody>
                    <a:bodyPr/>
                    <a:lstStyle/>
                    <a:p>
                      <a:pPr marL="0" marR="0">
                        <a:lnSpc>
                          <a:spcPct val="115000"/>
                        </a:lnSpc>
                        <a:spcBef>
                          <a:spcPts val="600"/>
                        </a:spcBef>
                        <a:spcAft>
                          <a:spcPts val="0"/>
                        </a:spcAft>
                        <a:tabLst>
                          <a:tab pos="1838325" algn="l"/>
                          <a:tab pos="5029200" algn="l"/>
                        </a:tabLst>
                      </a:pPr>
                      <a:r>
                        <a:rPr lang="en-US" sz="1800" dirty="0">
                          <a:effectLst/>
                        </a:rPr>
                        <a:t>Grade 	Theme of the 	Language </a:t>
                      </a:r>
                    </a:p>
                    <a:p>
                      <a:pPr marL="0" marR="0">
                        <a:lnSpc>
                          <a:spcPct val="115000"/>
                        </a:lnSpc>
                        <a:spcBef>
                          <a:spcPts val="0"/>
                        </a:spcBef>
                        <a:spcAft>
                          <a:spcPts val="600"/>
                        </a:spcAft>
                        <a:tabLst>
                          <a:tab pos="1838325" algn="l"/>
                          <a:tab pos="5029200" algn="l"/>
                        </a:tabLst>
                      </a:pPr>
                      <a:r>
                        <a:rPr lang="en-US" sz="1800" dirty="0">
                          <a:effectLst/>
                        </a:rPr>
                        <a:t>level:	literacy unit:	Function:</a:t>
                      </a:r>
                      <a:endParaRPr lang="en-US" sz="1800" dirty="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441342">
                <a:tc gridSpan="3">
                  <a:txBody>
                    <a:bodyPr/>
                    <a:lstStyle/>
                    <a:p>
                      <a:pPr marL="0" marR="0" algn="ctr">
                        <a:lnSpc>
                          <a:spcPct val="115000"/>
                        </a:lnSpc>
                        <a:spcBef>
                          <a:spcPts val="300"/>
                        </a:spcBef>
                        <a:spcAft>
                          <a:spcPts val="300"/>
                        </a:spcAft>
                      </a:pPr>
                      <a:r>
                        <a:rPr lang="en-US" sz="1800" dirty="0">
                          <a:effectLst/>
                        </a:rPr>
                        <a:t>Examples of target Form from teaching materials or from a sample of student writing that can be given to a language learner. </a:t>
                      </a:r>
                      <a:endParaRPr lang="en-US" sz="1800" dirty="0">
                        <a:effectLst/>
                        <a:latin typeface="Times New Roman"/>
                        <a:ea typeface="Calibri"/>
                        <a:cs typeface="Arial"/>
                      </a:endParaRPr>
                    </a:p>
                  </a:txBody>
                  <a:tcPr marL="50892" marR="50892" marT="0" marB="0" anchor="ctr"/>
                </a:tc>
                <a:tc hMerge="1">
                  <a:txBody>
                    <a:bodyPr/>
                    <a:lstStyle/>
                    <a:p>
                      <a:endParaRPr lang="en-US"/>
                    </a:p>
                  </a:txBody>
                  <a:tcPr/>
                </a:tc>
                <a:tc hMerge="1">
                  <a:txBody>
                    <a:bodyPr/>
                    <a:lstStyle/>
                    <a:p>
                      <a:endParaRPr lang="en-US"/>
                    </a:p>
                  </a:txBody>
                  <a:tcPr/>
                </a:tc>
              </a:tr>
              <a:tr h="1250916">
                <a:tc>
                  <a:txBody>
                    <a:bodyPr/>
                    <a:lstStyle/>
                    <a:p>
                      <a:pPr marL="0" marR="0" algn="ctr">
                        <a:lnSpc>
                          <a:spcPct val="115000"/>
                        </a:lnSpc>
                        <a:spcBef>
                          <a:spcPts val="0"/>
                        </a:spcBef>
                        <a:spcAft>
                          <a:spcPts val="0"/>
                        </a:spcAft>
                      </a:pPr>
                      <a:r>
                        <a:rPr lang="en-US" sz="1800" dirty="0">
                          <a:effectLst/>
                        </a:rPr>
                        <a:t>Beginning</a:t>
                      </a:r>
                    </a:p>
                    <a:p>
                      <a:pPr marL="0" marR="0">
                        <a:lnSpc>
                          <a:spcPct val="115000"/>
                        </a:lnSpc>
                        <a:spcBef>
                          <a:spcPts val="0"/>
                        </a:spcBef>
                        <a:spcAft>
                          <a:spcPts val="0"/>
                        </a:spcAft>
                      </a:pPr>
                      <a:r>
                        <a:rPr lang="en-US" sz="1800" dirty="0">
                          <a:effectLst/>
                        </a:rPr>
                        <a:t>Form: </a:t>
                      </a:r>
                      <a:endParaRPr lang="en-US" sz="1800" dirty="0" smtClean="0">
                        <a:effectLst/>
                      </a:endParaRPr>
                    </a:p>
                    <a:p>
                      <a:pPr marL="0" marR="0">
                        <a:lnSpc>
                          <a:spcPct val="115000"/>
                        </a:lnSpc>
                        <a:spcBef>
                          <a:spcPts val="0"/>
                        </a:spcBef>
                        <a:spcAft>
                          <a:spcPts val="0"/>
                        </a:spcAft>
                      </a:pPr>
                      <a:r>
                        <a:rPr lang="en-US" sz="1800" dirty="0" smtClean="0">
                          <a:solidFill>
                            <a:srgbClr val="FF0000"/>
                          </a:solidFill>
                          <a:effectLst/>
                        </a:rPr>
                        <a:t>Conjunctions: </a:t>
                      </a:r>
                      <a:r>
                        <a:rPr lang="en-US" sz="1800" i="1" dirty="0" smtClean="0">
                          <a:solidFill>
                            <a:srgbClr val="FF0000"/>
                          </a:solidFill>
                          <a:effectLst/>
                        </a:rPr>
                        <a:t>and,</a:t>
                      </a:r>
                      <a:r>
                        <a:rPr lang="en-US" sz="1800" i="1" baseline="0" dirty="0" smtClean="0">
                          <a:solidFill>
                            <a:srgbClr val="FF0000"/>
                          </a:solidFill>
                          <a:effectLst/>
                        </a:rPr>
                        <a:t> both</a:t>
                      </a:r>
                      <a:endParaRPr lang="en-US" sz="1800" i="1" dirty="0">
                        <a:solidFill>
                          <a:srgbClr val="FF0000"/>
                        </a:solidFill>
                        <a:effectLst/>
                      </a:endParaRPr>
                    </a:p>
                    <a:p>
                      <a:pPr marL="0" marR="0">
                        <a:lnSpc>
                          <a:spcPct val="115000"/>
                        </a:lnSpc>
                        <a:spcBef>
                          <a:spcPts val="0"/>
                        </a:spcBef>
                        <a:spcAft>
                          <a:spcPts val="0"/>
                        </a:spcAft>
                      </a:pPr>
                      <a:endParaRPr lang="en-US" sz="1800" dirty="0" smtClean="0">
                        <a:effectLst/>
                      </a:endParaRPr>
                    </a:p>
                    <a:p>
                      <a:pPr marL="0" marR="0">
                        <a:lnSpc>
                          <a:spcPct val="115000"/>
                        </a:lnSpc>
                        <a:spcBef>
                          <a:spcPts val="0"/>
                        </a:spcBef>
                        <a:spcAft>
                          <a:spcPts val="0"/>
                        </a:spcAft>
                      </a:pPr>
                      <a:r>
                        <a:rPr lang="en-US" sz="1800" dirty="0" smtClean="0">
                          <a:effectLst/>
                        </a:rPr>
                        <a:t>Examples:</a:t>
                      </a:r>
                    </a:p>
                    <a:p>
                      <a:pPr marL="0" marR="0">
                        <a:lnSpc>
                          <a:spcPct val="115000"/>
                        </a:lnSpc>
                        <a:spcBef>
                          <a:spcPts val="0"/>
                        </a:spcBef>
                        <a:spcAft>
                          <a:spcPts val="0"/>
                        </a:spcAft>
                      </a:pPr>
                      <a:r>
                        <a:rPr lang="en-US" sz="1800" baseline="0" dirty="0" smtClean="0">
                          <a:solidFill>
                            <a:srgbClr val="FF0000"/>
                          </a:solidFill>
                          <a:effectLst/>
                        </a:rPr>
                        <a:t>A small neighborhood </a:t>
                      </a:r>
                      <a:r>
                        <a:rPr lang="en-US" sz="1800" u="sng" baseline="0" dirty="0" smtClean="0">
                          <a:solidFill>
                            <a:srgbClr val="FF0000"/>
                          </a:solidFill>
                          <a:effectLst/>
                        </a:rPr>
                        <a:t>and</a:t>
                      </a:r>
                      <a:r>
                        <a:rPr lang="en-US" sz="1800" baseline="0" dirty="0" smtClean="0">
                          <a:solidFill>
                            <a:srgbClr val="FF0000"/>
                          </a:solidFill>
                          <a:effectLst/>
                        </a:rPr>
                        <a:t> a big neighborhood </a:t>
                      </a:r>
                      <a:r>
                        <a:rPr lang="en-US" sz="1800" u="sng" baseline="0" dirty="0" smtClean="0">
                          <a:solidFill>
                            <a:srgbClr val="FF0000"/>
                          </a:solidFill>
                          <a:effectLst/>
                        </a:rPr>
                        <a:t>both</a:t>
                      </a:r>
                      <a:r>
                        <a:rPr lang="en-US" sz="1800" baseline="0" dirty="0" smtClean="0">
                          <a:solidFill>
                            <a:srgbClr val="FF0000"/>
                          </a:solidFill>
                          <a:effectLst/>
                        </a:rPr>
                        <a:t> have  families and friends.</a:t>
                      </a:r>
                      <a:endParaRPr lang="en-US" sz="1800" baseline="0" dirty="0" smtClean="0">
                        <a:effectLst/>
                      </a:endParaRPr>
                    </a:p>
                    <a:p>
                      <a:pPr marL="0" marR="0">
                        <a:lnSpc>
                          <a:spcPct val="115000"/>
                        </a:lnSpc>
                        <a:spcBef>
                          <a:spcPts val="0"/>
                        </a:spcBef>
                        <a:spcAft>
                          <a:spcPts val="0"/>
                        </a:spcAft>
                      </a:pPr>
                      <a:endParaRPr lang="en-US" sz="1800" baseline="0" dirty="0" smtClean="0">
                        <a:effectLst/>
                      </a:endParaRPr>
                    </a:p>
                    <a:p>
                      <a:pPr marL="0" marR="0">
                        <a:lnSpc>
                          <a:spcPct val="115000"/>
                        </a:lnSpc>
                        <a:spcBef>
                          <a:spcPts val="0"/>
                        </a:spcBef>
                        <a:spcAft>
                          <a:spcPts val="0"/>
                        </a:spcAft>
                      </a:pPr>
                      <a:r>
                        <a:rPr lang="en-US" sz="1800" baseline="0" dirty="0" smtClean="0">
                          <a:effectLst/>
                        </a:rPr>
                        <a:t>Example Sentence Frame:</a:t>
                      </a:r>
                    </a:p>
                    <a:p>
                      <a:pPr marL="0" marR="0">
                        <a:lnSpc>
                          <a:spcPct val="115000"/>
                        </a:lnSpc>
                        <a:spcBef>
                          <a:spcPts val="0"/>
                        </a:spcBef>
                        <a:spcAft>
                          <a:spcPts val="0"/>
                        </a:spcAft>
                      </a:pPr>
                      <a:r>
                        <a:rPr lang="en-US" sz="1800" dirty="0" smtClean="0">
                          <a:solidFill>
                            <a:srgbClr val="FF0000"/>
                          </a:solidFill>
                          <a:effectLst/>
                        </a:rPr>
                        <a:t>A</a:t>
                      </a:r>
                      <a:r>
                        <a:rPr lang="en-US" sz="1800" baseline="0" dirty="0" smtClean="0">
                          <a:solidFill>
                            <a:srgbClr val="FF0000"/>
                          </a:solidFill>
                          <a:effectLst/>
                        </a:rPr>
                        <a:t> _______ and a _______ both have ____________.</a:t>
                      </a:r>
                    </a:p>
                    <a:p>
                      <a:pPr marL="0" marR="0">
                        <a:lnSpc>
                          <a:spcPct val="115000"/>
                        </a:lnSpc>
                        <a:spcBef>
                          <a:spcPts val="0"/>
                        </a:spcBef>
                        <a:spcAft>
                          <a:spcPts val="0"/>
                        </a:spcAft>
                      </a:pPr>
                      <a:r>
                        <a:rPr lang="en-US" sz="1800" b="1" baseline="0" dirty="0" smtClean="0">
                          <a:solidFill>
                            <a:srgbClr val="FF0000"/>
                          </a:solidFill>
                          <a:effectLst/>
                        </a:rPr>
                        <a:t>           are</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a:effectLst/>
                        </a:rPr>
                        <a:t>Intermediate</a:t>
                      </a:r>
                    </a:p>
                    <a:p>
                      <a:pPr marL="0" marR="0">
                        <a:lnSpc>
                          <a:spcPct val="115000"/>
                        </a:lnSpc>
                        <a:spcBef>
                          <a:spcPts val="0"/>
                        </a:spcBef>
                        <a:spcAft>
                          <a:spcPts val="0"/>
                        </a:spcAft>
                      </a:pPr>
                      <a:r>
                        <a:rPr lang="en-US" sz="1800" dirty="0">
                          <a:effectLst/>
                        </a:rPr>
                        <a:t>Form: </a:t>
                      </a: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a:effectLst/>
                        </a:rPr>
                        <a:t>Advanced</a:t>
                      </a:r>
                    </a:p>
                    <a:p>
                      <a:pPr marL="0" marR="0">
                        <a:lnSpc>
                          <a:spcPct val="115000"/>
                        </a:lnSpc>
                        <a:spcBef>
                          <a:spcPts val="0"/>
                        </a:spcBef>
                        <a:spcAft>
                          <a:spcPts val="0"/>
                        </a:spcAft>
                      </a:pPr>
                      <a:r>
                        <a:rPr lang="en-US" sz="1800" dirty="0">
                          <a:effectLst/>
                        </a:rPr>
                        <a:t>Form: </a:t>
                      </a:r>
                    </a:p>
                    <a:p>
                      <a:pPr marL="0" marR="0">
                        <a:lnSpc>
                          <a:spcPct val="115000"/>
                        </a:lnSpc>
                        <a:spcBef>
                          <a:spcPts val="0"/>
                        </a:spcBef>
                        <a:spcAft>
                          <a:spcPts val="0"/>
                        </a:spcAft>
                      </a:pPr>
                      <a:endParaRPr lang="en-US" sz="1800" dirty="0">
                        <a:effectLst/>
                      </a:endParaRPr>
                    </a:p>
                  </a:txBody>
                  <a:tcPr marL="50892" marR="50892" marT="0" marB="0"/>
                </a:tc>
              </a:tr>
            </a:tbl>
          </a:graphicData>
        </a:graphic>
      </p:graphicFrame>
      <p:sp>
        <p:nvSpPr>
          <p:cNvPr id="40976" name="Rectangle 2"/>
          <p:cNvSpPr>
            <a:spLocks noChangeArrowheads="1"/>
          </p:cNvSpPr>
          <p:nvPr/>
        </p:nvSpPr>
        <p:spPr bwMode="auto">
          <a:xfrm>
            <a:off x="34925" y="273050"/>
            <a:ext cx="8458200" cy="368300"/>
          </a:xfrm>
          <a:prstGeom prst="rect">
            <a:avLst/>
          </a:prstGeom>
          <a:noFill/>
          <a:ln w="9525">
            <a:noFill/>
            <a:miter lim="800000"/>
            <a:headEnd/>
            <a:tailEnd/>
          </a:ln>
        </p:spPr>
        <p:txBody>
          <a:bodyPr>
            <a:spAutoFit/>
          </a:bodyPr>
          <a:lstStyle/>
          <a:p>
            <a:pPr algn="ctr"/>
            <a:r>
              <a:rPr lang="en-US" b="1" dirty="0" smtClean="0">
                <a:latin typeface="Times New Roman" pitchFamily="18" charset="0"/>
                <a:ea typeface="Calibri" pitchFamily="34" charset="0"/>
                <a:cs typeface="Arial" charset="0"/>
              </a:rPr>
              <a:t>Analysis </a:t>
            </a:r>
            <a:r>
              <a:rPr lang="en-US" b="1" dirty="0">
                <a:latin typeface="Times New Roman" pitchFamily="18" charset="0"/>
                <a:ea typeface="Calibri" pitchFamily="34" charset="0"/>
                <a:cs typeface="Arial" charset="0"/>
              </a:rPr>
              <a:t>of Language Functions and Forms</a:t>
            </a:r>
            <a:endParaRPr lang="en-US" dirty="0">
              <a:latin typeface="Times New Roman" pitchFamily="18" charset="0"/>
              <a:ea typeface="Calibri" pitchFamily="34" charset="0"/>
              <a:cs typeface="Arial" charset="0"/>
            </a:endParaRPr>
          </a:p>
        </p:txBody>
      </p:sp>
      <p:grpSp>
        <p:nvGrpSpPr>
          <p:cNvPr id="4" name="Group 6"/>
          <p:cNvGrpSpPr>
            <a:grpSpLocks/>
          </p:cNvGrpSpPr>
          <p:nvPr/>
        </p:nvGrpSpPr>
        <p:grpSpPr bwMode="auto">
          <a:xfrm>
            <a:off x="1066800" y="809623"/>
            <a:ext cx="7239000" cy="707544"/>
            <a:chOff x="1066800" y="4258878"/>
            <a:chExt cx="7239000" cy="707886"/>
          </a:xfrm>
        </p:grpSpPr>
        <p:sp>
          <p:nvSpPr>
            <p:cNvPr id="40978" name="TextBox 7"/>
            <p:cNvSpPr txBox="1">
              <a:spLocks noChangeArrowheads="1"/>
            </p:cNvSpPr>
            <p:nvPr/>
          </p:nvSpPr>
          <p:spPr bwMode="auto">
            <a:xfrm>
              <a:off x="1066800" y="4419600"/>
              <a:ext cx="835412" cy="400110"/>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1</a:t>
              </a:r>
              <a:r>
                <a:rPr lang="en-US" sz="2000" b="1" baseline="30000">
                  <a:solidFill>
                    <a:srgbClr val="FF0000"/>
                  </a:solidFill>
                  <a:latin typeface="Calibri" pitchFamily="34" charset="0"/>
                </a:rPr>
                <a:t>st</a:t>
              </a:r>
              <a:r>
                <a:rPr lang="en-US" sz="2000" b="1">
                  <a:solidFill>
                    <a:srgbClr val="FF0000"/>
                  </a:solidFill>
                  <a:latin typeface="Calibri" pitchFamily="34" charset="0"/>
                </a:rPr>
                <a:t>-2</a:t>
              </a:r>
              <a:r>
                <a:rPr lang="en-US" sz="2000" b="1" baseline="30000">
                  <a:solidFill>
                    <a:srgbClr val="FF0000"/>
                  </a:solidFill>
                  <a:latin typeface="Calibri" pitchFamily="34" charset="0"/>
                </a:rPr>
                <a:t>nd</a:t>
              </a:r>
              <a:r>
                <a:rPr lang="en-US" sz="2000" b="1">
                  <a:solidFill>
                    <a:srgbClr val="FF0000"/>
                  </a:solidFill>
                  <a:latin typeface="Calibri" pitchFamily="34" charset="0"/>
                </a:rPr>
                <a:t> </a:t>
              </a:r>
            </a:p>
          </p:txBody>
        </p:sp>
        <p:sp>
          <p:nvSpPr>
            <p:cNvPr id="40979" name="TextBox 8"/>
            <p:cNvSpPr txBox="1">
              <a:spLocks noChangeArrowheads="1"/>
            </p:cNvSpPr>
            <p:nvPr/>
          </p:nvSpPr>
          <p:spPr bwMode="auto">
            <a:xfrm>
              <a:off x="3505200" y="4363706"/>
              <a:ext cx="1981200" cy="400303"/>
            </a:xfrm>
            <a:prstGeom prst="rect">
              <a:avLst/>
            </a:prstGeom>
            <a:noFill/>
            <a:ln w="9525">
              <a:noFill/>
              <a:miter lim="800000"/>
              <a:headEnd/>
              <a:tailEnd/>
            </a:ln>
          </p:spPr>
          <p:txBody>
            <a:bodyPr wrap="square">
              <a:spAutoFit/>
            </a:bodyPr>
            <a:lstStyle/>
            <a:p>
              <a:r>
                <a:rPr lang="en-US" sz="2000" b="1" dirty="0" smtClean="0">
                  <a:solidFill>
                    <a:srgbClr val="FF0000"/>
                  </a:solidFill>
                  <a:latin typeface="Calibri" pitchFamily="34" charset="0"/>
                </a:rPr>
                <a:t>Neighborhoods </a:t>
              </a:r>
              <a:endParaRPr lang="en-US" sz="2000" b="1" dirty="0">
                <a:solidFill>
                  <a:srgbClr val="FF0000"/>
                </a:solidFill>
                <a:latin typeface="Calibri" pitchFamily="34" charset="0"/>
              </a:endParaRPr>
            </a:p>
          </p:txBody>
        </p:sp>
        <p:sp>
          <p:nvSpPr>
            <p:cNvPr id="40980" name="TextBox 9"/>
            <p:cNvSpPr txBox="1">
              <a:spLocks noChangeArrowheads="1"/>
            </p:cNvSpPr>
            <p:nvPr/>
          </p:nvSpPr>
          <p:spPr bwMode="auto">
            <a:xfrm>
              <a:off x="6400800" y="4258878"/>
              <a:ext cx="1905000" cy="707886"/>
            </a:xfrm>
            <a:prstGeom prst="rect">
              <a:avLst/>
            </a:prstGeom>
            <a:noFill/>
            <a:ln w="9525">
              <a:noFill/>
              <a:miter lim="800000"/>
              <a:headEnd/>
              <a:tailEnd/>
            </a:ln>
          </p:spPr>
          <p:txBody>
            <a:bodyPr>
              <a:spAutoFit/>
            </a:bodyPr>
            <a:lstStyle/>
            <a:p>
              <a:r>
                <a:rPr lang="en-US" sz="2000" b="1">
                  <a:solidFill>
                    <a:srgbClr val="FF0000"/>
                  </a:solidFill>
                  <a:latin typeface="Calibri" pitchFamily="34" charset="0"/>
                </a:rPr>
                <a:t>Compare and Contrast</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9698" name="TextBox 2"/>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Yesterday we read…</a:t>
            </a:r>
          </a:p>
        </p:txBody>
      </p:sp>
      <p:sp>
        <p:nvSpPr>
          <p:cNvPr id="29699" name="TextBox 7"/>
          <p:cNvSpPr txBox="1">
            <a:spLocks noChangeArrowheads="1"/>
          </p:cNvSpPr>
          <p:nvPr/>
        </p:nvSpPr>
        <p:spPr bwMode="auto">
          <a:xfrm>
            <a:off x="457200" y="609600"/>
            <a:ext cx="7772400" cy="5297488"/>
          </a:xfrm>
          <a:prstGeom prst="rect">
            <a:avLst/>
          </a:prstGeom>
          <a:noFill/>
          <a:ln w="9525">
            <a:noFill/>
            <a:miter lim="800000"/>
            <a:headEnd/>
            <a:tailEnd/>
          </a:ln>
        </p:spPr>
        <p:txBody>
          <a:bodyPr>
            <a:spAutoFit/>
          </a:bodyPr>
          <a:lstStyle/>
          <a:p>
            <a:pPr>
              <a:lnSpc>
                <a:spcPts val="3400"/>
              </a:lnSpc>
              <a:tabLst>
                <a:tab pos="1260475" algn="l"/>
                <a:tab pos="1828800" algn="l"/>
              </a:tabLst>
            </a:pPr>
            <a:r>
              <a:rPr lang="en-US" sz="2400" dirty="0">
                <a:latin typeface="Calibri" pitchFamily="34" charset="0"/>
              </a:rPr>
              <a:t>A neighborhood is where you live, learn, grow up, play, and work. In your neighborhood you are surrounded by your family and friends. Each and every neighborhood is a special place. Yours might be in the mountains, along a coast, or somewhere in between. It may be part of </a:t>
            </a:r>
            <a:r>
              <a:rPr lang="en-US" sz="2400" b="1" dirty="0">
                <a:solidFill>
                  <a:srgbClr val="00B050"/>
                </a:solidFill>
                <a:latin typeface="Calibri" pitchFamily="34" charset="0"/>
              </a:rPr>
              <a:t>a village, town, </a:t>
            </a:r>
            <a:r>
              <a:rPr lang="en-US" sz="2400" b="1" u="sng" dirty="0">
                <a:solidFill>
                  <a:srgbClr val="FF0000"/>
                </a:solidFill>
                <a:latin typeface="Calibri" pitchFamily="34" charset="0"/>
              </a:rPr>
              <a:t>or</a:t>
            </a:r>
            <a:r>
              <a:rPr lang="en-US" sz="2400" dirty="0">
                <a:latin typeface="Calibri" pitchFamily="34" charset="0"/>
              </a:rPr>
              <a:t> </a:t>
            </a:r>
            <a:r>
              <a:rPr lang="en-US" sz="2400" b="1" dirty="0">
                <a:solidFill>
                  <a:srgbClr val="0070C0"/>
                </a:solidFill>
                <a:latin typeface="Calibri" pitchFamily="34" charset="0"/>
              </a:rPr>
              <a:t>big city</a:t>
            </a:r>
            <a:r>
              <a:rPr lang="en-US" sz="2400" dirty="0">
                <a:latin typeface="Calibri" pitchFamily="34" charset="0"/>
              </a:rPr>
              <a:t>. Neighborhoods around the world can look very different. </a:t>
            </a:r>
            <a:r>
              <a:rPr lang="en-US" sz="2400" b="1" dirty="0">
                <a:solidFill>
                  <a:srgbClr val="0070C0"/>
                </a:solidFill>
                <a:latin typeface="Calibri" pitchFamily="34" charset="0"/>
              </a:rPr>
              <a:t>Some neighborhoods have lots and lots of people in them</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B050"/>
                </a:solidFill>
                <a:latin typeface="Calibri" pitchFamily="34" charset="0"/>
              </a:rPr>
              <a:t>others have only a small population</a:t>
            </a:r>
            <a:r>
              <a:rPr lang="en-US" sz="2400" dirty="0">
                <a:latin typeface="Calibri" pitchFamily="34" charset="0"/>
              </a:rPr>
              <a:t>. </a:t>
            </a:r>
            <a:r>
              <a:rPr lang="en-US" sz="2400" b="1" dirty="0">
                <a:solidFill>
                  <a:srgbClr val="00B050"/>
                </a:solidFill>
                <a:latin typeface="Calibri" pitchFamily="34" charset="0"/>
              </a:rPr>
              <a:t>A neighborhood on a small island or high up on a mountain might only have a few people in it</a:t>
            </a:r>
            <a:r>
              <a:rPr lang="en-US" sz="2400" dirty="0">
                <a:latin typeface="Calibri" pitchFamily="34" charset="0"/>
              </a:rPr>
              <a:t>. </a:t>
            </a:r>
            <a:r>
              <a:rPr lang="en-US" sz="2400" b="1" dirty="0">
                <a:solidFill>
                  <a:srgbClr val="00B050"/>
                </a:solidFill>
                <a:latin typeface="Calibri" pitchFamily="34" charset="0"/>
              </a:rPr>
              <a:t>Some neighborhoods are made up of a few buildings in a town or village</a:t>
            </a:r>
            <a:r>
              <a:rPr lang="en-US" sz="2400" dirty="0">
                <a:latin typeface="Calibri" pitchFamily="34" charset="0"/>
              </a:rPr>
              <a:t>, </a:t>
            </a:r>
            <a:r>
              <a:rPr lang="en-US" sz="2400" b="1" u="sng" dirty="0">
                <a:solidFill>
                  <a:srgbClr val="FF0000"/>
                </a:solidFill>
                <a:latin typeface="Calibri" pitchFamily="34" charset="0"/>
              </a:rPr>
              <a:t>while</a:t>
            </a:r>
            <a:r>
              <a:rPr lang="en-US" sz="2400" dirty="0">
                <a:latin typeface="Calibri" pitchFamily="34" charset="0"/>
              </a:rPr>
              <a:t> </a:t>
            </a:r>
            <a:r>
              <a:rPr lang="en-US" sz="2400" b="1" dirty="0">
                <a:solidFill>
                  <a:srgbClr val="0070C0"/>
                </a:solidFill>
                <a:latin typeface="Calibri" pitchFamily="34" charset="0"/>
              </a:rPr>
              <a:t>others stretch for miles and miles and are part of a big city</a:t>
            </a:r>
            <a:r>
              <a:rPr lang="en-US" sz="2400" dirty="0">
                <a:latin typeface="Calibri" pitchFamily="34" charset="0"/>
              </a:rPr>
              <a:t>. </a:t>
            </a:r>
          </a:p>
        </p:txBody>
      </p:sp>
      <p:sp>
        <p:nvSpPr>
          <p:cNvPr id="8" name="TextBox 7"/>
          <p:cNvSpPr txBox="1">
            <a:spLocks noChangeArrowheads="1"/>
          </p:cNvSpPr>
          <p:nvPr/>
        </p:nvSpPr>
        <p:spPr bwMode="auto">
          <a:xfrm>
            <a:off x="457200" y="5867400"/>
            <a:ext cx="7772400" cy="830997"/>
          </a:xfrm>
          <a:prstGeom prst="rect">
            <a:avLst/>
          </a:prstGeom>
          <a:noFill/>
          <a:ln w="12700">
            <a:solidFill>
              <a:srgbClr val="FF0000"/>
            </a:solidFill>
            <a:miter lim="800000"/>
            <a:headEnd/>
            <a:tailEnd/>
          </a:ln>
        </p:spPr>
        <p:txBody>
          <a:bodyPr>
            <a:spAutoFit/>
          </a:bodyPr>
          <a:lstStyle/>
          <a:p>
            <a:pPr algn="ctr">
              <a:tabLst>
                <a:tab pos="1260475" algn="l"/>
                <a:tab pos="1828800" algn="l"/>
              </a:tabLst>
            </a:pPr>
            <a:r>
              <a:rPr lang="en-US" sz="2400" b="1" dirty="0">
                <a:solidFill>
                  <a:srgbClr val="FF0000"/>
                </a:solidFill>
                <a:latin typeface="Calibri" pitchFamily="34" charset="0"/>
              </a:rPr>
              <a:t>The text my students read doesn’t contain the Form, </a:t>
            </a:r>
            <a:endParaRPr lang="en-US" sz="2400" b="1" dirty="0" smtClean="0">
              <a:solidFill>
                <a:srgbClr val="FF0000"/>
              </a:solidFill>
              <a:latin typeface="Calibri" pitchFamily="34" charset="0"/>
            </a:endParaRPr>
          </a:p>
          <a:p>
            <a:pPr algn="ctr">
              <a:tabLst>
                <a:tab pos="1260475" algn="l"/>
                <a:tab pos="1828800" algn="l"/>
              </a:tabLst>
            </a:pPr>
            <a:r>
              <a:rPr lang="en-US" sz="2400" b="1" dirty="0" smtClean="0">
                <a:solidFill>
                  <a:srgbClr val="FF0000"/>
                </a:solidFill>
                <a:latin typeface="Calibri" pitchFamily="34" charset="0"/>
              </a:rPr>
              <a:t>so I need to teach the form and induce students to use it.</a:t>
            </a:r>
            <a:endParaRPr lang="en-US" sz="24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034"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44035" name="TextBox 7"/>
          <p:cNvSpPr txBox="1">
            <a:spLocks noChangeArrowheads="1"/>
          </p:cNvSpPr>
          <p:nvPr/>
        </p:nvSpPr>
        <p:spPr bwMode="auto">
          <a:xfrm>
            <a:off x="457200" y="609600"/>
            <a:ext cx="7772400" cy="2678113"/>
          </a:xfrm>
          <a:prstGeom prst="rect">
            <a:avLst/>
          </a:prstGeom>
          <a:noFill/>
          <a:ln w="9525">
            <a:noFill/>
            <a:miter lim="800000"/>
            <a:headEnd/>
            <a:tailEnd/>
          </a:ln>
        </p:spPr>
        <p:txBody>
          <a:bodyPr>
            <a:spAutoFit/>
          </a:bodyPr>
          <a:lstStyle/>
          <a:p>
            <a:pPr>
              <a:tabLst>
                <a:tab pos="1260475" algn="l"/>
                <a:tab pos="1828800" algn="l"/>
              </a:tabLst>
            </a:pPr>
            <a:r>
              <a:rPr lang="en-US" sz="2400" b="1">
                <a:latin typeface="Calibri" pitchFamily="34" charset="0"/>
              </a:rPr>
              <a:t>Theme:</a:t>
            </a:r>
            <a:r>
              <a:rPr lang="en-US" sz="2400">
                <a:latin typeface="Calibri" pitchFamily="34" charset="0"/>
              </a:rPr>
              <a:t> Neighborhoods</a:t>
            </a:r>
          </a:p>
          <a:p>
            <a:pPr>
              <a:tabLst>
                <a:tab pos="1260475" algn="l"/>
                <a:tab pos="1828800" algn="l"/>
              </a:tabLst>
            </a:pPr>
            <a:r>
              <a:rPr lang="en-US" sz="2400" b="1">
                <a:latin typeface="Calibri" pitchFamily="34" charset="0"/>
              </a:rPr>
              <a:t>Function</a:t>
            </a:r>
            <a:r>
              <a:rPr lang="en-US" sz="2400">
                <a:latin typeface="Calibri" pitchFamily="34" charset="0"/>
              </a:rPr>
              <a:t>: Comparison and Contrast</a:t>
            </a:r>
          </a:p>
          <a:p>
            <a:pPr>
              <a:tabLst>
                <a:tab pos="1260475" algn="l"/>
                <a:tab pos="1828800" algn="l"/>
              </a:tabLst>
            </a:pPr>
            <a:r>
              <a:rPr lang="en-US" sz="2400" b="1">
                <a:latin typeface="Calibri" pitchFamily="34" charset="0"/>
              </a:rPr>
              <a:t>Beginning Form</a:t>
            </a:r>
            <a:r>
              <a:rPr lang="en-US" sz="2400">
                <a:latin typeface="Calibri" pitchFamily="34" charset="0"/>
              </a:rPr>
              <a:t>: Conjunctions: </a:t>
            </a:r>
            <a:r>
              <a:rPr lang="en-US" sz="2400" i="1">
                <a:latin typeface="Calibri" pitchFamily="34" charset="0"/>
              </a:rPr>
              <a:t>and, both</a:t>
            </a:r>
          </a:p>
          <a:p>
            <a:pPr>
              <a:tabLst>
                <a:tab pos="1260475" algn="l"/>
                <a:tab pos="1828800" algn="l"/>
              </a:tabLst>
            </a:pPr>
            <a:endParaRPr lang="en-US" sz="2400">
              <a:latin typeface="Calibri" pitchFamily="34" charset="0"/>
            </a:endParaRPr>
          </a:p>
          <a:p>
            <a:pPr>
              <a:tabLst>
                <a:tab pos="1260475" algn="l"/>
                <a:tab pos="1828800" algn="l"/>
              </a:tabLst>
            </a:pPr>
            <a:r>
              <a:rPr lang="en-US" sz="2400">
                <a:latin typeface="Calibri" pitchFamily="34" charset="0"/>
              </a:rPr>
              <a:t>While other students are working on their tasks, my 2 beginning level ELLs will work together to fill out a comparison and contrast chart based on the reading.</a:t>
            </a:r>
          </a:p>
        </p:txBody>
      </p:sp>
      <p:graphicFrame>
        <p:nvGraphicFramePr>
          <p:cNvPr id="10" name="Table 9"/>
          <p:cNvGraphicFramePr>
            <a:graphicFrameLocks noGrp="1"/>
          </p:cNvGraphicFramePr>
          <p:nvPr/>
        </p:nvGraphicFramePr>
        <p:xfrm>
          <a:off x="457200" y="3429000"/>
          <a:ext cx="7924800" cy="2590800"/>
        </p:xfrm>
        <a:graphic>
          <a:graphicData uri="http://schemas.openxmlformats.org/drawingml/2006/table">
            <a:tbl>
              <a:tblPr firstRow="1" firstCol="1" lastRow="1" lastCol="1" bandRow="1" bandCol="1">
                <a:tableStyleId>{D7AC3CCA-C797-4891-BE02-D94E43425B78}</a:tableStyleId>
              </a:tblPr>
              <a:tblGrid>
                <a:gridCol w="2612690"/>
                <a:gridCol w="2656055"/>
                <a:gridCol w="2656055"/>
              </a:tblGrid>
              <a:tr h="25908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endParaRPr lang="en-US" sz="1800" dirty="0">
                        <a:effectLst/>
                      </a:endParaRPr>
                    </a:p>
                    <a:p>
                      <a:pPr marL="0" marR="0">
                        <a:lnSpc>
                          <a:spcPct val="115000"/>
                        </a:lnSpc>
                        <a:spcBef>
                          <a:spcPts val="0"/>
                        </a:spcBef>
                        <a:spcAft>
                          <a:spcPts val="0"/>
                        </a:spcAft>
                      </a:pPr>
                      <a:endParaRPr lang="en-US" sz="1800" dirty="0">
                        <a:effectLst/>
                      </a:endParaRPr>
                    </a:p>
                  </a:txBody>
                  <a:tcPr marL="50892" marR="50892"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8153400" y="4763"/>
            <a:ext cx="1020763" cy="6858000"/>
            <a:chOff x="7891160" y="-176561"/>
            <a:chExt cx="1020335" cy="6858000"/>
          </a:xfrm>
        </p:grpSpPr>
        <p:pic>
          <p:nvPicPr>
            <p:cNvPr id="6" name="Picture 2" descr="C:\Users\Rob\AppData\Local\Microsoft\Windows\Temporary Internet Files\Content.IE5\FVXFMXHO\MP900439527[1].jpg"/>
            <p:cNvPicPr>
              <a:picLocks noChangeAspect="1" noChangeArrowheads="1"/>
            </p:cNvPicPr>
            <p:nvPr/>
          </p:nvPicPr>
          <p:blipFill rotWithShape="1">
            <a:blip r:embed="rId2" cstate="print">
              <a:extLst>
                <a:ext uri="{BEBA8EAE-BF5A-486C-A8C5-ECC9F3942E4B}"/>
                <a:ext uri="{28A0092B-C50C-407E-A947-70E740481C1C}"/>
              </a:extLst>
            </a:blip>
            <a:srcRect l="44325"/>
            <a:stretch/>
          </p:blipFill>
          <p:spPr bwMode="auto">
            <a:xfrm>
              <a:off x="7891160" y="-176561"/>
              <a:ext cx="988740" cy="6852424"/>
            </a:xfrm>
            <a:prstGeom prst="rect">
              <a:avLst/>
            </a:prstGeom>
            <a:blipFill dpi="0" rotWithShape="1">
              <a:blip r:embed="rId3" cstate="print"/>
              <a:srcRect/>
              <a:tile tx="0" ty="0" sx="100000" sy="100000" flip="none" algn="tl"/>
            </a:blipFill>
            <a:effectLst>
              <a:glow>
                <a:schemeClr val="accent1"/>
              </a:glow>
              <a:softEdge rad="0"/>
            </a:effectLst>
          </p:spPr>
        </p:pic>
        <p:sp>
          <p:nvSpPr>
            <p:cNvPr id="7" name="Rectangle 6"/>
            <p:cNvSpPr/>
            <p:nvPr/>
          </p:nvSpPr>
          <p:spPr>
            <a:xfrm>
              <a:off x="7921310" y="-176561"/>
              <a:ext cx="990185"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058" name="TextBox 4"/>
          <p:cNvSpPr txBox="1">
            <a:spLocks noChangeArrowheads="1"/>
          </p:cNvSpPr>
          <p:nvPr/>
        </p:nvSpPr>
        <p:spPr bwMode="auto">
          <a:xfrm>
            <a:off x="457200" y="0"/>
            <a:ext cx="7726363" cy="584200"/>
          </a:xfrm>
          <a:prstGeom prst="rect">
            <a:avLst/>
          </a:prstGeom>
          <a:noFill/>
          <a:ln w="9525">
            <a:noFill/>
            <a:miter lim="800000"/>
            <a:headEnd/>
            <a:tailEnd/>
          </a:ln>
        </p:spPr>
        <p:txBody>
          <a:bodyPr>
            <a:spAutoFit/>
          </a:bodyPr>
          <a:lstStyle/>
          <a:p>
            <a:r>
              <a:rPr lang="en-US" sz="3200">
                <a:latin typeface="Calibri" pitchFamily="34" charset="0"/>
              </a:rPr>
              <a:t>Create ELL materials and/or tasks</a:t>
            </a:r>
          </a:p>
        </p:txBody>
      </p:sp>
      <p:sp>
        <p:nvSpPr>
          <p:cNvPr id="45059" name="TextBox 8"/>
          <p:cNvSpPr txBox="1">
            <a:spLocks noChangeArrowheads="1"/>
          </p:cNvSpPr>
          <p:nvPr/>
        </p:nvSpPr>
        <p:spPr bwMode="auto">
          <a:xfrm>
            <a:off x="457200" y="533400"/>
            <a:ext cx="4267200" cy="369888"/>
          </a:xfrm>
          <a:prstGeom prst="rect">
            <a:avLst/>
          </a:prstGeom>
          <a:noFill/>
          <a:ln w="9525">
            <a:noFill/>
            <a:miter lim="800000"/>
            <a:headEnd/>
            <a:tailEnd/>
          </a:ln>
        </p:spPr>
        <p:txBody>
          <a:bodyPr>
            <a:spAutoFit/>
          </a:bodyPr>
          <a:lstStyle/>
          <a:p>
            <a:r>
              <a:rPr lang="en-US" b="1" dirty="0">
                <a:latin typeface="Calibri" pitchFamily="34" charset="0"/>
              </a:rPr>
              <a:t>Student A</a:t>
            </a:r>
          </a:p>
        </p:txBody>
      </p:sp>
      <p:graphicFrame>
        <p:nvGraphicFramePr>
          <p:cNvPr id="10" name="Table 9"/>
          <p:cNvGraphicFramePr>
            <a:graphicFrameLocks noGrp="1"/>
          </p:cNvGraphicFramePr>
          <p:nvPr/>
        </p:nvGraphicFramePr>
        <p:xfrm>
          <a:off x="457200" y="1447800"/>
          <a:ext cx="7924800" cy="1261872"/>
        </p:xfrm>
        <a:graphic>
          <a:graphicData uri="http://schemas.openxmlformats.org/drawingml/2006/table">
            <a:tbl>
              <a:tblPr firstRow="1" firstCol="1" lastRow="1" lastCol="1" bandRow="1" bandCol="1">
                <a:tableStyleId>{D7AC3CCA-C797-4891-BE02-D94E43425B78}</a:tableStyleId>
              </a:tblPr>
              <a:tblGrid>
                <a:gridCol w="2590800"/>
                <a:gridCol w="2514600"/>
                <a:gridCol w="28194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Few people</a:t>
                      </a:r>
                    </a:p>
                    <a:p>
                      <a:pPr marL="0" marR="0">
                        <a:lnSpc>
                          <a:spcPct val="115000"/>
                        </a:lnSpc>
                        <a:spcBef>
                          <a:spcPts val="0"/>
                        </a:spcBef>
                        <a:spcAft>
                          <a:spcPts val="0"/>
                        </a:spcAft>
                      </a:pPr>
                      <a:r>
                        <a:rPr lang="en-US" sz="1800" b="1" dirty="0" smtClean="0">
                          <a:solidFill>
                            <a:srgbClr val="FF0000"/>
                          </a:solidFill>
                          <a:effectLst/>
                        </a:rPr>
                        <a:t>2. ________________</a:t>
                      </a:r>
                    </a:p>
                    <a:p>
                      <a:pPr marL="0" marR="0">
                        <a:lnSpc>
                          <a:spcPct val="115000"/>
                        </a:lnSpc>
                        <a:spcBef>
                          <a:spcPts val="0"/>
                        </a:spcBef>
                        <a:spcAft>
                          <a:spcPts val="0"/>
                        </a:spcAft>
                      </a:pPr>
                      <a:r>
                        <a:rPr lang="en-US" sz="1800" b="1" dirty="0" smtClean="0">
                          <a:solidFill>
                            <a:srgbClr val="FF0000"/>
                          </a:solidFill>
                          <a:effectLst/>
                        </a:rPr>
                        <a:t>3. A few buildings</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Families</a:t>
                      </a:r>
                    </a:p>
                    <a:p>
                      <a:pPr marL="0" marR="0">
                        <a:lnSpc>
                          <a:spcPct val="115000"/>
                        </a:lnSpc>
                        <a:spcBef>
                          <a:spcPts val="0"/>
                        </a:spcBef>
                        <a:spcAft>
                          <a:spcPts val="0"/>
                        </a:spcAft>
                      </a:pPr>
                      <a:r>
                        <a:rPr lang="en-US" sz="1800" dirty="0" smtClean="0">
                          <a:solidFill>
                            <a:srgbClr val="FF0000"/>
                          </a:solidFill>
                          <a:effectLst/>
                        </a:rPr>
                        <a:t>2. _________________</a:t>
                      </a:r>
                      <a:endParaRPr lang="en-US" sz="1800" dirty="0">
                        <a:solidFill>
                          <a:srgbClr val="FF0000"/>
                        </a:solidFill>
                        <a:effectLst/>
                      </a:endParaRPr>
                    </a:p>
                    <a:p>
                      <a:pPr marL="0" marR="0">
                        <a:lnSpc>
                          <a:spcPct val="115000"/>
                        </a:lnSpc>
                        <a:spcBef>
                          <a:spcPts val="0"/>
                        </a:spcBef>
                        <a:spcAft>
                          <a:spcPts val="0"/>
                        </a:spcAft>
                      </a:pPr>
                      <a:r>
                        <a:rPr lang="en-US" sz="1800" dirty="0" smtClean="0">
                          <a:solidFill>
                            <a:srgbClr val="FF0000"/>
                          </a:solidFill>
                          <a:effectLst/>
                        </a:rPr>
                        <a:t>3. _________________</a:t>
                      </a:r>
                      <a:r>
                        <a:rPr lang="en-US" sz="1800" dirty="0">
                          <a:effectLst/>
                        </a:rPr>
                        <a:t> </a:t>
                      </a: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Many people</a:t>
                      </a:r>
                    </a:p>
                    <a:p>
                      <a:pPr marL="0" marR="0">
                        <a:lnSpc>
                          <a:spcPct val="115000"/>
                        </a:lnSpc>
                        <a:spcBef>
                          <a:spcPts val="0"/>
                        </a:spcBef>
                        <a:spcAft>
                          <a:spcPts val="0"/>
                        </a:spcAft>
                      </a:pPr>
                      <a:r>
                        <a:rPr lang="en-US" sz="1800" dirty="0" smtClean="0">
                          <a:solidFill>
                            <a:srgbClr val="FF0000"/>
                          </a:solidFill>
                          <a:effectLst/>
                        </a:rPr>
                        <a:t>2. __________________</a:t>
                      </a:r>
                    </a:p>
                    <a:p>
                      <a:pPr marL="0" marR="0">
                        <a:lnSpc>
                          <a:spcPct val="115000"/>
                        </a:lnSpc>
                        <a:spcBef>
                          <a:spcPts val="0"/>
                        </a:spcBef>
                        <a:spcAft>
                          <a:spcPts val="0"/>
                        </a:spcAft>
                      </a:pPr>
                      <a:r>
                        <a:rPr lang="en-US" sz="1800" dirty="0" smtClean="0">
                          <a:solidFill>
                            <a:srgbClr val="FF0000"/>
                          </a:solidFill>
                          <a:effectLst/>
                        </a:rPr>
                        <a:t>3. Miles</a:t>
                      </a:r>
                      <a:r>
                        <a:rPr lang="en-US" sz="1800" baseline="0" dirty="0" smtClean="0">
                          <a:solidFill>
                            <a:srgbClr val="FF0000"/>
                          </a:solidFill>
                          <a:effectLst/>
                        </a:rPr>
                        <a:t> of streets</a:t>
                      </a:r>
                      <a:endParaRPr lang="en-US" sz="1800" dirty="0">
                        <a:solidFill>
                          <a:srgbClr val="FF0000"/>
                        </a:solidFill>
                        <a:effectLst/>
                      </a:endParaRPr>
                    </a:p>
                  </a:txBody>
                  <a:tcPr marL="50892" marR="50892" marT="0" marB="0"/>
                </a:tc>
              </a:tr>
            </a:tbl>
          </a:graphicData>
        </a:graphic>
      </p:graphicFrame>
      <p:sp>
        <p:nvSpPr>
          <p:cNvPr id="11" name="TextBox 10"/>
          <p:cNvSpPr txBox="1">
            <a:spLocks noChangeArrowheads="1"/>
          </p:cNvSpPr>
          <p:nvPr/>
        </p:nvSpPr>
        <p:spPr bwMode="auto">
          <a:xfrm>
            <a:off x="457200" y="838200"/>
            <a:ext cx="7848600" cy="646113"/>
          </a:xfrm>
          <a:prstGeom prst="rect">
            <a:avLst/>
          </a:prstGeom>
          <a:noFill/>
          <a:ln w="9525">
            <a:noFill/>
            <a:miter lim="800000"/>
            <a:headEnd/>
            <a:tailEnd/>
          </a:ln>
        </p:spPr>
        <p:txBody>
          <a:bodyPr>
            <a:spAutoFit/>
          </a:bodyPr>
          <a:lstStyle/>
          <a:p>
            <a:r>
              <a:rPr lang="en-US" dirty="0">
                <a:latin typeface="Calibri" pitchFamily="34" charset="0"/>
              </a:rPr>
              <a:t>Small neighborhoods </a:t>
            </a:r>
            <a:r>
              <a:rPr lang="en-US" b="1" dirty="0">
                <a:latin typeface="Calibri" pitchFamily="34" charset="0"/>
              </a:rPr>
              <a:t>and</a:t>
            </a:r>
            <a:r>
              <a:rPr lang="en-US" dirty="0">
                <a:latin typeface="Calibri" pitchFamily="34" charset="0"/>
              </a:rPr>
              <a:t> big neighborhoods </a:t>
            </a:r>
            <a:r>
              <a:rPr lang="en-US" b="1" dirty="0">
                <a:latin typeface="Calibri" pitchFamily="34" charset="0"/>
              </a:rPr>
              <a:t>both</a:t>
            </a:r>
            <a:r>
              <a:rPr lang="en-US" dirty="0">
                <a:latin typeface="Calibri" pitchFamily="34" charset="0"/>
              </a:rPr>
              <a:t> have families in them.</a:t>
            </a:r>
          </a:p>
          <a:p>
            <a:r>
              <a:rPr lang="en-US" dirty="0">
                <a:latin typeface="Calibri" pitchFamily="34" charset="0"/>
              </a:rPr>
              <a:t>Small neighborhoods have few people </a:t>
            </a:r>
            <a:r>
              <a:rPr lang="en-US" b="1" dirty="0">
                <a:latin typeface="Calibri" pitchFamily="34" charset="0"/>
              </a:rPr>
              <a:t>but</a:t>
            </a:r>
            <a:r>
              <a:rPr lang="en-US" dirty="0">
                <a:latin typeface="Calibri" pitchFamily="34" charset="0"/>
              </a:rPr>
              <a:t> big neighborhoods have many people.  </a:t>
            </a:r>
          </a:p>
        </p:txBody>
      </p:sp>
      <p:sp>
        <p:nvSpPr>
          <p:cNvPr id="12" name="TextBox 11"/>
          <p:cNvSpPr txBox="1">
            <a:spLocks noChangeArrowheads="1"/>
          </p:cNvSpPr>
          <p:nvPr/>
        </p:nvSpPr>
        <p:spPr bwMode="auto">
          <a:xfrm>
            <a:off x="457200" y="3657600"/>
            <a:ext cx="4267200" cy="369888"/>
          </a:xfrm>
          <a:prstGeom prst="rect">
            <a:avLst/>
          </a:prstGeom>
          <a:noFill/>
          <a:ln w="9525">
            <a:noFill/>
            <a:miter lim="800000"/>
            <a:headEnd/>
            <a:tailEnd/>
          </a:ln>
        </p:spPr>
        <p:txBody>
          <a:bodyPr>
            <a:spAutoFit/>
          </a:bodyPr>
          <a:lstStyle/>
          <a:p>
            <a:r>
              <a:rPr lang="en-US" b="1" dirty="0">
                <a:latin typeface="Calibri" pitchFamily="34" charset="0"/>
              </a:rPr>
              <a:t>Student B</a:t>
            </a:r>
          </a:p>
        </p:txBody>
      </p:sp>
      <p:graphicFrame>
        <p:nvGraphicFramePr>
          <p:cNvPr id="13" name="Table 12"/>
          <p:cNvGraphicFramePr>
            <a:graphicFrameLocks noGrp="1"/>
          </p:cNvGraphicFramePr>
          <p:nvPr/>
        </p:nvGraphicFramePr>
        <p:xfrm>
          <a:off x="457200" y="4648200"/>
          <a:ext cx="7924800" cy="1261872"/>
        </p:xfrm>
        <a:graphic>
          <a:graphicData uri="http://schemas.openxmlformats.org/drawingml/2006/table">
            <a:tbl>
              <a:tblPr firstRow="1" firstCol="1" lastRow="1" lastCol="1" bandRow="1" bandCol="1">
                <a:tableStyleId>{D7AC3CCA-C797-4891-BE02-D94E43425B78}</a:tableStyleId>
              </a:tblPr>
              <a:tblGrid>
                <a:gridCol w="2667000"/>
                <a:gridCol w="2286000"/>
                <a:gridCol w="2971800"/>
              </a:tblGrid>
              <a:tr h="1219200">
                <a:tc>
                  <a:txBody>
                    <a:bodyPr/>
                    <a:lstStyle/>
                    <a:p>
                      <a:pPr marL="0" marR="0" algn="ctr">
                        <a:lnSpc>
                          <a:spcPct val="115000"/>
                        </a:lnSpc>
                        <a:spcBef>
                          <a:spcPts val="0"/>
                        </a:spcBef>
                        <a:spcAft>
                          <a:spcPts val="0"/>
                        </a:spcAft>
                      </a:pPr>
                      <a:r>
                        <a:rPr lang="en-US" sz="1800" dirty="0" smtClean="0">
                          <a:effectLst/>
                        </a:rPr>
                        <a:t>Small neighborhoods</a:t>
                      </a:r>
                      <a:endParaRPr lang="en-US" sz="1800" dirty="0">
                        <a:effectLst/>
                      </a:endParaRPr>
                    </a:p>
                    <a:p>
                      <a:pPr marL="0" marR="0">
                        <a:lnSpc>
                          <a:spcPct val="115000"/>
                        </a:lnSpc>
                        <a:spcBef>
                          <a:spcPts val="0"/>
                        </a:spcBef>
                        <a:spcAft>
                          <a:spcPts val="0"/>
                        </a:spcAft>
                      </a:pPr>
                      <a:r>
                        <a:rPr lang="en-US" sz="1800" b="1" dirty="0" smtClean="0">
                          <a:solidFill>
                            <a:srgbClr val="FF0000"/>
                          </a:solidFill>
                          <a:effectLst/>
                        </a:rPr>
                        <a:t>1. __________________</a:t>
                      </a:r>
                    </a:p>
                    <a:p>
                      <a:pPr marL="0" marR="0">
                        <a:lnSpc>
                          <a:spcPct val="115000"/>
                        </a:lnSpc>
                        <a:spcBef>
                          <a:spcPts val="0"/>
                        </a:spcBef>
                        <a:spcAft>
                          <a:spcPts val="0"/>
                        </a:spcAft>
                      </a:pPr>
                      <a:r>
                        <a:rPr lang="en-US" sz="1800" b="1" dirty="0" smtClean="0">
                          <a:solidFill>
                            <a:srgbClr val="FF0000"/>
                          </a:solidFill>
                          <a:effectLst/>
                        </a:rPr>
                        <a:t>2. </a:t>
                      </a:r>
                      <a:r>
                        <a:rPr lang="en-US" sz="1600" b="0" dirty="0" smtClean="0">
                          <a:solidFill>
                            <a:srgbClr val="FF0000"/>
                          </a:solidFill>
                          <a:effectLst/>
                        </a:rPr>
                        <a:t>Few houses</a:t>
                      </a:r>
                      <a:r>
                        <a:rPr lang="en-US" sz="1600" b="0" baseline="0" dirty="0" smtClean="0">
                          <a:solidFill>
                            <a:srgbClr val="FF0000"/>
                          </a:solidFill>
                          <a:effectLst/>
                        </a:rPr>
                        <a:t> and apartments</a:t>
                      </a:r>
                    </a:p>
                    <a:p>
                      <a:pPr marL="0" marR="0">
                        <a:lnSpc>
                          <a:spcPct val="115000"/>
                        </a:lnSpc>
                        <a:spcBef>
                          <a:spcPts val="0"/>
                        </a:spcBef>
                        <a:spcAft>
                          <a:spcPts val="0"/>
                        </a:spcAft>
                      </a:pPr>
                      <a:r>
                        <a:rPr lang="en-US" sz="1800" b="1" baseline="0" dirty="0" smtClean="0">
                          <a:solidFill>
                            <a:srgbClr val="FF0000"/>
                          </a:solidFill>
                          <a:effectLst/>
                        </a:rPr>
                        <a:t>3.  __________________</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All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________________</a:t>
                      </a:r>
                    </a:p>
                    <a:p>
                      <a:pPr marL="0" marR="0">
                        <a:lnSpc>
                          <a:spcPct val="115000"/>
                        </a:lnSpc>
                        <a:spcBef>
                          <a:spcPts val="0"/>
                        </a:spcBef>
                        <a:spcAft>
                          <a:spcPts val="0"/>
                        </a:spcAft>
                      </a:pPr>
                      <a:r>
                        <a:rPr lang="en-US" sz="1800" dirty="0" smtClean="0">
                          <a:solidFill>
                            <a:srgbClr val="FF0000"/>
                          </a:solidFill>
                          <a:effectLst/>
                        </a:rPr>
                        <a:t>2. Friends</a:t>
                      </a:r>
                      <a:endParaRPr lang="en-US" sz="1800" dirty="0">
                        <a:solidFill>
                          <a:srgbClr val="FF0000"/>
                        </a:solidFill>
                        <a:effectLst/>
                      </a:endParaRPr>
                    </a:p>
                    <a:p>
                      <a:pPr marL="0" marR="0">
                        <a:lnSpc>
                          <a:spcPct val="115000"/>
                        </a:lnSpc>
                        <a:spcBef>
                          <a:spcPts val="0"/>
                        </a:spcBef>
                        <a:spcAft>
                          <a:spcPts val="0"/>
                        </a:spcAft>
                      </a:pPr>
                      <a:r>
                        <a:rPr lang="en-US" sz="1800" b="1" dirty="0" smtClean="0">
                          <a:solidFill>
                            <a:srgbClr val="FF0000"/>
                          </a:solidFill>
                          <a:effectLst/>
                        </a:rPr>
                        <a:t>3. Something</a:t>
                      </a:r>
                      <a:r>
                        <a:rPr lang="en-US" sz="1800" b="1" baseline="0" dirty="0" smtClean="0">
                          <a:solidFill>
                            <a:srgbClr val="FF0000"/>
                          </a:solidFill>
                          <a:effectLst/>
                        </a:rPr>
                        <a:t> special</a:t>
                      </a:r>
                      <a:endParaRPr lang="en-US" sz="1800" b="1" dirty="0">
                        <a:solidFill>
                          <a:srgbClr val="FF0000"/>
                        </a:solidFill>
                        <a:effectLst/>
                      </a:endParaRPr>
                    </a:p>
                  </a:txBody>
                  <a:tcPr marL="50892" marR="50892" marT="0" marB="0"/>
                </a:tc>
                <a:tc>
                  <a:txBody>
                    <a:bodyPr/>
                    <a:lstStyle/>
                    <a:p>
                      <a:pPr marL="0" marR="0" algn="ctr">
                        <a:lnSpc>
                          <a:spcPct val="115000"/>
                        </a:lnSpc>
                        <a:spcBef>
                          <a:spcPts val="0"/>
                        </a:spcBef>
                        <a:spcAft>
                          <a:spcPts val="0"/>
                        </a:spcAft>
                      </a:pPr>
                      <a:r>
                        <a:rPr lang="en-US" sz="1800" dirty="0" smtClean="0">
                          <a:effectLst/>
                        </a:rPr>
                        <a:t>Big</a:t>
                      </a:r>
                      <a:r>
                        <a:rPr lang="en-US" sz="1800" baseline="0" dirty="0" smtClean="0">
                          <a:effectLst/>
                        </a:rPr>
                        <a:t> neighborhoods</a:t>
                      </a:r>
                      <a:endParaRPr lang="en-US" sz="1800" dirty="0">
                        <a:effectLst/>
                      </a:endParaRPr>
                    </a:p>
                    <a:p>
                      <a:pPr marL="0" marR="0">
                        <a:lnSpc>
                          <a:spcPct val="115000"/>
                        </a:lnSpc>
                        <a:spcBef>
                          <a:spcPts val="0"/>
                        </a:spcBef>
                        <a:spcAft>
                          <a:spcPts val="0"/>
                        </a:spcAft>
                      </a:pPr>
                      <a:r>
                        <a:rPr lang="en-US" sz="1800" dirty="0" smtClean="0">
                          <a:solidFill>
                            <a:srgbClr val="FF0000"/>
                          </a:solidFill>
                          <a:effectLst/>
                        </a:rPr>
                        <a:t>1. ___________________</a:t>
                      </a:r>
                    </a:p>
                    <a:p>
                      <a:pPr marL="0" marR="0">
                        <a:lnSpc>
                          <a:spcPct val="115000"/>
                        </a:lnSpc>
                        <a:spcBef>
                          <a:spcPts val="0"/>
                        </a:spcBef>
                        <a:spcAft>
                          <a:spcPts val="0"/>
                        </a:spcAft>
                      </a:pPr>
                      <a:r>
                        <a:rPr lang="en-US" sz="1800" b="1" dirty="0" smtClean="0">
                          <a:solidFill>
                            <a:srgbClr val="FF0000"/>
                          </a:solidFill>
                          <a:effectLst/>
                        </a:rPr>
                        <a:t>2.</a:t>
                      </a:r>
                      <a:r>
                        <a:rPr lang="en-US" sz="1600" b="1" dirty="0" smtClean="0">
                          <a:solidFill>
                            <a:srgbClr val="FF0000"/>
                          </a:solidFill>
                          <a:effectLst/>
                        </a:rPr>
                        <a:t> </a:t>
                      </a:r>
                      <a:r>
                        <a:rPr lang="en-US" sz="1600" b="0" dirty="0" smtClean="0">
                          <a:solidFill>
                            <a:srgbClr val="FF0000"/>
                          </a:solidFill>
                          <a:effectLst/>
                        </a:rPr>
                        <a:t>Many houses and apartments</a:t>
                      </a:r>
                      <a:endParaRPr lang="en-US" sz="1600" b="0" dirty="0">
                        <a:solidFill>
                          <a:srgbClr val="FF0000"/>
                        </a:solidFill>
                        <a:effectLst/>
                      </a:endParaRPr>
                    </a:p>
                    <a:p>
                      <a:pPr marL="0" marR="0">
                        <a:lnSpc>
                          <a:spcPct val="115000"/>
                        </a:lnSpc>
                        <a:spcBef>
                          <a:spcPts val="0"/>
                        </a:spcBef>
                        <a:spcAft>
                          <a:spcPts val="0"/>
                        </a:spcAft>
                      </a:pPr>
                      <a:r>
                        <a:rPr lang="en-US" sz="1800" dirty="0" smtClean="0">
                          <a:solidFill>
                            <a:srgbClr val="FF0000"/>
                          </a:solidFill>
                          <a:effectLst/>
                        </a:rPr>
                        <a:t>3. ___________________</a:t>
                      </a:r>
                      <a:endParaRPr lang="en-US" sz="1800" dirty="0">
                        <a:solidFill>
                          <a:srgbClr val="FF0000"/>
                        </a:solidFill>
                        <a:effectLst/>
                      </a:endParaRPr>
                    </a:p>
                  </a:txBody>
                  <a:tcPr marL="50892" marR="50892" marT="0" marB="0"/>
                </a:tc>
              </a:tr>
            </a:tbl>
          </a:graphicData>
        </a:graphic>
      </p:graphicFrame>
      <p:sp>
        <p:nvSpPr>
          <p:cNvPr id="14" name="TextBox 13"/>
          <p:cNvSpPr txBox="1">
            <a:spLocks noChangeArrowheads="1"/>
          </p:cNvSpPr>
          <p:nvPr/>
        </p:nvSpPr>
        <p:spPr bwMode="auto">
          <a:xfrm>
            <a:off x="457200" y="3962400"/>
            <a:ext cx="8686800" cy="646113"/>
          </a:xfrm>
          <a:prstGeom prst="rect">
            <a:avLst/>
          </a:prstGeom>
          <a:solidFill>
            <a:schemeClr val="bg1"/>
          </a:solidFill>
          <a:ln w="9525">
            <a:noFill/>
            <a:miter lim="800000"/>
            <a:headEnd/>
            <a:tailEnd/>
          </a:ln>
        </p:spPr>
        <p:txBody>
          <a:bodyPr>
            <a:spAutoFit/>
          </a:bodyPr>
          <a:lstStyle/>
          <a:p>
            <a:r>
              <a:rPr lang="en-US" dirty="0">
                <a:latin typeface="Calibri" pitchFamily="34" charset="0"/>
              </a:rPr>
              <a:t>Small neighborhoods </a:t>
            </a:r>
            <a:r>
              <a:rPr lang="en-US" b="1" dirty="0">
                <a:latin typeface="Calibri" pitchFamily="34" charset="0"/>
              </a:rPr>
              <a:t>and</a:t>
            </a:r>
            <a:r>
              <a:rPr lang="en-US" dirty="0">
                <a:latin typeface="Calibri" pitchFamily="34" charset="0"/>
              </a:rPr>
              <a:t> big neighborhoods </a:t>
            </a:r>
            <a:r>
              <a:rPr lang="en-US" b="1" dirty="0">
                <a:latin typeface="Calibri" pitchFamily="34" charset="0"/>
              </a:rPr>
              <a:t>both</a:t>
            </a:r>
            <a:r>
              <a:rPr lang="en-US" dirty="0">
                <a:latin typeface="Calibri" pitchFamily="34" charset="0"/>
              </a:rPr>
              <a:t> have friends in them. </a:t>
            </a:r>
          </a:p>
          <a:p>
            <a:r>
              <a:rPr lang="en-US" dirty="0">
                <a:latin typeface="Calibri" pitchFamily="34" charset="0"/>
              </a:rPr>
              <a:t>Small neighborhoods have few houses and apartments </a:t>
            </a:r>
            <a:r>
              <a:rPr lang="en-US" b="1" dirty="0">
                <a:latin typeface="Calibri" pitchFamily="34" charset="0"/>
              </a:rPr>
              <a:t>but</a:t>
            </a:r>
            <a:r>
              <a:rPr lang="en-US" dirty="0">
                <a:latin typeface="Calibri" pitchFamily="34" charset="0"/>
              </a:rPr>
              <a:t> big neighborhoods have many.  </a:t>
            </a:r>
          </a:p>
        </p:txBody>
      </p:sp>
      <p:sp>
        <p:nvSpPr>
          <p:cNvPr id="15" name="TextBox 14"/>
          <p:cNvSpPr txBox="1">
            <a:spLocks noChangeArrowheads="1"/>
          </p:cNvSpPr>
          <p:nvPr/>
        </p:nvSpPr>
        <p:spPr bwMode="auto">
          <a:xfrm>
            <a:off x="457200" y="2667000"/>
            <a:ext cx="7848600" cy="923925"/>
          </a:xfrm>
          <a:prstGeom prst="rect">
            <a:avLst/>
          </a:prstGeom>
          <a:noFill/>
          <a:ln w="9525">
            <a:noFill/>
            <a:miter lim="800000"/>
            <a:headEnd/>
            <a:tailEnd/>
          </a:ln>
        </p:spPr>
        <p:txBody>
          <a:bodyPr>
            <a:spAutoFit/>
          </a:bodyPr>
          <a:lstStyle/>
          <a:p>
            <a:r>
              <a:rPr lang="en-US" b="1" dirty="0">
                <a:latin typeface="Calibri" pitchFamily="34" charset="0"/>
              </a:rPr>
              <a:t>Ask your partner:</a:t>
            </a:r>
          </a:p>
          <a:p>
            <a:r>
              <a:rPr lang="en-US" dirty="0">
                <a:latin typeface="Calibri" pitchFamily="34" charset="0"/>
              </a:rPr>
              <a:t>What do small neighborhoods </a:t>
            </a:r>
            <a:r>
              <a:rPr lang="en-US" b="1" dirty="0">
                <a:latin typeface="Calibri" pitchFamily="34" charset="0"/>
              </a:rPr>
              <a:t>and</a:t>
            </a:r>
            <a:r>
              <a:rPr lang="en-US" dirty="0">
                <a:latin typeface="Calibri" pitchFamily="34" charset="0"/>
              </a:rPr>
              <a:t> big neighborhoods </a:t>
            </a:r>
            <a:r>
              <a:rPr lang="en-US" b="1" dirty="0">
                <a:latin typeface="Calibri" pitchFamily="34" charset="0"/>
              </a:rPr>
              <a:t>both</a:t>
            </a:r>
            <a:r>
              <a:rPr lang="en-US" dirty="0">
                <a:latin typeface="Calibri" pitchFamily="34" charset="0"/>
              </a:rPr>
              <a:t> have?</a:t>
            </a:r>
          </a:p>
          <a:p>
            <a:r>
              <a:rPr lang="en-US" dirty="0">
                <a:latin typeface="Calibri" pitchFamily="34" charset="0"/>
              </a:rPr>
              <a:t>What do small neighborhoods have </a:t>
            </a:r>
            <a:r>
              <a:rPr lang="en-US" b="1" dirty="0">
                <a:latin typeface="Calibri" pitchFamily="34" charset="0"/>
              </a:rPr>
              <a:t>but</a:t>
            </a:r>
            <a:r>
              <a:rPr lang="en-US" dirty="0">
                <a:latin typeface="Calibri" pitchFamily="34" charset="0"/>
              </a:rPr>
              <a:t> big neighborhoods do not?  </a:t>
            </a:r>
          </a:p>
        </p:txBody>
      </p:sp>
      <p:sp>
        <p:nvSpPr>
          <p:cNvPr id="16" name="TextBox 15"/>
          <p:cNvSpPr txBox="1">
            <a:spLocks noChangeArrowheads="1"/>
          </p:cNvSpPr>
          <p:nvPr/>
        </p:nvSpPr>
        <p:spPr bwMode="auto">
          <a:xfrm>
            <a:off x="457200" y="5857875"/>
            <a:ext cx="7848600" cy="923925"/>
          </a:xfrm>
          <a:prstGeom prst="rect">
            <a:avLst/>
          </a:prstGeom>
          <a:noFill/>
          <a:ln w="9525">
            <a:noFill/>
            <a:miter lim="800000"/>
            <a:headEnd/>
            <a:tailEnd/>
          </a:ln>
        </p:spPr>
        <p:txBody>
          <a:bodyPr>
            <a:spAutoFit/>
          </a:bodyPr>
          <a:lstStyle/>
          <a:p>
            <a:r>
              <a:rPr lang="en-US" b="1" dirty="0">
                <a:latin typeface="Calibri" pitchFamily="34" charset="0"/>
              </a:rPr>
              <a:t>Ask your partner:</a:t>
            </a:r>
          </a:p>
          <a:p>
            <a:r>
              <a:rPr lang="en-US" dirty="0">
                <a:latin typeface="Calibri" pitchFamily="34" charset="0"/>
              </a:rPr>
              <a:t>What do small neighborhoods </a:t>
            </a:r>
            <a:r>
              <a:rPr lang="en-US" b="1" dirty="0">
                <a:latin typeface="Calibri" pitchFamily="34" charset="0"/>
              </a:rPr>
              <a:t>and</a:t>
            </a:r>
            <a:r>
              <a:rPr lang="en-US" dirty="0">
                <a:latin typeface="Calibri" pitchFamily="34" charset="0"/>
              </a:rPr>
              <a:t> big neighborhoods </a:t>
            </a:r>
            <a:r>
              <a:rPr lang="en-US" b="1" dirty="0">
                <a:latin typeface="Calibri" pitchFamily="34" charset="0"/>
              </a:rPr>
              <a:t>both</a:t>
            </a:r>
            <a:r>
              <a:rPr lang="en-US" dirty="0">
                <a:latin typeface="Calibri" pitchFamily="34" charset="0"/>
              </a:rPr>
              <a:t> have?</a:t>
            </a:r>
          </a:p>
          <a:p>
            <a:r>
              <a:rPr lang="en-US" dirty="0">
                <a:latin typeface="Calibri" pitchFamily="34" charset="0"/>
              </a:rPr>
              <a:t>What do small neighborhoods have </a:t>
            </a:r>
            <a:r>
              <a:rPr lang="en-US" b="1" dirty="0">
                <a:latin typeface="Calibri" pitchFamily="34" charset="0"/>
              </a:rPr>
              <a:t>but</a:t>
            </a:r>
            <a:r>
              <a:rPr lang="en-US" dirty="0">
                <a:latin typeface="Calibri" pitchFamily="34" charset="0"/>
              </a:rPr>
              <a:t> big neighborhoods do not have?  </a:t>
            </a:r>
          </a:p>
        </p:txBody>
      </p:sp>
      <p:cxnSp>
        <p:nvCxnSpPr>
          <p:cNvPr id="18" name="Straight Connector 17"/>
          <p:cNvCxnSpPr/>
          <p:nvPr/>
        </p:nvCxnSpPr>
        <p:spPr>
          <a:xfrm>
            <a:off x="0" y="36576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586</TotalTime>
  <Words>3169</Words>
  <Application>Microsoft Office PowerPoint</Application>
  <PresentationFormat>On-screen Show (4:3)</PresentationFormat>
  <Paragraphs>458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A. Troyer</dc:creator>
  <cp:lastModifiedBy>robweiwei</cp:lastModifiedBy>
  <cp:revision>58</cp:revision>
  <dcterms:created xsi:type="dcterms:W3CDTF">2013-06-23T16:01:38Z</dcterms:created>
  <dcterms:modified xsi:type="dcterms:W3CDTF">2013-08-20T23:00:59Z</dcterms:modified>
</cp:coreProperties>
</file>