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00" r:id="rId3"/>
    <p:sldId id="311" r:id="rId4"/>
    <p:sldId id="330" r:id="rId5"/>
    <p:sldId id="312" r:id="rId6"/>
    <p:sldId id="309" r:id="rId7"/>
    <p:sldId id="316" r:id="rId8"/>
    <p:sldId id="317" r:id="rId9"/>
    <p:sldId id="318" r:id="rId10"/>
    <p:sldId id="319" r:id="rId11"/>
    <p:sldId id="326" r:id="rId12"/>
    <p:sldId id="327" r:id="rId13"/>
    <p:sldId id="320" r:id="rId14"/>
    <p:sldId id="328" r:id="rId15"/>
    <p:sldId id="322" r:id="rId16"/>
    <p:sldId id="324" r:id="rId17"/>
    <p:sldId id="325" r:id="rId18"/>
    <p:sldId id="315" r:id="rId19"/>
    <p:sldId id="30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4660"/>
  </p:normalViewPr>
  <p:slideViewPr>
    <p:cSldViewPr>
      <p:cViewPr varScale="1">
        <p:scale>
          <a:sx n="83" d="100"/>
          <a:sy n="83" d="100"/>
        </p:scale>
        <p:origin x="-163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B85C8C-EA58-4F6F-859B-1A80F21FFE62}" type="datetimeFigureOut">
              <a:rPr lang="en-US"/>
              <a:pPr>
                <a:defRPr/>
              </a:pPr>
              <a:t>2/19/2013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68E16F-7938-49DC-BFB2-612AD9AE29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0B6C5B-A0EE-450C-AC9C-E1A383791CB5}" type="datetimeFigureOut">
              <a:rPr lang="en-US"/>
              <a:pPr>
                <a:defRPr/>
              </a:pPr>
              <a:t>2/19/2013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65E1C9-04D4-4F32-BAB2-6466BC9A49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3E1B9C-5B6F-46C8-B317-C29CA2427D68}" type="datetimeFigureOut">
              <a:rPr lang="en-US"/>
              <a:pPr>
                <a:defRPr/>
              </a:pPr>
              <a:t>2/19/2013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8654B3-1B0D-49D2-A185-52783B1F62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CCA7-A680-4095-96B6-E4C8E15795BB}" type="datetimeFigureOut">
              <a:rPr lang="en-US"/>
              <a:pPr>
                <a:defRPr/>
              </a:pPr>
              <a:t>2/19/2013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F7199B-51B2-41EF-A6BF-C31490A6C26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438BFE-3C06-4512-9A24-97B53B10EEF0}" type="datetimeFigureOut">
              <a:rPr lang="en-US"/>
              <a:pPr>
                <a:defRPr/>
              </a:pPr>
              <a:t>2/19/2013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172DA3-5961-4FBB-BDE5-711501B3C61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AAFE5E-ACEB-41BE-B584-D1270205C38E}" type="datetimeFigureOut">
              <a:rPr lang="en-US"/>
              <a:pPr>
                <a:defRPr/>
              </a:pPr>
              <a:t>2/19/2013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19CA0B-0653-4D2C-8C0D-8DCAEAA9BB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368B395-8889-4E7C-9971-5B066218BAC7}" type="datetimeFigureOut">
              <a:rPr lang="en-US"/>
              <a:pPr>
                <a:defRPr/>
              </a:pPr>
              <a:t>2/19/2013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6890D7-A34D-43C5-998A-65EB125913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29EABC-F2AD-4A16-8EFB-8FFE318E4EE2}" type="datetimeFigureOut">
              <a:rPr lang="en-US"/>
              <a:pPr>
                <a:defRPr/>
              </a:pPr>
              <a:t>2/19/2013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6480B6-B0B2-436E-8491-F941CFB804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6745DB-AC44-438F-B059-2AFE2136E364}" type="datetimeFigureOut">
              <a:rPr lang="en-US"/>
              <a:pPr>
                <a:defRPr/>
              </a:pPr>
              <a:t>2/19/2013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096A0B-FF45-489B-90D3-06CFD816BB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692648-9BBA-4CBA-B625-2FA8A75F3B27}" type="datetimeFigureOut">
              <a:rPr lang="en-US"/>
              <a:pPr>
                <a:defRPr/>
              </a:pPr>
              <a:t>2/19/2013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DE0348-83F2-489D-92EA-5BD494A50F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778216-39F7-4FE6-8F65-85FBC5F503A6}" type="datetimeFigureOut">
              <a:rPr lang="en-US"/>
              <a:pPr>
                <a:defRPr/>
              </a:pPr>
              <a:t>2/19/2013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8528F7-7B4F-42BE-B74A-4E8DF2E64D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71DC78D-4027-4CE6-A6F0-E19459570971}" type="datetimeFigureOut">
              <a:rPr lang="en-US"/>
              <a:pPr>
                <a:defRPr/>
              </a:pPr>
              <a:t>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D982A6C-5334-40CA-9E23-6F6E3115A3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http://www.central.k12.or.us/Portals/0/Skins/CSD%20Main/images/Logo.pn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http://www.central.k12.or.us/Portals/0/Skins/CSD%20Main/images/Logo.png"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Users\Rob\AppData\Local\Microsoft\Windows\Temporary Internet Files\Content.IE5\FVXFMXHO\MP900439527[1].jpg"/>
          <p:cNvPicPr>
            <a:picLocks noChangeAspect="1" noChangeArrowheads="1"/>
          </p:cNvPicPr>
          <p:nvPr/>
        </p:nvPicPr>
        <p:blipFill>
          <a:blip r:embed="rId2"/>
          <a:srcRect l="44325"/>
          <a:stretch>
            <a:fillRect/>
          </a:stretch>
        </p:blipFill>
        <p:spPr bwMode="auto">
          <a:xfrm>
            <a:off x="8153400" y="0"/>
            <a:ext cx="989013" cy="6851650"/>
          </a:xfrm>
          <a:prstGeom prst="rect">
            <a:avLst/>
          </a:prstGeom>
          <a:noFill/>
          <a:ln w="9525">
            <a:noFill/>
            <a:miter lim="800000"/>
            <a:headEnd/>
            <a:tailEnd/>
          </a:ln>
        </p:spPr>
      </p:pic>
      <p:pic>
        <p:nvPicPr>
          <p:cNvPr id="13314" name="Picture 3"/>
          <p:cNvPicPr>
            <a:picLocks noChangeAspect="1" noChangeArrowheads="1"/>
          </p:cNvPicPr>
          <p:nvPr/>
        </p:nvPicPr>
        <p:blipFill>
          <a:blip r:embed="rId3"/>
          <a:srcRect/>
          <a:stretch>
            <a:fillRect/>
          </a:stretch>
        </p:blipFill>
        <p:spPr bwMode="auto">
          <a:xfrm>
            <a:off x="1676400" y="463550"/>
            <a:ext cx="3181350" cy="831850"/>
          </a:xfrm>
          <a:prstGeom prst="rect">
            <a:avLst/>
          </a:prstGeom>
          <a:solidFill>
            <a:srgbClr val="FFFFFF"/>
          </a:solidFill>
          <a:ln w="9525">
            <a:noFill/>
            <a:miter lim="800000"/>
            <a:headEnd/>
            <a:tailEnd/>
          </a:ln>
        </p:spPr>
      </p:pic>
      <p:pic>
        <p:nvPicPr>
          <p:cNvPr id="13315" name="Picture 4" descr="CSD LOGO"/>
          <p:cNvPicPr>
            <a:picLocks noChangeAspect="1" noChangeArrowheads="1"/>
          </p:cNvPicPr>
          <p:nvPr/>
        </p:nvPicPr>
        <p:blipFill>
          <a:blip r:embed="rId4" r:link="rId5">
            <a:lum bright="-20000" contrast="20000"/>
          </a:blip>
          <a:srcRect r="72581"/>
          <a:stretch>
            <a:fillRect/>
          </a:stretch>
        </p:blipFill>
        <p:spPr bwMode="auto">
          <a:xfrm>
            <a:off x="465138" y="463550"/>
            <a:ext cx="982662" cy="1404938"/>
          </a:xfrm>
          <a:prstGeom prst="rect">
            <a:avLst/>
          </a:prstGeom>
          <a:noFill/>
          <a:ln w="9525">
            <a:noFill/>
            <a:miter lim="800000"/>
            <a:headEnd/>
            <a:tailEnd/>
          </a:ln>
        </p:spPr>
      </p:pic>
      <p:sp>
        <p:nvSpPr>
          <p:cNvPr id="6" name="Rounded Rectangle 5"/>
          <p:cNvSpPr/>
          <p:nvPr/>
        </p:nvSpPr>
        <p:spPr>
          <a:xfrm>
            <a:off x="1676400" y="1524000"/>
            <a:ext cx="6172200" cy="344488"/>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6172200" y="1166813"/>
            <a:ext cx="1676400" cy="433387"/>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8" name="TextBox 3"/>
          <p:cNvSpPr txBox="1">
            <a:spLocks noChangeArrowheads="1"/>
          </p:cNvSpPr>
          <p:nvPr/>
        </p:nvSpPr>
        <p:spPr bwMode="auto">
          <a:xfrm>
            <a:off x="1676400" y="1485900"/>
            <a:ext cx="6172200" cy="400050"/>
          </a:xfrm>
          <a:prstGeom prst="rect">
            <a:avLst/>
          </a:prstGeom>
          <a:noFill/>
          <a:ln w="9525">
            <a:noFill/>
            <a:miter lim="800000"/>
            <a:headEnd/>
            <a:tailEnd/>
          </a:ln>
        </p:spPr>
        <p:txBody>
          <a:bodyPr>
            <a:spAutoFit/>
          </a:bodyPr>
          <a:lstStyle/>
          <a:p>
            <a:r>
              <a:rPr lang="en-US" sz="2000">
                <a:solidFill>
                  <a:schemeClr val="bg1"/>
                </a:solidFill>
                <a:latin typeface="Times New Roman" pitchFamily="18" charset="0"/>
                <a:cs typeface="Times New Roman" pitchFamily="18" charset="0"/>
              </a:rPr>
              <a:t>Language Understanding to Improve Student Achievement</a:t>
            </a:r>
          </a:p>
        </p:txBody>
      </p:sp>
      <p:sp>
        <p:nvSpPr>
          <p:cNvPr id="13319" name="TextBox 4"/>
          <p:cNvSpPr txBox="1">
            <a:spLocks noChangeArrowheads="1"/>
          </p:cNvSpPr>
          <p:nvPr/>
        </p:nvSpPr>
        <p:spPr bwMode="auto">
          <a:xfrm>
            <a:off x="6172200" y="1123950"/>
            <a:ext cx="1752600" cy="400050"/>
          </a:xfrm>
          <a:prstGeom prst="rect">
            <a:avLst/>
          </a:prstGeom>
          <a:noFill/>
          <a:ln w="9525">
            <a:noFill/>
            <a:miter lim="800000"/>
            <a:headEnd/>
            <a:tailEnd/>
          </a:ln>
        </p:spPr>
        <p:txBody>
          <a:bodyPr>
            <a:spAutoFit/>
          </a:bodyPr>
          <a:lstStyle/>
          <a:p>
            <a:r>
              <a:rPr lang="en-US" sz="2000">
                <a:solidFill>
                  <a:schemeClr val="bg1"/>
                </a:solidFill>
                <a:latin typeface="Times New Roman" pitchFamily="18" charset="0"/>
                <a:cs typeface="Times New Roman" pitchFamily="18" charset="0"/>
              </a:rPr>
              <a:t>Project LUISA</a:t>
            </a:r>
          </a:p>
        </p:txBody>
      </p:sp>
      <p:sp>
        <p:nvSpPr>
          <p:cNvPr id="7" name="TextBox 6"/>
          <p:cNvSpPr txBox="1"/>
          <p:nvPr/>
        </p:nvSpPr>
        <p:spPr>
          <a:xfrm>
            <a:off x="465138" y="2171700"/>
            <a:ext cx="7612062" cy="3600450"/>
          </a:xfrm>
          <a:prstGeom prst="rect">
            <a:avLst/>
          </a:prstGeom>
          <a:noFill/>
        </p:spPr>
        <p:txBody>
          <a:bodyPr>
            <a:spAutoFit/>
          </a:bodyPr>
          <a:lstStyle/>
          <a:p>
            <a:pPr fontAlgn="auto">
              <a:spcBef>
                <a:spcPts val="0"/>
              </a:spcBef>
              <a:spcAft>
                <a:spcPts val="1200"/>
              </a:spcAft>
              <a:defRPr/>
            </a:pPr>
            <a:r>
              <a:rPr lang="en-US" sz="2400" b="1" dirty="0">
                <a:latin typeface="+mn-lt"/>
              </a:rPr>
              <a:t>Session </a:t>
            </a:r>
            <a:r>
              <a:rPr lang="en-US" sz="2400" b="1" dirty="0" smtClean="0">
                <a:latin typeface="+mn-lt"/>
              </a:rPr>
              <a:t>5. </a:t>
            </a:r>
            <a:r>
              <a:rPr lang="en-US" sz="2400" b="1" dirty="0">
                <a:latin typeface="+mn-lt"/>
              </a:rPr>
              <a:t>Feb </a:t>
            </a:r>
            <a:r>
              <a:rPr lang="en-US" sz="2400" b="1" dirty="0" smtClean="0">
                <a:latin typeface="+mn-lt"/>
              </a:rPr>
              <a:t>15, </a:t>
            </a:r>
            <a:r>
              <a:rPr lang="en-US" sz="2400" b="1" dirty="0">
                <a:latin typeface="+mn-lt"/>
              </a:rPr>
              <a:t>2013</a:t>
            </a:r>
          </a:p>
          <a:p>
            <a:pPr marL="914400" indent="-457200" fontAlgn="auto">
              <a:spcBef>
                <a:spcPts val="0"/>
              </a:spcBef>
              <a:spcAft>
                <a:spcPts val="1200"/>
              </a:spcAft>
              <a:defRPr/>
            </a:pPr>
            <a:r>
              <a:rPr lang="en-US" sz="2400" dirty="0">
                <a:latin typeface="+mn-lt"/>
              </a:rPr>
              <a:t>1. Welcome: infusing language instruction in content</a:t>
            </a:r>
          </a:p>
          <a:p>
            <a:pPr marL="914400" indent="-457200" fontAlgn="auto">
              <a:spcBef>
                <a:spcPts val="0"/>
              </a:spcBef>
              <a:spcAft>
                <a:spcPts val="1200"/>
              </a:spcAft>
              <a:defRPr/>
            </a:pPr>
            <a:r>
              <a:rPr lang="en-US" sz="2400" dirty="0">
                <a:latin typeface="+mn-lt"/>
              </a:rPr>
              <a:t>2. Mathematics</a:t>
            </a:r>
          </a:p>
          <a:p>
            <a:pPr marL="914400" indent="-457200" fontAlgn="auto">
              <a:spcBef>
                <a:spcPts val="0"/>
              </a:spcBef>
              <a:spcAft>
                <a:spcPts val="1200"/>
              </a:spcAft>
              <a:defRPr/>
            </a:pPr>
            <a:r>
              <a:rPr lang="en-US" sz="2400" dirty="0">
                <a:latin typeface="+mn-lt"/>
              </a:rPr>
              <a:t>3. This week’s reading</a:t>
            </a:r>
          </a:p>
          <a:p>
            <a:pPr marL="914400" indent="-457200" fontAlgn="auto">
              <a:spcBef>
                <a:spcPts val="0"/>
              </a:spcBef>
              <a:spcAft>
                <a:spcPts val="1200"/>
              </a:spcAft>
              <a:defRPr/>
            </a:pPr>
            <a:r>
              <a:rPr lang="en-US" sz="2400" dirty="0">
                <a:latin typeface="+mn-lt"/>
              </a:rPr>
              <a:t>4. Social Studies</a:t>
            </a:r>
          </a:p>
          <a:p>
            <a:pPr marL="914400" indent="-457200" fontAlgn="auto">
              <a:spcBef>
                <a:spcPts val="0"/>
              </a:spcBef>
              <a:spcAft>
                <a:spcPts val="1200"/>
              </a:spcAft>
              <a:defRPr/>
            </a:pPr>
            <a:r>
              <a:rPr lang="en-US" sz="2400" dirty="0">
                <a:latin typeface="+mn-lt"/>
              </a:rPr>
              <a:t>5. Science</a:t>
            </a:r>
          </a:p>
          <a:p>
            <a:pPr marL="914400" indent="-457200" fontAlgn="auto">
              <a:spcBef>
                <a:spcPts val="0"/>
              </a:spcBef>
              <a:spcAft>
                <a:spcPts val="1200"/>
              </a:spcAft>
              <a:defRPr/>
            </a:pPr>
            <a:r>
              <a:rPr lang="en-US" sz="2400" dirty="0">
                <a:latin typeface="+mn-lt"/>
              </a:rPr>
              <a:t>6. Looking Forward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2"/>
          <p:cNvGrpSpPr>
            <a:grpSpLocks/>
          </p:cNvGrpSpPr>
          <p:nvPr/>
        </p:nvGrpSpPr>
        <p:grpSpPr bwMode="auto">
          <a:xfrm>
            <a:off x="8153400" y="4763"/>
            <a:ext cx="1020763" cy="6858000"/>
            <a:chOff x="7891160" y="-176561"/>
            <a:chExt cx="1020335" cy="6858000"/>
          </a:xfrm>
        </p:grpSpPr>
        <p:pic>
          <p:nvPicPr>
            <p:cNvPr id="4" name="Picture 2" descr="C:\Users\Rob\AppData\Local\Microsoft\Windows\Temporary Internet Files\Content.IE5\FVXFMXHO\MP900439527[1].jpg"/>
            <p:cNvPicPr>
              <a:picLocks noChangeAspect="1" noChangeArrowheads="1"/>
            </p:cNvPicPr>
            <p:nvPr/>
          </p:nvPicPr>
          <p:blipFill rotWithShape="1">
            <a:blip r:embed="rId2">
              <a:extLst/>
            </a:blip>
            <a:srcRect l="44325"/>
            <a:stretch/>
          </p:blipFill>
          <p:spPr bwMode="auto">
            <a:xfrm>
              <a:off x="7891160" y="-176561"/>
              <a:ext cx="988740" cy="6852424"/>
            </a:xfrm>
            <a:prstGeom prst="rect">
              <a:avLst/>
            </a:prstGeom>
            <a:blipFill dpi="0" rotWithShape="1">
              <a:blip r:embed="rId3"/>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3554" name="Picture 1"/>
          <p:cNvPicPr>
            <a:picLocks noChangeAspect="1"/>
          </p:cNvPicPr>
          <p:nvPr/>
        </p:nvPicPr>
        <p:blipFill>
          <a:blip r:embed="rId4"/>
          <a:srcRect l="32953" t="44389" r="8514" b="27641"/>
          <a:stretch>
            <a:fillRect/>
          </a:stretch>
        </p:blipFill>
        <p:spPr bwMode="auto">
          <a:xfrm rot="-10740000">
            <a:off x="23813" y="601663"/>
            <a:ext cx="7932737" cy="5226050"/>
          </a:xfrm>
          <a:prstGeom prst="rect">
            <a:avLst/>
          </a:prstGeom>
          <a:noFill/>
          <a:ln w="9525">
            <a:noFill/>
            <a:miter lim="800000"/>
            <a:headEnd/>
            <a:tailEnd/>
          </a:ln>
        </p:spPr>
      </p:pic>
      <p:grpSp>
        <p:nvGrpSpPr>
          <p:cNvPr id="25" name="Group 24"/>
          <p:cNvGrpSpPr>
            <a:grpSpLocks/>
          </p:cNvGrpSpPr>
          <p:nvPr/>
        </p:nvGrpSpPr>
        <p:grpSpPr bwMode="auto">
          <a:xfrm>
            <a:off x="2035175" y="5313363"/>
            <a:ext cx="3886200" cy="554037"/>
            <a:chOff x="2362200" y="5312627"/>
            <a:chExt cx="3886200" cy="554773"/>
          </a:xfrm>
        </p:grpSpPr>
        <p:cxnSp>
          <p:nvCxnSpPr>
            <p:cNvPr id="7" name="Straight Connector 6"/>
            <p:cNvCxnSpPr/>
            <p:nvPr/>
          </p:nvCxnSpPr>
          <p:spPr>
            <a:xfrm>
              <a:off x="2362200" y="5312627"/>
              <a:ext cx="0" cy="55477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62200" y="5867400"/>
              <a:ext cx="3886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48400" y="5350778"/>
              <a:ext cx="0" cy="51662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6" name="Group 25"/>
          <p:cNvGrpSpPr>
            <a:grpSpLocks/>
          </p:cNvGrpSpPr>
          <p:nvPr/>
        </p:nvGrpSpPr>
        <p:grpSpPr bwMode="auto">
          <a:xfrm>
            <a:off x="1349375" y="5160963"/>
            <a:ext cx="4876800" cy="381000"/>
            <a:chOff x="1676400" y="5160227"/>
            <a:chExt cx="4876800" cy="381000"/>
          </a:xfrm>
        </p:grpSpPr>
        <p:cxnSp>
          <p:nvCxnSpPr>
            <p:cNvPr id="14" name="Straight Connector 13"/>
            <p:cNvCxnSpPr/>
            <p:nvPr/>
          </p:nvCxnSpPr>
          <p:spPr>
            <a:xfrm>
              <a:off x="1676400" y="5160227"/>
              <a:ext cx="0" cy="381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76400" y="5523764"/>
              <a:ext cx="4876800" cy="3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72113" y="5160227"/>
              <a:ext cx="0" cy="381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3200" y="5312627"/>
              <a:ext cx="0" cy="190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53200" y="5333264"/>
              <a:ext cx="0" cy="207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557" name="TextBox 5"/>
          <p:cNvSpPr txBox="1">
            <a:spLocks noChangeArrowheads="1"/>
          </p:cNvSpPr>
          <p:nvPr/>
        </p:nvSpPr>
        <p:spPr bwMode="auto">
          <a:xfrm>
            <a:off x="457200" y="139700"/>
            <a:ext cx="7924800" cy="368300"/>
          </a:xfrm>
          <a:prstGeom prst="rect">
            <a:avLst/>
          </a:prstGeom>
          <a:noFill/>
          <a:ln w="9525">
            <a:noFill/>
            <a:miter lim="800000"/>
            <a:headEnd/>
            <a:tailEnd/>
          </a:ln>
        </p:spPr>
        <p:txBody>
          <a:bodyPr>
            <a:spAutoFit/>
          </a:bodyPr>
          <a:lstStyle/>
          <a:p>
            <a:r>
              <a:rPr lang="en-US"/>
              <a:t>Biber, Conrad, &amp; Leech. 2002. </a:t>
            </a:r>
            <a:r>
              <a:rPr lang="en-US" i="1"/>
              <a:t>Longman Grammar of Spoken and Written English</a:t>
            </a:r>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a:extLst/>
            </a:blip>
            <a:srcRect l="44325"/>
            <a:stretch/>
          </p:blipFill>
          <p:spPr bwMode="auto">
            <a:xfrm>
              <a:off x="7891160" y="-176561"/>
              <a:ext cx="988740" cy="6852424"/>
            </a:xfrm>
            <a:prstGeom prst="rect">
              <a:avLst/>
            </a:prstGeom>
            <a:blipFill dpi="0" rotWithShape="1">
              <a:blip r:embed="rId3"/>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4578" name="Group 8"/>
          <p:cNvGrpSpPr>
            <a:grpSpLocks/>
          </p:cNvGrpSpPr>
          <p:nvPr/>
        </p:nvGrpSpPr>
        <p:grpSpPr bwMode="auto">
          <a:xfrm>
            <a:off x="2330450" y="333375"/>
            <a:ext cx="5026025" cy="6362700"/>
            <a:chOff x="0" y="0"/>
            <a:chExt cx="6552928" cy="8294914"/>
          </a:xfrm>
        </p:grpSpPr>
        <p:pic>
          <p:nvPicPr>
            <p:cNvPr id="24580" name="Picture 9" descr="C:\Users\Rob\AppData\Local\Microsoft\Windows\Temporary Internet Files\Content.IE5\987RHPLZ\MC900338158[1].wmf"/>
            <p:cNvPicPr>
              <a:picLocks noChangeAspect="1"/>
            </p:cNvPicPr>
            <p:nvPr/>
          </p:nvPicPr>
          <p:blipFill>
            <a:blip r:embed="rId4"/>
            <a:srcRect/>
            <a:stretch>
              <a:fillRect/>
            </a:stretch>
          </p:blipFill>
          <p:spPr bwMode="auto">
            <a:xfrm>
              <a:off x="389618" y="1567543"/>
              <a:ext cx="5829300" cy="6727371"/>
            </a:xfrm>
            <a:prstGeom prst="rect">
              <a:avLst/>
            </a:prstGeom>
            <a:noFill/>
            <a:ln w="9525">
              <a:noFill/>
              <a:miter lim="800000"/>
              <a:headEnd/>
              <a:tailEnd/>
            </a:ln>
          </p:spPr>
        </p:pic>
        <p:sp>
          <p:nvSpPr>
            <p:cNvPr id="11" name="Cloud Callout 10"/>
            <p:cNvSpPr/>
            <p:nvPr/>
          </p:nvSpPr>
          <p:spPr>
            <a:xfrm rot="1693549">
              <a:off x="3818747" y="2742207"/>
              <a:ext cx="2734181" cy="2584916"/>
            </a:xfrm>
            <a:prstGeom prst="cloudCallout">
              <a:avLst>
                <a:gd name="adj1" fmla="val -14340"/>
                <a:gd name="adj2" fmla="val 411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2" name="Cloud Callout 11"/>
            <p:cNvSpPr/>
            <p:nvPr/>
          </p:nvSpPr>
          <p:spPr>
            <a:xfrm rot="20762206">
              <a:off x="2266411" y="0"/>
              <a:ext cx="3849793" cy="3145776"/>
            </a:xfrm>
            <a:prstGeom prst="cloudCallout">
              <a:avLst>
                <a:gd name="adj1" fmla="val -14340"/>
                <a:gd name="adj2" fmla="val 411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3" name="Cloud Callout 12"/>
            <p:cNvSpPr/>
            <p:nvPr/>
          </p:nvSpPr>
          <p:spPr>
            <a:xfrm rot="17597071">
              <a:off x="250553" y="1396840"/>
              <a:ext cx="2342775" cy="2843880"/>
            </a:xfrm>
            <a:prstGeom prst="cloudCallout">
              <a:avLst>
                <a:gd name="adj1" fmla="val -14340"/>
                <a:gd name="adj2" fmla="val 411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4" name="Cloud Callout 13"/>
            <p:cNvSpPr/>
            <p:nvPr/>
          </p:nvSpPr>
          <p:spPr>
            <a:xfrm rot="14624044">
              <a:off x="142924" y="3865879"/>
              <a:ext cx="2340705" cy="2444413"/>
            </a:xfrm>
            <a:prstGeom prst="cloudCallout">
              <a:avLst>
                <a:gd name="adj1" fmla="val -14340"/>
                <a:gd name="adj2" fmla="val 411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24585" name="Text Box 2"/>
            <p:cNvSpPr txBox="1">
              <a:spLocks noChangeArrowheads="1"/>
            </p:cNvSpPr>
            <p:nvPr/>
          </p:nvSpPr>
          <p:spPr bwMode="auto">
            <a:xfrm>
              <a:off x="4259254" y="3102226"/>
              <a:ext cx="1991994" cy="509904"/>
            </a:xfrm>
            <a:prstGeom prst="rect">
              <a:avLst/>
            </a:prstGeom>
            <a:noFill/>
            <a:ln w="9525">
              <a:noFill/>
              <a:miter lim="800000"/>
              <a:headEnd/>
              <a:tailEnd/>
            </a:ln>
          </p:spPr>
          <p:txBody>
            <a:bodyPr>
              <a:spAutoFit/>
            </a:bodyPr>
            <a:lstStyle/>
            <a:p>
              <a:pPr algn="ctr"/>
              <a:r>
                <a:rPr lang="en-US" sz="1400">
                  <a:latin typeface="Times New Roman" pitchFamily="18" charset="0"/>
                  <a:ea typeface="Calibri" pitchFamily="34" charset="0"/>
                  <a:cs typeface="Times New Roman" pitchFamily="18" charset="0"/>
                </a:rPr>
                <a:t>prepositional phrases</a:t>
              </a:r>
              <a:endParaRPr lang="en-US" sz="1200">
                <a:latin typeface="Times New Roman" pitchFamily="18" charset="0"/>
                <a:ea typeface="Calibri" pitchFamily="34" charset="0"/>
                <a:cs typeface="Times New Roman" pitchFamily="18" charset="0"/>
              </a:endParaRPr>
            </a:p>
            <a:p>
              <a:pPr algn="ctr"/>
              <a:r>
                <a:rPr lang="en-US" sz="1400">
                  <a:latin typeface="Times New Roman" pitchFamily="18" charset="0"/>
                  <a:ea typeface="Calibri" pitchFamily="34" charset="0"/>
                  <a:cs typeface="Times New Roman" pitchFamily="18" charset="0"/>
                </a:rPr>
                <a:t>that follow nouns</a:t>
              </a:r>
              <a:endParaRPr lang="en-US" sz="1200">
                <a:latin typeface="Times New Roman" pitchFamily="18" charset="0"/>
                <a:ea typeface="Calibri" pitchFamily="34" charset="0"/>
                <a:cs typeface="Times New Roman" pitchFamily="18" charset="0"/>
              </a:endParaRPr>
            </a:p>
          </p:txBody>
        </p:sp>
        <p:sp>
          <p:nvSpPr>
            <p:cNvPr id="24586" name="Text Box 2"/>
            <p:cNvSpPr txBox="1">
              <a:spLocks noChangeArrowheads="1"/>
            </p:cNvSpPr>
            <p:nvPr/>
          </p:nvSpPr>
          <p:spPr bwMode="auto">
            <a:xfrm>
              <a:off x="2558786" y="544714"/>
              <a:ext cx="3265715" cy="718458"/>
            </a:xfrm>
            <a:prstGeom prst="rect">
              <a:avLst/>
            </a:prstGeom>
            <a:noFill/>
            <a:ln w="9525">
              <a:noFill/>
              <a:miter lim="800000"/>
              <a:headEnd/>
              <a:tailEnd/>
            </a:ln>
          </p:spPr>
          <p:txBody>
            <a:bodyPr>
              <a:spAutoFit/>
            </a:bodyPr>
            <a:lstStyle/>
            <a:p>
              <a:pPr algn="ctr"/>
              <a:r>
                <a:rPr lang="en-US" sz="1400">
                  <a:latin typeface="Times New Roman" pitchFamily="18" charset="0"/>
                  <a:ea typeface="Calibri" pitchFamily="34" charset="0"/>
                  <a:cs typeface="Times New Roman" pitchFamily="18" charset="0"/>
                </a:rPr>
                <a:t>prepositional phrases that tell </a:t>
              </a:r>
              <a:endParaRPr lang="en-US" sz="1200">
                <a:latin typeface="Times New Roman" pitchFamily="18" charset="0"/>
                <a:ea typeface="Calibri" pitchFamily="34" charset="0"/>
                <a:cs typeface="Times New Roman" pitchFamily="18" charset="0"/>
              </a:endParaRPr>
            </a:p>
            <a:p>
              <a:pPr algn="ctr"/>
              <a:r>
                <a:rPr lang="en-US" sz="1400">
                  <a:latin typeface="Times New Roman" pitchFamily="18" charset="0"/>
                  <a:ea typeface="Calibri" pitchFamily="34" charset="0"/>
                  <a:cs typeface="Times New Roman" pitchFamily="18" charset="0"/>
                </a:rPr>
                <a:t>when, where, why, how, </a:t>
              </a:r>
              <a:endParaRPr lang="en-US" sz="1200">
                <a:latin typeface="Times New Roman" pitchFamily="18" charset="0"/>
                <a:ea typeface="Calibri" pitchFamily="34" charset="0"/>
                <a:cs typeface="Times New Roman" pitchFamily="18" charset="0"/>
              </a:endParaRPr>
            </a:p>
            <a:p>
              <a:pPr algn="ctr"/>
              <a:r>
                <a:rPr lang="en-US" sz="1400">
                  <a:latin typeface="Times New Roman" pitchFamily="18" charset="0"/>
                  <a:ea typeface="Calibri" pitchFamily="34" charset="0"/>
                  <a:cs typeface="Times New Roman" pitchFamily="18" charset="0"/>
                </a:rPr>
                <a:t>how much, how long</a:t>
              </a:r>
              <a:endParaRPr lang="en-US" sz="1200">
                <a:latin typeface="Times New Roman" pitchFamily="18" charset="0"/>
                <a:ea typeface="Calibri" pitchFamily="34" charset="0"/>
                <a:cs typeface="Times New Roman" pitchFamily="18" charset="0"/>
              </a:endParaRPr>
            </a:p>
          </p:txBody>
        </p:sp>
        <p:sp>
          <p:nvSpPr>
            <p:cNvPr id="24587" name="Text Box 2"/>
            <p:cNvSpPr txBox="1">
              <a:spLocks noChangeArrowheads="1"/>
            </p:cNvSpPr>
            <p:nvPr/>
          </p:nvSpPr>
          <p:spPr bwMode="auto">
            <a:xfrm>
              <a:off x="226319" y="1926646"/>
              <a:ext cx="1991994" cy="509904"/>
            </a:xfrm>
            <a:prstGeom prst="rect">
              <a:avLst/>
            </a:prstGeom>
            <a:noFill/>
            <a:ln w="9525">
              <a:noFill/>
              <a:miter lim="800000"/>
              <a:headEnd/>
              <a:tailEnd/>
            </a:ln>
          </p:spPr>
          <p:txBody>
            <a:bodyPr>
              <a:spAutoFit/>
            </a:bodyPr>
            <a:lstStyle/>
            <a:p>
              <a:pPr algn="ctr"/>
              <a:r>
                <a:rPr lang="en-US" sz="1400">
                  <a:latin typeface="Times New Roman" pitchFamily="18" charset="0"/>
                  <a:ea typeface="Calibri" pitchFamily="34" charset="0"/>
                  <a:cs typeface="Times New Roman" pitchFamily="18" charset="0"/>
                </a:rPr>
                <a:t>prepositional phrases</a:t>
              </a:r>
              <a:endParaRPr lang="en-US" sz="1200">
                <a:latin typeface="Times New Roman" pitchFamily="18" charset="0"/>
                <a:ea typeface="Calibri" pitchFamily="34" charset="0"/>
                <a:cs typeface="Times New Roman" pitchFamily="18" charset="0"/>
              </a:endParaRPr>
            </a:p>
            <a:p>
              <a:pPr algn="ctr"/>
              <a:r>
                <a:rPr lang="en-US" sz="1400">
                  <a:latin typeface="Times New Roman" pitchFamily="18" charset="0"/>
                  <a:ea typeface="Calibri" pitchFamily="34" charset="0"/>
                  <a:cs typeface="Times New Roman" pitchFamily="18" charset="0"/>
                </a:rPr>
                <a:t>that link ideas</a:t>
              </a:r>
              <a:endParaRPr lang="en-US" sz="1200">
                <a:latin typeface="Times New Roman" pitchFamily="18" charset="0"/>
                <a:ea typeface="Calibri" pitchFamily="34" charset="0"/>
                <a:cs typeface="Times New Roman" pitchFamily="18" charset="0"/>
              </a:endParaRPr>
            </a:p>
          </p:txBody>
        </p:sp>
        <p:sp>
          <p:nvSpPr>
            <p:cNvPr id="24588" name="Text Box 2"/>
            <p:cNvSpPr txBox="1">
              <a:spLocks noChangeArrowheads="1"/>
            </p:cNvSpPr>
            <p:nvPr/>
          </p:nvSpPr>
          <p:spPr bwMode="auto">
            <a:xfrm>
              <a:off x="95704" y="4294414"/>
              <a:ext cx="1992086" cy="718458"/>
            </a:xfrm>
            <a:prstGeom prst="rect">
              <a:avLst/>
            </a:prstGeom>
            <a:noFill/>
            <a:ln w="9525">
              <a:noFill/>
              <a:miter lim="800000"/>
              <a:headEnd/>
              <a:tailEnd/>
            </a:ln>
          </p:spPr>
          <p:txBody>
            <a:bodyPr>
              <a:spAutoFit/>
            </a:bodyPr>
            <a:lstStyle/>
            <a:p>
              <a:pPr algn="ctr"/>
              <a:r>
                <a:rPr lang="en-US" sz="1400">
                  <a:latin typeface="Times New Roman" pitchFamily="18" charset="0"/>
                  <a:ea typeface="Calibri" pitchFamily="34" charset="0"/>
                  <a:cs typeface="Times New Roman" pitchFamily="18" charset="0"/>
                </a:rPr>
                <a:t>prepositional phrases</a:t>
              </a:r>
              <a:endParaRPr lang="en-US" sz="1200">
                <a:latin typeface="Times New Roman" pitchFamily="18" charset="0"/>
                <a:ea typeface="Calibri" pitchFamily="34" charset="0"/>
                <a:cs typeface="Times New Roman" pitchFamily="18" charset="0"/>
              </a:endParaRPr>
            </a:p>
            <a:p>
              <a:pPr algn="ctr"/>
              <a:r>
                <a:rPr lang="en-US" sz="1400">
                  <a:latin typeface="Times New Roman" pitchFamily="18" charset="0"/>
                  <a:ea typeface="Calibri" pitchFamily="34" charset="0"/>
                  <a:cs typeface="Times New Roman" pitchFamily="18" charset="0"/>
                </a:rPr>
                <a:t>that express attitude, certainty, point of view</a:t>
              </a:r>
              <a:endParaRPr lang="en-US" sz="1200">
                <a:latin typeface="Times New Roman" pitchFamily="18" charset="0"/>
                <a:ea typeface="Calibri" pitchFamily="34" charset="0"/>
                <a:cs typeface="Times New Roman" pitchFamily="18" charset="0"/>
              </a:endParaRPr>
            </a:p>
          </p:txBody>
        </p:sp>
      </p:grpSp>
      <p:sp>
        <p:nvSpPr>
          <p:cNvPr id="19" name="TextBox 3"/>
          <p:cNvSpPr txBox="1">
            <a:spLocks noChangeArrowheads="1"/>
          </p:cNvSpPr>
          <p:nvPr/>
        </p:nvSpPr>
        <p:spPr bwMode="auto">
          <a:xfrm>
            <a:off x="457200" y="0"/>
            <a:ext cx="8686800" cy="1200150"/>
          </a:xfrm>
          <a:prstGeom prst="rect">
            <a:avLst/>
          </a:prstGeom>
          <a:noFill/>
          <a:ln w="9525">
            <a:noFill/>
            <a:miter lim="800000"/>
            <a:headEnd/>
            <a:tailEnd/>
          </a:ln>
        </p:spPr>
        <p:txBody>
          <a:bodyPr>
            <a:spAutoFit/>
          </a:bodyPr>
          <a:lstStyle/>
          <a:p>
            <a:pPr>
              <a:defRPr/>
            </a:pPr>
            <a:r>
              <a:rPr lang="en-US" sz="3600" dirty="0">
                <a:latin typeface="+mn-lt"/>
              </a:rPr>
              <a:t>Prepositional Phrases</a:t>
            </a:r>
          </a:p>
          <a:p>
            <a:pPr>
              <a:defRPr/>
            </a:pPr>
            <a:r>
              <a:rPr lang="en-US" sz="3600" dirty="0">
                <a:latin typeface="+mn-lt"/>
              </a:rPr>
              <a:t>Tree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a:extLst/>
            </a:blip>
            <a:srcRect l="44325"/>
            <a:stretch/>
          </p:blipFill>
          <p:spPr bwMode="auto">
            <a:xfrm>
              <a:off x="7891160" y="-176561"/>
              <a:ext cx="988740" cy="6852424"/>
            </a:xfrm>
            <a:prstGeom prst="rect">
              <a:avLst/>
            </a:prstGeom>
            <a:blipFill dpi="0" rotWithShape="1">
              <a:blip r:embed="rId3"/>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5602" name="Group 8"/>
          <p:cNvGrpSpPr>
            <a:grpSpLocks/>
          </p:cNvGrpSpPr>
          <p:nvPr/>
        </p:nvGrpSpPr>
        <p:grpSpPr bwMode="auto">
          <a:xfrm>
            <a:off x="2330450" y="333375"/>
            <a:ext cx="5026025" cy="6362700"/>
            <a:chOff x="0" y="0"/>
            <a:chExt cx="6552928" cy="8294914"/>
          </a:xfrm>
        </p:grpSpPr>
        <p:pic>
          <p:nvPicPr>
            <p:cNvPr id="25608" name="Picture 9" descr="C:\Users\Rob\AppData\Local\Microsoft\Windows\Temporary Internet Files\Content.IE5\987RHPLZ\MC900338158[1].wmf"/>
            <p:cNvPicPr>
              <a:picLocks noChangeAspect="1"/>
            </p:cNvPicPr>
            <p:nvPr/>
          </p:nvPicPr>
          <p:blipFill>
            <a:blip r:embed="rId4"/>
            <a:srcRect/>
            <a:stretch>
              <a:fillRect/>
            </a:stretch>
          </p:blipFill>
          <p:spPr bwMode="auto">
            <a:xfrm>
              <a:off x="389618" y="1567543"/>
              <a:ext cx="5829300" cy="6727371"/>
            </a:xfrm>
            <a:prstGeom prst="rect">
              <a:avLst/>
            </a:prstGeom>
            <a:noFill/>
            <a:ln w="9525">
              <a:noFill/>
              <a:miter lim="800000"/>
              <a:headEnd/>
              <a:tailEnd/>
            </a:ln>
          </p:spPr>
        </p:pic>
        <p:sp>
          <p:nvSpPr>
            <p:cNvPr id="11" name="Cloud Callout 10"/>
            <p:cNvSpPr/>
            <p:nvPr/>
          </p:nvSpPr>
          <p:spPr>
            <a:xfrm rot="1693549">
              <a:off x="3818747" y="2742207"/>
              <a:ext cx="2734181" cy="2584916"/>
            </a:xfrm>
            <a:prstGeom prst="cloudCallout">
              <a:avLst>
                <a:gd name="adj1" fmla="val -14340"/>
                <a:gd name="adj2" fmla="val 411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2" name="Cloud Callout 11"/>
            <p:cNvSpPr/>
            <p:nvPr/>
          </p:nvSpPr>
          <p:spPr>
            <a:xfrm rot="20762206">
              <a:off x="2266411" y="0"/>
              <a:ext cx="3849793" cy="3145776"/>
            </a:xfrm>
            <a:prstGeom prst="cloudCallout">
              <a:avLst>
                <a:gd name="adj1" fmla="val -14340"/>
                <a:gd name="adj2" fmla="val 411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3" name="Cloud Callout 12"/>
            <p:cNvSpPr/>
            <p:nvPr/>
          </p:nvSpPr>
          <p:spPr>
            <a:xfrm rot="17597071">
              <a:off x="250553" y="1396840"/>
              <a:ext cx="2342775" cy="2843880"/>
            </a:xfrm>
            <a:prstGeom prst="cloudCallout">
              <a:avLst>
                <a:gd name="adj1" fmla="val -14340"/>
                <a:gd name="adj2" fmla="val 411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4" name="Cloud Callout 13"/>
            <p:cNvSpPr/>
            <p:nvPr/>
          </p:nvSpPr>
          <p:spPr>
            <a:xfrm rot="14624044">
              <a:off x="142924" y="3865879"/>
              <a:ext cx="2340705" cy="2444413"/>
            </a:xfrm>
            <a:prstGeom prst="cloudCallout">
              <a:avLst>
                <a:gd name="adj1" fmla="val -14340"/>
                <a:gd name="adj2" fmla="val 411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grpSp>
      <p:sp>
        <p:nvSpPr>
          <p:cNvPr id="19" name="TextBox 3"/>
          <p:cNvSpPr txBox="1">
            <a:spLocks noChangeArrowheads="1"/>
          </p:cNvSpPr>
          <p:nvPr/>
        </p:nvSpPr>
        <p:spPr bwMode="auto">
          <a:xfrm>
            <a:off x="457200" y="0"/>
            <a:ext cx="8686800" cy="1200150"/>
          </a:xfrm>
          <a:prstGeom prst="rect">
            <a:avLst/>
          </a:prstGeom>
          <a:noFill/>
          <a:ln w="9525">
            <a:noFill/>
            <a:miter lim="800000"/>
            <a:headEnd/>
            <a:tailEnd/>
          </a:ln>
        </p:spPr>
        <p:txBody>
          <a:bodyPr>
            <a:spAutoFit/>
          </a:bodyPr>
          <a:lstStyle/>
          <a:p>
            <a:pPr>
              <a:defRPr/>
            </a:pPr>
            <a:r>
              <a:rPr lang="en-US" sz="3600" dirty="0">
                <a:latin typeface="+mn-lt"/>
              </a:rPr>
              <a:t>Prepositional Phrases</a:t>
            </a:r>
          </a:p>
          <a:p>
            <a:pPr>
              <a:defRPr/>
            </a:pPr>
            <a:r>
              <a:rPr lang="en-US" sz="3600" dirty="0">
                <a:latin typeface="+mn-lt"/>
              </a:rPr>
              <a:t>Tree</a:t>
            </a:r>
          </a:p>
        </p:txBody>
      </p:sp>
      <p:sp>
        <p:nvSpPr>
          <p:cNvPr id="25604" name="Text Box 2"/>
          <p:cNvSpPr txBox="1">
            <a:spLocks noChangeArrowheads="1"/>
          </p:cNvSpPr>
          <p:nvPr/>
        </p:nvSpPr>
        <p:spPr bwMode="auto">
          <a:xfrm>
            <a:off x="4359275" y="828675"/>
            <a:ext cx="2498725" cy="1152525"/>
          </a:xfrm>
          <a:prstGeom prst="rect">
            <a:avLst/>
          </a:prstGeom>
          <a:noFill/>
          <a:ln w="9525">
            <a:noFill/>
            <a:miter lim="800000"/>
            <a:headEnd/>
            <a:tailEnd/>
          </a:ln>
        </p:spPr>
        <p:txBody>
          <a:bodyPr>
            <a:spAutoFit/>
          </a:bodyPr>
          <a:lstStyle/>
          <a:p>
            <a:r>
              <a:rPr lang="en-US" sz="1200">
                <a:latin typeface="Times New Roman" pitchFamily="18" charset="0"/>
                <a:ea typeface="Calibri" pitchFamily="34" charset="0"/>
                <a:cs typeface="Times New Roman" pitchFamily="18" charset="0"/>
              </a:rPr>
              <a:t>in January, at midnight</a:t>
            </a:r>
          </a:p>
          <a:p>
            <a:r>
              <a:rPr lang="en-US" sz="1200">
                <a:latin typeface="Times New Roman" pitchFamily="18" charset="0"/>
                <a:ea typeface="Calibri" pitchFamily="34" charset="0"/>
                <a:cs typeface="Times New Roman" pitchFamily="18" charset="0"/>
              </a:rPr>
              <a:t>from here, to the store, in chapter 2</a:t>
            </a:r>
          </a:p>
          <a:p>
            <a:r>
              <a:rPr lang="en-US" sz="1200">
                <a:latin typeface="Times New Roman" pitchFamily="18" charset="0"/>
                <a:ea typeface="Calibri" pitchFamily="34" charset="0"/>
                <a:cs typeface="Times New Roman" pitchFamily="18" charset="0"/>
              </a:rPr>
              <a:t>for an assignment, with good grades</a:t>
            </a:r>
          </a:p>
          <a:p>
            <a:r>
              <a:rPr lang="en-US" sz="1200">
                <a:latin typeface="Times New Roman" pitchFamily="18" charset="0"/>
                <a:ea typeface="Calibri" pitchFamily="34" charset="0"/>
                <a:cs typeface="Times New Roman" pitchFamily="18" charset="0"/>
              </a:rPr>
              <a:t>with joy, like an animal, by train</a:t>
            </a:r>
          </a:p>
          <a:p>
            <a:r>
              <a:rPr lang="en-US" sz="1200">
                <a:latin typeface="Times New Roman" pitchFamily="18" charset="0"/>
                <a:ea typeface="Calibri" pitchFamily="34" charset="0"/>
                <a:cs typeface="Times New Roman" pitchFamily="18" charset="0"/>
              </a:rPr>
              <a:t>at 375 degrees</a:t>
            </a:r>
          </a:p>
          <a:p>
            <a:r>
              <a:rPr lang="en-US" sz="1200">
                <a:latin typeface="Times New Roman" pitchFamily="18" charset="0"/>
                <a:ea typeface="Calibri" pitchFamily="34" charset="0"/>
                <a:cs typeface="Times New Roman" pitchFamily="18" charset="0"/>
              </a:rPr>
              <a:t>for a week</a:t>
            </a:r>
          </a:p>
        </p:txBody>
      </p:sp>
      <p:sp>
        <p:nvSpPr>
          <p:cNvPr id="25605" name="Text Box 2"/>
          <p:cNvSpPr txBox="1">
            <a:spLocks noChangeArrowheads="1"/>
          </p:cNvSpPr>
          <p:nvPr/>
        </p:nvSpPr>
        <p:spPr bwMode="auto">
          <a:xfrm>
            <a:off x="2528888" y="2170113"/>
            <a:ext cx="2119312" cy="801687"/>
          </a:xfrm>
          <a:prstGeom prst="rect">
            <a:avLst/>
          </a:prstGeom>
          <a:noFill/>
          <a:ln w="9525">
            <a:noFill/>
            <a:miter lim="800000"/>
            <a:headEnd/>
            <a:tailEnd/>
          </a:ln>
        </p:spPr>
        <p:txBody>
          <a:bodyPr>
            <a:spAutoFit/>
          </a:bodyPr>
          <a:lstStyle/>
          <a:p>
            <a:r>
              <a:rPr lang="en-US" sz="1200">
                <a:latin typeface="Times New Roman" pitchFamily="18" charset="0"/>
                <a:ea typeface="Calibri" pitchFamily="34" charset="0"/>
                <a:cs typeface="Times New Roman" pitchFamily="18" charset="0"/>
              </a:rPr>
              <a:t>in other words, in addition,</a:t>
            </a:r>
          </a:p>
          <a:p>
            <a:r>
              <a:rPr lang="en-US" sz="1200">
                <a:latin typeface="Times New Roman" pitchFamily="18" charset="0"/>
                <a:ea typeface="Calibri" pitchFamily="34" charset="0"/>
                <a:cs typeface="Times New Roman" pitchFamily="18" charset="0"/>
              </a:rPr>
              <a:t>for example, in contrast, </a:t>
            </a:r>
          </a:p>
          <a:p>
            <a:r>
              <a:rPr lang="en-US" sz="1200">
                <a:latin typeface="Times New Roman" pitchFamily="18" charset="0"/>
                <a:ea typeface="Calibri" pitchFamily="34" charset="0"/>
                <a:cs typeface="Times New Roman" pitchFamily="18" charset="0"/>
              </a:rPr>
              <a:t>by the way, for one thing,</a:t>
            </a:r>
          </a:p>
          <a:p>
            <a:r>
              <a:rPr lang="en-US" sz="1200">
                <a:latin typeface="Times New Roman" pitchFamily="18" charset="0"/>
                <a:ea typeface="Calibri" pitchFamily="34" charset="0"/>
                <a:cs typeface="Times New Roman" pitchFamily="18" charset="0"/>
              </a:rPr>
              <a:t>in conclusion</a:t>
            </a:r>
          </a:p>
        </p:txBody>
      </p:sp>
      <p:sp>
        <p:nvSpPr>
          <p:cNvPr id="25606" name="Text Box 2"/>
          <p:cNvSpPr txBox="1">
            <a:spLocks noChangeArrowheads="1"/>
          </p:cNvSpPr>
          <p:nvPr/>
        </p:nvSpPr>
        <p:spPr bwMode="auto">
          <a:xfrm>
            <a:off x="2395538" y="3733800"/>
            <a:ext cx="2024062" cy="801688"/>
          </a:xfrm>
          <a:prstGeom prst="rect">
            <a:avLst/>
          </a:prstGeom>
          <a:noFill/>
          <a:ln w="9525">
            <a:noFill/>
            <a:miter lim="800000"/>
            <a:headEnd/>
            <a:tailEnd/>
          </a:ln>
        </p:spPr>
        <p:txBody>
          <a:bodyPr>
            <a:spAutoFit/>
          </a:bodyPr>
          <a:lstStyle/>
          <a:p>
            <a:r>
              <a:rPr lang="en-US" sz="1200">
                <a:latin typeface="Times New Roman" pitchFamily="18" charset="0"/>
                <a:ea typeface="Calibri" pitchFamily="34" charset="0"/>
                <a:cs typeface="Times New Roman" pitchFamily="18" charset="0"/>
              </a:rPr>
              <a:t>in fact, of course, </a:t>
            </a:r>
          </a:p>
          <a:p>
            <a:r>
              <a:rPr lang="en-US" sz="1200">
                <a:latin typeface="Times New Roman" pitchFamily="18" charset="0"/>
                <a:ea typeface="Calibri" pitchFamily="34" charset="0"/>
                <a:cs typeface="Times New Roman" pitchFamily="18" charset="0"/>
              </a:rPr>
              <a:t>from my perspective, </a:t>
            </a:r>
          </a:p>
          <a:p>
            <a:r>
              <a:rPr lang="en-US" sz="1200">
                <a:latin typeface="Times New Roman" pitchFamily="18" charset="0"/>
                <a:ea typeface="Calibri" pitchFamily="34" charset="0"/>
                <a:cs typeface="Times New Roman" pitchFamily="18" charset="0"/>
              </a:rPr>
              <a:t>on the whole, to my surprise, according to the author </a:t>
            </a:r>
          </a:p>
        </p:txBody>
      </p:sp>
      <p:sp>
        <p:nvSpPr>
          <p:cNvPr id="25607" name="Text Box 2"/>
          <p:cNvSpPr txBox="1">
            <a:spLocks noChangeArrowheads="1"/>
          </p:cNvSpPr>
          <p:nvPr/>
        </p:nvSpPr>
        <p:spPr bwMode="auto">
          <a:xfrm>
            <a:off x="5468938" y="2809875"/>
            <a:ext cx="2381250" cy="1152525"/>
          </a:xfrm>
          <a:prstGeom prst="rect">
            <a:avLst/>
          </a:prstGeom>
          <a:noFill/>
          <a:ln w="9525">
            <a:noFill/>
            <a:miter lim="800000"/>
            <a:headEnd/>
            <a:tailEnd/>
          </a:ln>
        </p:spPr>
        <p:txBody>
          <a:bodyPr>
            <a:spAutoFit/>
          </a:bodyPr>
          <a:lstStyle/>
          <a:p>
            <a:r>
              <a:rPr lang="en-US" sz="1200">
                <a:latin typeface="Times New Roman" pitchFamily="18" charset="0"/>
                <a:ea typeface="Calibri" pitchFamily="34" charset="0"/>
                <a:cs typeface="Times New Roman" pitchFamily="18" charset="0"/>
              </a:rPr>
              <a:t>lots </a:t>
            </a:r>
            <a:r>
              <a:rPr lang="en-US" sz="1200" i="1">
                <a:latin typeface="Times New Roman" pitchFamily="18" charset="0"/>
                <a:ea typeface="Calibri" pitchFamily="34" charset="0"/>
                <a:cs typeface="Times New Roman" pitchFamily="18" charset="0"/>
              </a:rPr>
              <a:t>of work</a:t>
            </a:r>
            <a:r>
              <a:rPr lang="en-US" sz="1200">
                <a:latin typeface="Times New Roman" pitchFamily="18" charset="0"/>
                <a:ea typeface="Calibri" pitchFamily="34" charset="0"/>
                <a:cs typeface="Times New Roman" pitchFamily="18" charset="0"/>
              </a:rPr>
              <a:t>, a piece </a:t>
            </a:r>
            <a:r>
              <a:rPr lang="en-US" sz="1200" i="1">
                <a:latin typeface="Times New Roman" pitchFamily="18" charset="0"/>
                <a:ea typeface="Calibri" pitchFamily="34" charset="0"/>
                <a:cs typeface="Times New Roman" pitchFamily="18" charset="0"/>
              </a:rPr>
              <a:t>of cake</a:t>
            </a:r>
            <a:r>
              <a:rPr lang="en-US" sz="1200">
                <a:latin typeface="Times New Roman" pitchFamily="18" charset="0"/>
                <a:ea typeface="Calibri" pitchFamily="34" charset="0"/>
                <a:cs typeface="Times New Roman" pitchFamily="18" charset="0"/>
              </a:rPr>
              <a:t>, </a:t>
            </a:r>
          </a:p>
          <a:p>
            <a:r>
              <a:rPr lang="en-US" sz="1200">
                <a:latin typeface="Times New Roman" pitchFamily="18" charset="0"/>
                <a:ea typeface="Calibri" pitchFamily="34" charset="0"/>
                <a:cs typeface="Times New Roman" pitchFamily="18" charset="0"/>
              </a:rPr>
              <a:t>these kinds </a:t>
            </a:r>
            <a:r>
              <a:rPr lang="en-US" sz="1200" i="1">
                <a:latin typeface="Times New Roman" pitchFamily="18" charset="0"/>
                <a:ea typeface="Calibri" pitchFamily="34" charset="0"/>
                <a:cs typeface="Times New Roman" pitchFamily="18" charset="0"/>
              </a:rPr>
              <a:t>of questions</a:t>
            </a:r>
            <a:r>
              <a:rPr lang="en-US" sz="1200">
                <a:latin typeface="Times New Roman" pitchFamily="18" charset="0"/>
                <a:ea typeface="Calibri" pitchFamily="34" charset="0"/>
                <a:cs typeface="Times New Roman" pitchFamily="18" charset="0"/>
              </a:rPr>
              <a:t>, the front </a:t>
            </a:r>
            <a:r>
              <a:rPr lang="en-US" sz="1200" i="1">
                <a:latin typeface="Times New Roman" pitchFamily="18" charset="0"/>
                <a:ea typeface="Calibri" pitchFamily="34" charset="0"/>
                <a:cs typeface="Times New Roman" pitchFamily="18" charset="0"/>
              </a:rPr>
              <a:t>of the</a:t>
            </a:r>
            <a:r>
              <a:rPr lang="en-US" sz="1200">
                <a:latin typeface="Times New Roman" pitchFamily="18" charset="0"/>
                <a:ea typeface="Calibri" pitchFamily="34" charset="0"/>
                <a:cs typeface="Times New Roman" pitchFamily="18" charset="0"/>
              </a:rPr>
              <a:t>…, the shape </a:t>
            </a:r>
            <a:r>
              <a:rPr lang="en-US" sz="1200" i="1">
                <a:latin typeface="Times New Roman" pitchFamily="18" charset="0"/>
                <a:ea typeface="Calibri" pitchFamily="34" charset="0"/>
                <a:cs typeface="Times New Roman" pitchFamily="18" charset="0"/>
              </a:rPr>
              <a:t>of the</a:t>
            </a:r>
            <a:r>
              <a:rPr lang="en-US" sz="1200">
                <a:latin typeface="Times New Roman" pitchFamily="18" charset="0"/>
                <a:ea typeface="Calibri" pitchFamily="34" charset="0"/>
                <a:cs typeface="Times New Roman" pitchFamily="18" charset="0"/>
              </a:rPr>
              <a:t>…, </a:t>
            </a:r>
          </a:p>
          <a:p>
            <a:r>
              <a:rPr lang="en-US" sz="1200">
                <a:latin typeface="Times New Roman" pitchFamily="18" charset="0"/>
                <a:ea typeface="Calibri" pitchFamily="34" charset="0"/>
                <a:cs typeface="Times New Roman" pitchFamily="18" charset="0"/>
              </a:rPr>
              <a:t>the mess </a:t>
            </a:r>
            <a:r>
              <a:rPr lang="en-US" sz="1200" i="1">
                <a:latin typeface="Times New Roman" pitchFamily="18" charset="0"/>
                <a:ea typeface="Calibri" pitchFamily="34" charset="0"/>
                <a:cs typeface="Times New Roman" pitchFamily="18" charset="0"/>
              </a:rPr>
              <a:t>in his bedroom</a:t>
            </a:r>
            <a:r>
              <a:rPr lang="en-US" sz="1200">
                <a:latin typeface="Times New Roman" pitchFamily="18" charset="0"/>
                <a:ea typeface="Calibri" pitchFamily="34" charset="0"/>
                <a:cs typeface="Times New Roman" pitchFamily="18" charset="0"/>
              </a:rPr>
              <a:t>,</a:t>
            </a:r>
          </a:p>
          <a:p>
            <a:r>
              <a:rPr lang="en-US" sz="1200">
                <a:latin typeface="Times New Roman" pitchFamily="18" charset="0"/>
                <a:ea typeface="Calibri" pitchFamily="34" charset="0"/>
                <a:cs typeface="Times New Roman" pitchFamily="18" charset="0"/>
              </a:rPr>
              <a:t> your health </a:t>
            </a:r>
            <a:r>
              <a:rPr lang="en-US" sz="1200" i="1">
                <a:latin typeface="Times New Roman" pitchFamily="18" charset="0"/>
                <a:ea typeface="Calibri" pitchFamily="34" charset="0"/>
                <a:cs typeface="Times New Roman" pitchFamily="18" charset="0"/>
              </a:rPr>
              <a:t>in the long run</a:t>
            </a:r>
            <a:r>
              <a:rPr lang="en-US" sz="1200">
                <a:latin typeface="Times New Roman" pitchFamily="18" charset="0"/>
                <a:ea typeface="Calibri" pitchFamily="34" charset="0"/>
                <a:cs typeface="Times New Roman" pitchFamily="18" charset="0"/>
              </a:rPr>
              <a:t>, </a:t>
            </a:r>
          </a:p>
          <a:p>
            <a:r>
              <a:rPr lang="en-US" sz="1200">
                <a:latin typeface="Times New Roman" pitchFamily="18" charset="0"/>
                <a:ea typeface="Calibri" pitchFamily="34" charset="0"/>
                <a:cs typeface="Times New Roman" pitchFamily="18" charset="0"/>
              </a:rPr>
              <a:t>the search </a:t>
            </a:r>
            <a:r>
              <a:rPr lang="en-US" sz="1200" i="1">
                <a:latin typeface="Times New Roman" pitchFamily="18" charset="0"/>
                <a:ea typeface="Calibri" pitchFamily="34" charset="0"/>
                <a:cs typeface="Times New Roman" pitchFamily="18" charset="0"/>
              </a:rPr>
              <a:t>for new ideas</a:t>
            </a:r>
            <a:endParaRPr lang="en-US" sz="120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a:extLst/>
            </a:blip>
            <a:srcRect l="44325"/>
            <a:stretch/>
          </p:blipFill>
          <p:spPr bwMode="auto">
            <a:xfrm>
              <a:off x="7891160" y="-176561"/>
              <a:ext cx="988740" cy="6852424"/>
            </a:xfrm>
            <a:prstGeom prst="rect">
              <a:avLst/>
            </a:prstGeom>
            <a:blipFill dpi="0" rotWithShape="1">
              <a:blip r:embed="rId3"/>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extBox 1"/>
          <p:cNvSpPr txBox="1"/>
          <p:nvPr/>
        </p:nvSpPr>
        <p:spPr>
          <a:xfrm>
            <a:off x="457200" y="152400"/>
            <a:ext cx="8229600" cy="4194175"/>
          </a:xfrm>
          <a:prstGeom prst="rect">
            <a:avLst/>
          </a:prstGeom>
          <a:noFill/>
        </p:spPr>
        <p:txBody>
          <a:bodyPr>
            <a:spAutoFit/>
          </a:bodyPr>
          <a:lstStyle/>
          <a:p>
            <a:pPr>
              <a:spcAft>
                <a:spcPts val="600"/>
              </a:spcAft>
              <a:defRPr/>
            </a:pPr>
            <a:r>
              <a:rPr lang="en-US" sz="3600" dirty="0">
                <a:latin typeface="+mn-lt"/>
              </a:rPr>
              <a:t>Prepositional Phrases in English</a:t>
            </a:r>
          </a:p>
          <a:p>
            <a:pPr>
              <a:spcAft>
                <a:spcPts val="600"/>
              </a:spcAft>
              <a:defRPr/>
            </a:pPr>
            <a:endParaRPr lang="en-US" sz="3600" dirty="0">
              <a:latin typeface="+mn-lt"/>
            </a:endParaRPr>
          </a:p>
          <a:p>
            <a:pPr>
              <a:spcAft>
                <a:spcPts val="600"/>
              </a:spcAft>
              <a:defRPr/>
            </a:pPr>
            <a:r>
              <a:rPr lang="en-US" sz="2800" b="1" dirty="0">
                <a:latin typeface="+mn-lt"/>
              </a:rPr>
              <a:t>Teacher Noticing Task 2</a:t>
            </a:r>
            <a:r>
              <a:rPr lang="en-US" sz="2800" dirty="0">
                <a:latin typeface="+mn-lt"/>
              </a:rPr>
              <a:t>: proficient use of English</a:t>
            </a:r>
            <a:endParaRPr lang="en-US" sz="2800" b="1" dirty="0">
              <a:latin typeface="+mn-lt"/>
            </a:endParaRPr>
          </a:p>
          <a:p>
            <a:pPr marL="461963" indent="-228600">
              <a:lnSpc>
                <a:spcPct val="150000"/>
              </a:lnSpc>
              <a:spcAft>
                <a:spcPts val="300"/>
              </a:spcAft>
              <a:buFont typeface="Arial" pitchFamily="34" charset="0"/>
              <a:buChar char="•"/>
              <a:defRPr/>
            </a:pPr>
            <a:r>
              <a:rPr lang="en-US" sz="2400" dirty="0">
                <a:latin typeface="+mn-lt"/>
              </a:rPr>
              <a:t>Read your text and then work together to:</a:t>
            </a:r>
          </a:p>
          <a:p>
            <a:pPr marL="919163" lvl="1" indent="-228600">
              <a:lnSpc>
                <a:spcPct val="150000"/>
              </a:lnSpc>
              <a:spcAft>
                <a:spcPts val="300"/>
              </a:spcAft>
              <a:buFont typeface="Arial" pitchFamily="34" charset="0"/>
              <a:buChar char="•"/>
              <a:defRPr/>
            </a:pPr>
            <a:r>
              <a:rPr lang="en-US" sz="2400" dirty="0">
                <a:latin typeface="+mn-lt"/>
              </a:rPr>
              <a:t>underline all of the prepositional phrases.</a:t>
            </a:r>
          </a:p>
          <a:p>
            <a:pPr marL="919163" lvl="1" indent="-228600">
              <a:lnSpc>
                <a:spcPct val="150000"/>
              </a:lnSpc>
              <a:spcAft>
                <a:spcPts val="300"/>
              </a:spcAft>
              <a:buFont typeface="Arial" pitchFamily="34" charset="0"/>
              <a:buChar char="•"/>
              <a:defRPr/>
            </a:pPr>
            <a:r>
              <a:rPr lang="en-US" sz="2400" dirty="0">
                <a:latin typeface="+mn-lt"/>
              </a:rPr>
              <a:t>write each one on your prepositional tree</a:t>
            </a:r>
          </a:p>
          <a:p>
            <a:pPr marL="461963" indent="-228600">
              <a:lnSpc>
                <a:spcPct val="150000"/>
              </a:lnSpc>
              <a:buFont typeface="Arial" pitchFamily="34" charset="0"/>
              <a:buChar char="•"/>
              <a:defRPr/>
            </a:pPr>
            <a:r>
              <a:rPr lang="en-US" sz="2400" dirty="0">
                <a:latin typeface="+mn-lt"/>
              </a:rPr>
              <a:t>Discuss your findings with your partners.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a:extLst/>
            </a:blip>
            <a:srcRect l="44325"/>
            <a:stretch/>
          </p:blipFill>
          <p:spPr bwMode="auto">
            <a:xfrm>
              <a:off x="7891160" y="-176561"/>
              <a:ext cx="988740" cy="6852424"/>
            </a:xfrm>
            <a:prstGeom prst="rect">
              <a:avLst/>
            </a:prstGeom>
            <a:blipFill dpi="0" rotWithShape="1">
              <a:blip r:embed="rId3"/>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2895600" cy="6508750"/>
          </a:xfrm>
          <a:prstGeom prst="rect">
            <a:avLst/>
          </a:prstGeom>
          <a:noFill/>
        </p:spPr>
        <p:txBody>
          <a:bodyPr>
            <a:spAutoFit/>
          </a:bodyPr>
          <a:lstStyle/>
          <a:p>
            <a:pPr>
              <a:defRPr/>
            </a:pPr>
            <a:r>
              <a:rPr lang="en-US" sz="2400" dirty="0">
                <a:latin typeface="+mn-lt"/>
              </a:rPr>
              <a:t>Syntax—ELL student</a:t>
            </a:r>
          </a:p>
          <a:p>
            <a:pPr>
              <a:defRPr/>
            </a:pPr>
            <a:endParaRPr lang="en-US" dirty="0">
              <a:latin typeface="+mn-lt"/>
            </a:endParaRPr>
          </a:p>
          <a:p>
            <a:pPr>
              <a:lnSpc>
                <a:spcPts val="2500"/>
              </a:lnSpc>
              <a:defRPr/>
            </a:pPr>
            <a:r>
              <a:rPr lang="en-US" dirty="0">
                <a:latin typeface="+mn-lt"/>
              </a:rPr>
              <a:t>I Can Fly</a:t>
            </a:r>
          </a:p>
          <a:p>
            <a:pPr>
              <a:lnSpc>
                <a:spcPts val="2500"/>
              </a:lnSpc>
              <a:defRPr/>
            </a:pPr>
            <a:r>
              <a:rPr lang="en-US" dirty="0">
                <a:latin typeface="+mn-lt"/>
              </a:rPr>
              <a:t>I can Fly. When I was </a:t>
            </a:r>
            <a:r>
              <a:rPr lang="en-US" dirty="0" err="1">
                <a:latin typeface="+mn-lt"/>
              </a:rPr>
              <a:t>litle</a:t>
            </a:r>
            <a:r>
              <a:rPr lang="en-US" dirty="0">
                <a:latin typeface="+mn-lt"/>
              </a:rPr>
              <a:t> my Mom teach to fly. I Fly every where. I look for food. I have friend when I was flying and still looking at food. My mom go looking the </a:t>
            </a:r>
            <a:r>
              <a:rPr lang="en-US" dirty="0" err="1">
                <a:latin typeface="+mn-lt"/>
              </a:rPr>
              <a:t>nother</a:t>
            </a:r>
            <a:r>
              <a:rPr lang="en-US" dirty="0">
                <a:latin typeface="+mn-lt"/>
              </a:rPr>
              <a:t> food. I hate finger nails. I have a big body. I have a good food. I play with my friend. My mom have a new friend and we all play together. we have a party. I'm happy and I have a big head. The next day. I com back to my home. I go to sleep at home. I like being a bird.</a:t>
            </a:r>
          </a:p>
        </p:txBody>
      </p:sp>
      <p:graphicFrame>
        <p:nvGraphicFramePr>
          <p:cNvPr id="3" name="Table 2"/>
          <p:cNvGraphicFramePr>
            <a:graphicFrameLocks noGrp="1"/>
          </p:cNvGraphicFramePr>
          <p:nvPr/>
        </p:nvGraphicFramePr>
        <p:xfrm>
          <a:off x="3505200" y="381000"/>
          <a:ext cx="5410200" cy="6035040"/>
        </p:xfrm>
        <a:graphic>
          <a:graphicData uri="http://schemas.openxmlformats.org/drawingml/2006/table">
            <a:tbl>
              <a:tblPr firstRow="1" firstCol="1" bandRow="1">
                <a:tableStyleId>{5C22544A-7EE6-4342-B048-85BDC9FD1C3A}</a:tableStyleId>
              </a:tblPr>
              <a:tblGrid>
                <a:gridCol w="619376"/>
                <a:gridCol w="884823"/>
                <a:gridCol w="973305"/>
                <a:gridCol w="973305"/>
                <a:gridCol w="986086"/>
                <a:gridCol w="973305"/>
              </a:tblGrid>
              <a:tr h="0">
                <a:tc>
                  <a:txBody>
                    <a:bodyPr/>
                    <a:lstStyle/>
                    <a:p>
                      <a:pPr marL="0" marR="0">
                        <a:spcBef>
                          <a:spcPts val="0"/>
                        </a:spcBef>
                        <a:spcAft>
                          <a:spcPts val="0"/>
                        </a:spcAft>
                      </a:pPr>
                      <a:r>
                        <a:rPr lang="en-US" sz="1800" dirty="0">
                          <a:effectLst/>
                          <a:latin typeface="+mn-lt"/>
                        </a:rPr>
                        <a:t>sent #</a:t>
                      </a:r>
                      <a:endParaRPr lang="en-US" sz="1800"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800" dirty="0">
                          <a:effectLst/>
                          <a:latin typeface="+mn-lt"/>
                        </a:rPr>
                        <a:t>words/</a:t>
                      </a:r>
                    </a:p>
                    <a:p>
                      <a:pPr marL="0" marR="0">
                        <a:spcBef>
                          <a:spcPts val="0"/>
                        </a:spcBef>
                        <a:spcAft>
                          <a:spcPts val="0"/>
                        </a:spcAft>
                      </a:pPr>
                      <a:r>
                        <a:rPr lang="en-US" sz="1800" dirty="0">
                          <a:effectLst/>
                          <a:latin typeface="+mn-lt"/>
                        </a:rPr>
                        <a:t>sent</a:t>
                      </a:r>
                      <a:endParaRPr lang="en-US" sz="1800"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800" dirty="0" err="1">
                          <a:effectLst/>
                          <a:latin typeface="+mn-lt"/>
                        </a:rPr>
                        <a:t>Indep</a:t>
                      </a:r>
                      <a:endParaRPr lang="en-US" sz="1800" dirty="0">
                        <a:effectLst/>
                        <a:latin typeface="+mn-lt"/>
                      </a:endParaRPr>
                    </a:p>
                    <a:p>
                      <a:pPr marL="0" marR="0">
                        <a:spcBef>
                          <a:spcPts val="0"/>
                        </a:spcBef>
                        <a:spcAft>
                          <a:spcPts val="0"/>
                        </a:spcAft>
                      </a:pPr>
                      <a:r>
                        <a:rPr lang="en-US" sz="1800" dirty="0">
                          <a:effectLst/>
                          <a:latin typeface="+mn-lt"/>
                        </a:rPr>
                        <a:t>clauses/</a:t>
                      </a:r>
                    </a:p>
                    <a:p>
                      <a:pPr marL="0" marR="0">
                        <a:spcBef>
                          <a:spcPts val="0"/>
                        </a:spcBef>
                        <a:spcAft>
                          <a:spcPts val="0"/>
                        </a:spcAft>
                      </a:pPr>
                      <a:r>
                        <a:rPr lang="en-US" sz="1800" dirty="0">
                          <a:effectLst/>
                          <a:latin typeface="+mn-lt"/>
                        </a:rPr>
                        <a:t>sent</a:t>
                      </a:r>
                      <a:endParaRPr lang="en-US" sz="1800"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800">
                          <a:effectLst/>
                          <a:latin typeface="+mn-lt"/>
                        </a:rPr>
                        <a:t>Dep</a:t>
                      </a:r>
                    </a:p>
                    <a:p>
                      <a:pPr marL="0" marR="0">
                        <a:spcBef>
                          <a:spcPts val="0"/>
                        </a:spcBef>
                        <a:spcAft>
                          <a:spcPts val="0"/>
                        </a:spcAft>
                      </a:pPr>
                      <a:r>
                        <a:rPr lang="en-US" sz="1800">
                          <a:effectLst/>
                          <a:latin typeface="+mn-lt"/>
                        </a:rPr>
                        <a:t>clauses/</a:t>
                      </a:r>
                    </a:p>
                    <a:p>
                      <a:pPr marL="0" marR="0">
                        <a:spcBef>
                          <a:spcPts val="0"/>
                        </a:spcBef>
                        <a:spcAft>
                          <a:spcPts val="0"/>
                        </a:spcAft>
                      </a:pPr>
                      <a:r>
                        <a:rPr lang="en-US" sz="1800">
                          <a:effectLst/>
                          <a:latin typeface="+mn-lt"/>
                        </a:rPr>
                        <a:t>sent</a:t>
                      </a:r>
                      <a:endParaRPr lang="en-US" sz="1800">
                        <a:effectLst/>
                        <a:latin typeface="+mn-lt"/>
                        <a:ea typeface="Calibri"/>
                        <a:cs typeface="Times New Roman"/>
                      </a:endParaRPr>
                    </a:p>
                  </a:txBody>
                  <a:tcPr marL="68580" marR="68580" marT="0" marB="0"/>
                </a:tc>
                <a:tc>
                  <a:txBody>
                    <a:bodyPr/>
                    <a:lstStyle/>
                    <a:p>
                      <a:pPr marL="0" marR="0">
                        <a:spcBef>
                          <a:spcPts val="0"/>
                        </a:spcBef>
                        <a:spcAft>
                          <a:spcPts val="0"/>
                        </a:spcAft>
                      </a:pPr>
                      <a:r>
                        <a:rPr lang="en-US" sz="1800" dirty="0">
                          <a:effectLst/>
                          <a:latin typeface="+mn-lt"/>
                        </a:rPr>
                        <a:t>Prep</a:t>
                      </a:r>
                    </a:p>
                    <a:p>
                      <a:pPr marL="0" marR="0">
                        <a:spcBef>
                          <a:spcPts val="0"/>
                        </a:spcBef>
                        <a:spcAft>
                          <a:spcPts val="0"/>
                        </a:spcAft>
                      </a:pPr>
                      <a:r>
                        <a:rPr lang="en-US" sz="1800" dirty="0">
                          <a:effectLst/>
                          <a:latin typeface="+mn-lt"/>
                        </a:rPr>
                        <a:t>phrases/</a:t>
                      </a:r>
                    </a:p>
                    <a:p>
                      <a:pPr marL="0" marR="0">
                        <a:spcBef>
                          <a:spcPts val="0"/>
                        </a:spcBef>
                        <a:spcAft>
                          <a:spcPts val="0"/>
                        </a:spcAft>
                      </a:pPr>
                      <a:r>
                        <a:rPr lang="en-US" sz="1800" dirty="0">
                          <a:effectLst/>
                          <a:latin typeface="+mn-lt"/>
                        </a:rPr>
                        <a:t>sent</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spcBef>
                          <a:spcPts val="0"/>
                        </a:spcBef>
                        <a:spcAft>
                          <a:spcPts val="0"/>
                        </a:spcAft>
                      </a:pPr>
                      <a:r>
                        <a:rPr lang="en-US" sz="1800">
                          <a:effectLst/>
                          <a:latin typeface="+mn-lt"/>
                        </a:rPr>
                        <a:t>other</a:t>
                      </a:r>
                    </a:p>
                    <a:p>
                      <a:pPr marL="0" marR="0">
                        <a:spcBef>
                          <a:spcPts val="0"/>
                        </a:spcBef>
                        <a:spcAft>
                          <a:spcPts val="0"/>
                        </a:spcAft>
                      </a:pPr>
                      <a:r>
                        <a:rPr lang="en-US" sz="1800">
                          <a:effectLst/>
                          <a:latin typeface="+mn-lt"/>
                        </a:rPr>
                        <a:t>modif/</a:t>
                      </a:r>
                    </a:p>
                    <a:p>
                      <a:pPr marL="0" marR="0">
                        <a:spcBef>
                          <a:spcPts val="0"/>
                        </a:spcBef>
                        <a:spcAft>
                          <a:spcPts val="0"/>
                        </a:spcAft>
                      </a:pPr>
                      <a:r>
                        <a:rPr lang="en-US" sz="1800">
                          <a:effectLst/>
                          <a:latin typeface="+mn-lt"/>
                        </a:rPr>
                        <a:t>sent</a:t>
                      </a:r>
                      <a:endParaRPr lang="en-US" sz="180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a:effectLst/>
                          <a:latin typeface="+mn-lt"/>
                        </a:rPr>
                        <a:t>1</a:t>
                      </a:r>
                      <a:endParaRPr lang="en-US" sz="180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3</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dirty="0">
                          <a:effectLst/>
                          <a:latin typeface="+mn-lt"/>
                        </a:rPr>
                        <a:t>2</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9</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dirty="0">
                          <a:effectLst/>
                          <a:latin typeface="+mn-lt"/>
                        </a:rPr>
                        <a:t>3</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4</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dirty="0">
                          <a:effectLst/>
                          <a:latin typeface="+mn-lt"/>
                        </a:rPr>
                        <a:t>4</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4</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a:effectLst/>
                          <a:latin typeface="+mn-lt"/>
                        </a:rPr>
                        <a:t>5</a:t>
                      </a:r>
                      <a:endParaRPr lang="en-US" sz="180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12</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dirty="0">
                          <a:effectLst/>
                          <a:latin typeface="+mn-lt"/>
                        </a:rPr>
                        <a:t>6</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7</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a:effectLst/>
                          <a:latin typeface="+mn-lt"/>
                        </a:rPr>
                        <a:t>7</a:t>
                      </a:r>
                      <a:endParaRPr lang="en-US" sz="180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3</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a:effectLst/>
                          <a:latin typeface="+mn-lt"/>
                        </a:rPr>
                        <a:t>8</a:t>
                      </a:r>
                      <a:endParaRPr lang="en-US" sz="180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5</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a:effectLst/>
                          <a:latin typeface="+mn-lt"/>
                        </a:rPr>
                        <a:t>9</a:t>
                      </a:r>
                      <a:endParaRPr lang="en-US" sz="180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5</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dirty="0">
                          <a:effectLst/>
                          <a:latin typeface="+mn-lt"/>
                        </a:rPr>
                        <a:t>10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5</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dirty="0" smtClean="0">
                          <a:effectLst/>
                          <a:latin typeface="+mn-lt"/>
                        </a:rPr>
                        <a:t>11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2</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dirty="0" smtClean="0">
                          <a:effectLst/>
                          <a:latin typeface="+mn-lt"/>
                        </a:rPr>
                        <a:t>12</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4</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dirty="0" smtClean="0">
                          <a:effectLst/>
                          <a:latin typeface="+mn-lt"/>
                          <a:ea typeface="Calibri"/>
                          <a:cs typeface="Times New Roman"/>
                        </a:rPr>
                        <a:t>13</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9</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2</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dirty="0" smtClean="0">
                          <a:effectLst/>
                          <a:latin typeface="+mn-lt"/>
                          <a:ea typeface="Calibri"/>
                          <a:cs typeface="Times New Roman"/>
                        </a:rPr>
                        <a:t>14</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3</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dirty="0" smtClean="0">
                          <a:effectLst/>
                          <a:latin typeface="+mn-lt"/>
                          <a:ea typeface="Calibri"/>
                          <a:cs typeface="Times New Roman"/>
                        </a:rPr>
                        <a:t>15</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6</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dirty="0" smtClean="0">
                          <a:effectLst/>
                          <a:latin typeface="+mn-lt"/>
                          <a:ea typeface="Calibri"/>
                          <a:cs typeface="Times New Roman"/>
                        </a:rPr>
                        <a:t>16</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6</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r>
                        <a:rPr lang="en-US" sz="1800" dirty="0" smtClean="0">
                          <a:effectLst/>
                          <a:latin typeface="+mn-lt"/>
                          <a:ea typeface="Calibri"/>
                          <a:cs typeface="Times New Roman"/>
                        </a:rPr>
                        <a:t>17</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5</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endParaRPr lang="en-US" sz="1800" dirty="0">
                        <a:effectLst/>
                        <a:latin typeface="+mn-lt"/>
                        <a:ea typeface="Calibri"/>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Calibri"/>
                          <a:cs typeface="Times New Roman"/>
                        </a:rPr>
                        <a:t>101</a:t>
                      </a:r>
                      <a:endParaRPr lang="en-US" sz="1800" dirty="0">
                        <a:effectLst/>
                        <a:latin typeface="+mn-lt"/>
                        <a:ea typeface="Calibri"/>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Calibri"/>
                          <a:cs typeface="Times New Roman"/>
                        </a:rPr>
                        <a:t>18</a:t>
                      </a:r>
                      <a:endParaRPr lang="en-US" sz="1800" dirty="0">
                        <a:effectLst/>
                        <a:latin typeface="+mn-lt"/>
                        <a:ea typeface="Calibri"/>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Calibri"/>
                          <a:cs typeface="Times New Roman"/>
                        </a:rPr>
                        <a:t>2</a:t>
                      </a:r>
                      <a:endParaRPr lang="en-US" sz="1800" dirty="0">
                        <a:effectLst/>
                        <a:latin typeface="+mn-lt"/>
                        <a:ea typeface="Calibri"/>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Calibri"/>
                          <a:cs typeface="Times New Roman"/>
                        </a:rPr>
                        <a:t>5</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ct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r h="0">
                <a:tc>
                  <a:txBody>
                    <a:bodyPr/>
                    <a:lstStyle/>
                    <a:p>
                      <a:pPr marL="0" marR="0">
                        <a:spcBef>
                          <a:spcPts val="0"/>
                        </a:spcBef>
                        <a:spcAft>
                          <a:spcPts val="0"/>
                        </a:spcAft>
                      </a:pPr>
                      <a:endParaRPr lang="en-US" sz="1800">
                        <a:effectLst/>
                        <a:latin typeface="+mn-lt"/>
                        <a:ea typeface="Calibri"/>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Calibri"/>
                          <a:cs typeface="Times New Roman"/>
                        </a:rPr>
                        <a:t>5.9</a:t>
                      </a:r>
                      <a:endParaRPr lang="en-US" sz="1800" dirty="0">
                        <a:effectLst/>
                        <a:latin typeface="+mn-lt"/>
                        <a:ea typeface="Calibri"/>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Calibri"/>
                          <a:cs typeface="Times New Roman"/>
                        </a:rPr>
                        <a:t>1.06</a:t>
                      </a:r>
                      <a:endParaRPr lang="en-US" sz="1800" dirty="0">
                        <a:effectLst/>
                        <a:latin typeface="+mn-lt"/>
                        <a:ea typeface="Calibri"/>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Calibri"/>
                          <a:cs typeface="Times New Roman"/>
                        </a:rPr>
                        <a:t>.12</a:t>
                      </a:r>
                      <a:endParaRPr lang="en-US" sz="1800" dirty="0">
                        <a:effectLst/>
                        <a:latin typeface="+mn-lt"/>
                        <a:ea typeface="Calibri"/>
                        <a:cs typeface="Times New Roman"/>
                      </a:endParaRPr>
                    </a:p>
                  </a:txBody>
                  <a:tcPr marL="68580" marR="68580" marT="0" marB="0"/>
                </a:tc>
                <a:tc>
                  <a:txBody>
                    <a:bodyPr/>
                    <a:lstStyle/>
                    <a:p>
                      <a:pPr marL="0" marR="0" algn="ctr">
                        <a:spcBef>
                          <a:spcPts val="0"/>
                        </a:spcBef>
                        <a:spcAft>
                          <a:spcPts val="0"/>
                        </a:spcAft>
                      </a:pPr>
                      <a:r>
                        <a:rPr lang="en-US" sz="1800" dirty="0" smtClean="0">
                          <a:effectLst/>
                          <a:latin typeface="+mn-lt"/>
                          <a:ea typeface="Calibri"/>
                          <a:cs typeface="Times New Roman"/>
                        </a:rPr>
                        <a:t>.29</a:t>
                      </a:r>
                      <a:endParaRPr lang="en-US" sz="1800" dirty="0">
                        <a:effectLst/>
                        <a:latin typeface="+mn-lt"/>
                        <a:ea typeface="Calibri"/>
                        <a:cs typeface="Times New Roman"/>
                      </a:endParaRPr>
                    </a:p>
                  </a:txBody>
                  <a:tcPr marL="68580" marR="68580" marT="0" marB="0">
                    <a:solidFill>
                      <a:srgbClr val="FF0000"/>
                    </a:solidFill>
                  </a:tcPr>
                </a:tc>
                <a:tc>
                  <a:txBody>
                    <a:bodyPr/>
                    <a:lstStyle/>
                    <a:p>
                      <a:pPr marL="0" marR="0" algn="ctr">
                        <a:spcBef>
                          <a:spcPts val="0"/>
                        </a:spcBef>
                        <a:spcAft>
                          <a:spcPts val="0"/>
                        </a:spcAf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2"/>
          <p:cNvGrpSpPr>
            <a:grpSpLocks/>
          </p:cNvGrpSpPr>
          <p:nvPr/>
        </p:nvGrpSpPr>
        <p:grpSpPr bwMode="auto">
          <a:xfrm>
            <a:off x="8153400" y="4763"/>
            <a:ext cx="1020763" cy="6858000"/>
            <a:chOff x="7891160" y="-176561"/>
            <a:chExt cx="1020335" cy="6858000"/>
          </a:xfrm>
        </p:grpSpPr>
        <p:pic>
          <p:nvPicPr>
            <p:cNvPr id="4" name="Picture 2" descr="C:\Users\Rob\AppData\Local\Microsoft\Windows\Temporary Internet Files\Content.IE5\FVXFMXHO\MP900439527[1].jpg"/>
            <p:cNvPicPr>
              <a:picLocks noChangeAspect="1" noChangeArrowheads="1"/>
            </p:cNvPicPr>
            <p:nvPr/>
          </p:nvPicPr>
          <p:blipFill rotWithShape="1">
            <a:blip r:embed="rId2">
              <a:extLst/>
            </a:blip>
            <a:srcRect l="44325"/>
            <a:stretch/>
          </p:blipFill>
          <p:spPr bwMode="auto">
            <a:xfrm>
              <a:off x="7891160" y="-176561"/>
              <a:ext cx="988740" cy="6852424"/>
            </a:xfrm>
            <a:prstGeom prst="rect">
              <a:avLst/>
            </a:prstGeom>
            <a:blipFill dpi="0" rotWithShape="1">
              <a:blip r:embed="rId3"/>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extBox 1"/>
          <p:cNvSpPr txBox="1"/>
          <p:nvPr/>
        </p:nvSpPr>
        <p:spPr>
          <a:xfrm>
            <a:off x="457200" y="381000"/>
            <a:ext cx="7924800" cy="6154738"/>
          </a:xfrm>
          <a:prstGeom prst="rect">
            <a:avLst/>
          </a:prstGeom>
          <a:noFill/>
        </p:spPr>
        <p:txBody>
          <a:bodyPr>
            <a:spAutoFit/>
          </a:bodyPr>
          <a:lstStyle/>
          <a:p>
            <a:pPr>
              <a:defRPr/>
            </a:pPr>
            <a:r>
              <a:rPr lang="en-US" sz="2400" dirty="0">
                <a:latin typeface="+mn-lt"/>
              </a:rPr>
              <a:t>Syntax</a:t>
            </a:r>
          </a:p>
          <a:p>
            <a:pPr>
              <a:defRPr/>
            </a:pPr>
            <a:r>
              <a:rPr lang="en-US" sz="2400" dirty="0">
                <a:latin typeface="+mn-lt"/>
              </a:rPr>
              <a:t>Helping students deal with information overload</a:t>
            </a:r>
          </a:p>
          <a:p>
            <a:pPr>
              <a:defRPr/>
            </a:pPr>
            <a:endParaRPr lang="en-US" sz="2400" dirty="0">
              <a:latin typeface="+mn-lt"/>
            </a:endParaRPr>
          </a:p>
          <a:p>
            <a:pPr marL="342900" indent="-342900">
              <a:spcAft>
                <a:spcPts val="600"/>
              </a:spcAft>
              <a:buFont typeface="Arial" pitchFamily="34" charset="0"/>
              <a:buChar char="•"/>
              <a:defRPr/>
            </a:pPr>
            <a:r>
              <a:rPr lang="en-US" sz="2400" dirty="0">
                <a:latin typeface="+mn-lt"/>
              </a:rPr>
              <a:t>English sentences are hierarchically organized, so</a:t>
            </a:r>
          </a:p>
          <a:p>
            <a:pPr marL="1371600" indent="-1371600">
              <a:spcAft>
                <a:spcPts val="600"/>
              </a:spcAft>
              <a:tabLst>
                <a:tab pos="914400" algn="l"/>
              </a:tabLst>
              <a:defRPr/>
            </a:pPr>
            <a:r>
              <a:rPr lang="en-US" sz="2400" dirty="0">
                <a:latin typeface="+mn-lt"/>
              </a:rPr>
              <a:t>	-teach students to focus their attention on the        </a:t>
            </a:r>
            <a:r>
              <a:rPr lang="en-US" sz="2400" b="1" u="sng" dirty="0">
                <a:solidFill>
                  <a:srgbClr val="FF0000"/>
                </a:solidFill>
                <a:latin typeface="+mn-lt"/>
              </a:rPr>
              <a:t>head noun of the subject</a:t>
            </a:r>
            <a:r>
              <a:rPr lang="en-US" sz="2400" dirty="0">
                <a:latin typeface="+mn-lt"/>
              </a:rPr>
              <a:t>, the </a:t>
            </a:r>
            <a:r>
              <a:rPr lang="en-US" sz="2400" b="1" u="sng" dirty="0">
                <a:solidFill>
                  <a:srgbClr val="7030A0"/>
                </a:solidFill>
                <a:latin typeface="+mn-lt"/>
              </a:rPr>
              <a:t>main verb</a:t>
            </a:r>
            <a:r>
              <a:rPr lang="en-US" sz="2400" dirty="0">
                <a:latin typeface="+mn-lt"/>
              </a:rPr>
              <a:t>, </a:t>
            </a:r>
            <a:r>
              <a:rPr lang="en-US" sz="2400" b="1" u="sng" dirty="0">
                <a:solidFill>
                  <a:schemeClr val="accent1"/>
                </a:solidFill>
                <a:latin typeface="+mn-lt"/>
              </a:rPr>
              <a:t>complement</a:t>
            </a:r>
            <a:r>
              <a:rPr lang="en-US" sz="2400" dirty="0">
                <a:latin typeface="+mn-lt"/>
              </a:rPr>
              <a:t>, and </a:t>
            </a:r>
            <a:r>
              <a:rPr lang="en-US" sz="2400" b="1" u="sng" dirty="0">
                <a:solidFill>
                  <a:srgbClr val="00B050"/>
                </a:solidFill>
                <a:latin typeface="+mn-lt"/>
              </a:rPr>
              <a:t>conjunctions</a:t>
            </a:r>
            <a:r>
              <a:rPr lang="en-US" sz="2400" dirty="0">
                <a:latin typeface="+mn-lt"/>
              </a:rPr>
              <a:t>.</a:t>
            </a:r>
            <a:endParaRPr lang="en-US" sz="2400" b="1" u="sng" dirty="0">
              <a:solidFill>
                <a:srgbClr val="7030A0"/>
              </a:solidFill>
              <a:latin typeface="+mn-lt"/>
            </a:endParaRPr>
          </a:p>
          <a:p>
            <a:pPr marL="1371600" indent="-1371600">
              <a:tabLst>
                <a:tab pos="914400" algn="l"/>
              </a:tabLst>
              <a:defRPr/>
            </a:pPr>
            <a:r>
              <a:rPr lang="en-US" sz="2400" dirty="0">
                <a:latin typeface="+mn-lt"/>
              </a:rPr>
              <a:t>	-modifiers add extra (less important) information</a:t>
            </a:r>
          </a:p>
          <a:p>
            <a:pPr>
              <a:defRPr/>
            </a:pPr>
            <a:endParaRPr lang="en-US" sz="2400" dirty="0">
              <a:latin typeface="+mn-lt"/>
            </a:endParaRPr>
          </a:p>
          <a:p>
            <a:pPr>
              <a:defRPr/>
            </a:pPr>
            <a:r>
              <a:rPr lang="en-US" sz="2400" dirty="0">
                <a:latin typeface="+mn-lt"/>
              </a:rPr>
              <a:t>The Drake stopped at Alexandria, Bengasi, Tripoli, Tunis and Algiers, passed the Rock of Gibraltar and turned north up the coast of Portugal. </a:t>
            </a:r>
          </a:p>
          <a:p>
            <a:pPr>
              <a:defRPr/>
            </a:pPr>
            <a:endParaRPr lang="en-US" sz="2400" dirty="0">
              <a:latin typeface="+mn-lt"/>
            </a:endParaRPr>
          </a:p>
          <a:p>
            <a:pPr>
              <a:defRPr/>
            </a:pPr>
            <a:r>
              <a:rPr lang="en-US" sz="2400" b="1" u="sng" dirty="0">
                <a:solidFill>
                  <a:srgbClr val="FF0000"/>
                </a:solidFill>
                <a:latin typeface="+mn-lt"/>
              </a:rPr>
              <a:t>The Drake</a:t>
            </a:r>
            <a:r>
              <a:rPr lang="en-US" sz="2400" b="1" dirty="0">
                <a:solidFill>
                  <a:srgbClr val="FF0000"/>
                </a:solidFill>
                <a:latin typeface="+mn-lt"/>
              </a:rPr>
              <a:t> </a:t>
            </a:r>
            <a:r>
              <a:rPr lang="en-US" sz="2400" b="1" u="sng" dirty="0">
                <a:solidFill>
                  <a:srgbClr val="7030A0"/>
                </a:solidFill>
                <a:latin typeface="+mn-lt"/>
              </a:rPr>
              <a:t>stopped</a:t>
            </a:r>
            <a:r>
              <a:rPr lang="en-US" sz="2400" dirty="0">
                <a:latin typeface="+mn-lt"/>
              </a:rPr>
              <a:t> at Alexandria, Bengasi, Tripoli, Tunis and Algiers, </a:t>
            </a:r>
            <a:r>
              <a:rPr lang="en-US" sz="2400" b="1" u="sng" dirty="0">
                <a:solidFill>
                  <a:srgbClr val="7030A0"/>
                </a:solidFill>
                <a:latin typeface="+mn-lt"/>
              </a:rPr>
              <a:t>passed</a:t>
            </a:r>
            <a:r>
              <a:rPr lang="en-US" sz="2400" dirty="0">
                <a:latin typeface="+mn-lt"/>
              </a:rPr>
              <a:t> </a:t>
            </a:r>
            <a:r>
              <a:rPr lang="en-US" sz="2400" b="1" u="sng" dirty="0">
                <a:solidFill>
                  <a:schemeClr val="accent1"/>
                </a:solidFill>
                <a:latin typeface="+mn-lt"/>
              </a:rPr>
              <a:t>the Rock</a:t>
            </a:r>
            <a:r>
              <a:rPr lang="en-US" sz="2400" dirty="0">
                <a:latin typeface="+mn-lt"/>
              </a:rPr>
              <a:t> of Gibraltar </a:t>
            </a:r>
            <a:r>
              <a:rPr lang="en-US" sz="2400" b="1" u="sng" dirty="0">
                <a:solidFill>
                  <a:srgbClr val="00B050"/>
                </a:solidFill>
                <a:latin typeface="+mn-lt"/>
              </a:rPr>
              <a:t>and</a:t>
            </a:r>
            <a:r>
              <a:rPr lang="en-US" sz="2400" dirty="0">
                <a:solidFill>
                  <a:srgbClr val="00B050"/>
                </a:solidFill>
                <a:latin typeface="+mn-lt"/>
              </a:rPr>
              <a:t> </a:t>
            </a:r>
            <a:r>
              <a:rPr lang="en-US" sz="2400" b="1" u="sng" dirty="0">
                <a:solidFill>
                  <a:srgbClr val="7030A0"/>
                </a:solidFill>
                <a:latin typeface="+mn-lt"/>
              </a:rPr>
              <a:t>turned</a:t>
            </a:r>
            <a:r>
              <a:rPr lang="en-US" sz="2400" dirty="0">
                <a:latin typeface="+mn-lt"/>
              </a:rPr>
              <a:t> </a:t>
            </a:r>
            <a:r>
              <a:rPr lang="en-US" sz="2400" b="1" u="sng" dirty="0">
                <a:solidFill>
                  <a:schemeClr val="accent1"/>
                </a:solidFill>
                <a:latin typeface="+mn-lt"/>
              </a:rPr>
              <a:t>north</a:t>
            </a:r>
            <a:r>
              <a:rPr lang="en-US" sz="2400" dirty="0">
                <a:latin typeface="+mn-lt"/>
              </a:rPr>
              <a:t> up the coast of Portugal.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2"/>
          <p:cNvGrpSpPr>
            <a:grpSpLocks/>
          </p:cNvGrpSpPr>
          <p:nvPr/>
        </p:nvGrpSpPr>
        <p:grpSpPr bwMode="auto">
          <a:xfrm>
            <a:off x="8153400" y="4763"/>
            <a:ext cx="1020763" cy="6858000"/>
            <a:chOff x="7891160" y="-176561"/>
            <a:chExt cx="1020335" cy="6858000"/>
          </a:xfrm>
        </p:grpSpPr>
        <p:pic>
          <p:nvPicPr>
            <p:cNvPr id="4" name="Picture 2" descr="C:\Users\Rob\AppData\Local\Microsoft\Windows\Temporary Internet Files\Content.IE5\FVXFMXHO\MP900439527[1].jpg"/>
            <p:cNvPicPr>
              <a:picLocks noChangeAspect="1" noChangeArrowheads="1"/>
            </p:cNvPicPr>
            <p:nvPr/>
          </p:nvPicPr>
          <p:blipFill rotWithShape="1">
            <a:blip r:embed="rId2">
              <a:extLst/>
            </a:blip>
            <a:srcRect l="44325"/>
            <a:stretch/>
          </p:blipFill>
          <p:spPr bwMode="auto">
            <a:xfrm>
              <a:off x="7891160" y="-176561"/>
              <a:ext cx="988740" cy="6852424"/>
            </a:xfrm>
            <a:prstGeom prst="rect">
              <a:avLst/>
            </a:prstGeom>
            <a:blipFill dpi="0" rotWithShape="1">
              <a:blip r:embed="rId3"/>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extBox 1"/>
          <p:cNvSpPr txBox="1"/>
          <p:nvPr/>
        </p:nvSpPr>
        <p:spPr>
          <a:xfrm>
            <a:off x="457200" y="381000"/>
            <a:ext cx="7726363" cy="5416550"/>
          </a:xfrm>
          <a:prstGeom prst="rect">
            <a:avLst/>
          </a:prstGeom>
          <a:noFill/>
        </p:spPr>
        <p:txBody>
          <a:bodyPr>
            <a:spAutoFit/>
          </a:bodyPr>
          <a:lstStyle/>
          <a:p>
            <a:pPr>
              <a:defRPr/>
            </a:pPr>
            <a:r>
              <a:rPr lang="en-US" sz="2400" dirty="0">
                <a:latin typeface="+mn-lt"/>
              </a:rPr>
              <a:t>Syntax</a:t>
            </a:r>
          </a:p>
          <a:p>
            <a:pPr>
              <a:defRPr/>
            </a:pPr>
            <a:r>
              <a:rPr lang="en-US" sz="2400" dirty="0">
                <a:latin typeface="+mn-lt"/>
              </a:rPr>
              <a:t>Helping students deal with information overload</a:t>
            </a:r>
          </a:p>
          <a:p>
            <a:pPr>
              <a:defRPr/>
            </a:pPr>
            <a:endParaRPr lang="en-US" sz="2400" dirty="0">
              <a:latin typeface="+mn-lt"/>
            </a:endParaRPr>
          </a:p>
          <a:p>
            <a:pPr marL="342900" indent="-342900">
              <a:spcAft>
                <a:spcPts val="600"/>
              </a:spcAft>
              <a:buFont typeface="Arial" pitchFamily="34" charset="0"/>
              <a:buChar char="•"/>
              <a:defRPr/>
            </a:pPr>
            <a:r>
              <a:rPr lang="en-US" sz="2400" dirty="0">
                <a:latin typeface="+mn-lt"/>
              </a:rPr>
              <a:t>English sentences are hierarchically organized, so</a:t>
            </a:r>
          </a:p>
          <a:p>
            <a:pPr marL="1371600" indent="-1371600">
              <a:spcAft>
                <a:spcPts val="600"/>
              </a:spcAft>
              <a:tabLst>
                <a:tab pos="914400" algn="l"/>
              </a:tabLst>
              <a:defRPr/>
            </a:pPr>
            <a:r>
              <a:rPr lang="en-US" sz="2400" dirty="0">
                <a:latin typeface="+mn-lt"/>
              </a:rPr>
              <a:t>	-teach students to focus their attention on the      </a:t>
            </a:r>
            <a:r>
              <a:rPr lang="en-US" sz="2400" b="1" u="sng" dirty="0">
                <a:solidFill>
                  <a:srgbClr val="FF0000"/>
                </a:solidFill>
                <a:latin typeface="+mn-lt"/>
              </a:rPr>
              <a:t>head noun of the subject</a:t>
            </a:r>
            <a:r>
              <a:rPr lang="en-US" sz="2400" dirty="0">
                <a:latin typeface="+mn-lt"/>
              </a:rPr>
              <a:t>, the </a:t>
            </a:r>
            <a:r>
              <a:rPr lang="en-US" sz="2400" b="1" u="sng" dirty="0">
                <a:solidFill>
                  <a:srgbClr val="7030A0"/>
                </a:solidFill>
                <a:latin typeface="+mn-lt"/>
              </a:rPr>
              <a:t>main verb</a:t>
            </a:r>
            <a:r>
              <a:rPr lang="en-US" sz="2400" dirty="0">
                <a:latin typeface="+mn-lt"/>
              </a:rPr>
              <a:t>, </a:t>
            </a:r>
            <a:r>
              <a:rPr lang="en-US" sz="2400" b="1" u="sng" dirty="0">
                <a:solidFill>
                  <a:schemeClr val="accent1"/>
                </a:solidFill>
                <a:latin typeface="+mn-lt"/>
              </a:rPr>
              <a:t>complement</a:t>
            </a:r>
            <a:r>
              <a:rPr lang="en-US" sz="2400" dirty="0">
                <a:latin typeface="+mn-lt"/>
              </a:rPr>
              <a:t>, and </a:t>
            </a:r>
            <a:r>
              <a:rPr lang="en-US" sz="2400" b="1" u="sng" dirty="0">
                <a:solidFill>
                  <a:srgbClr val="00B050"/>
                </a:solidFill>
                <a:latin typeface="+mn-lt"/>
              </a:rPr>
              <a:t>conjunctions</a:t>
            </a:r>
            <a:r>
              <a:rPr lang="en-US" sz="2400" dirty="0">
                <a:latin typeface="+mn-lt"/>
              </a:rPr>
              <a:t>.</a:t>
            </a:r>
          </a:p>
          <a:p>
            <a:pPr marL="1371600" indent="-1371600">
              <a:tabLst>
                <a:tab pos="914400" algn="l"/>
              </a:tabLst>
              <a:defRPr/>
            </a:pPr>
            <a:r>
              <a:rPr lang="en-US" sz="2400" dirty="0">
                <a:latin typeface="+mn-lt"/>
              </a:rPr>
              <a:t>	-modifiers add extra (less important) information</a:t>
            </a:r>
          </a:p>
          <a:p>
            <a:pPr>
              <a:defRPr/>
            </a:pPr>
            <a:endParaRPr lang="en-US" sz="2400" dirty="0">
              <a:latin typeface="+mn-lt"/>
            </a:endParaRPr>
          </a:p>
          <a:p>
            <a:pPr>
              <a:defRPr/>
            </a:pPr>
            <a:r>
              <a:rPr lang="en-US" sz="2400" dirty="0">
                <a:latin typeface="+mn-lt"/>
              </a:rPr>
              <a:t>Horses were unknown in North America until the 1500s, when Spanish explorers began arriving. </a:t>
            </a:r>
          </a:p>
          <a:p>
            <a:pPr>
              <a:defRPr/>
            </a:pPr>
            <a:endParaRPr lang="en-US" sz="2400" dirty="0">
              <a:latin typeface="+mn-lt"/>
            </a:endParaRPr>
          </a:p>
          <a:p>
            <a:pPr>
              <a:defRPr/>
            </a:pPr>
            <a:r>
              <a:rPr lang="en-US" sz="2400" b="1" u="sng" dirty="0">
                <a:solidFill>
                  <a:srgbClr val="FF0000"/>
                </a:solidFill>
                <a:latin typeface="+mn-lt"/>
              </a:rPr>
              <a:t>Horses</a:t>
            </a:r>
            <a:r>
              <a:rPr lang="en-US" sz="2400" dirty="0">
                <a:latin typeface="+mn-lt"/>
              </a:rPr>
              <a:t> </a:t>
            </a:r>
            <a:r>
              <a:rPr lang="en-US" sz="2400" b="1" u="sng" dirty="0">
                <a:solidFill>
                  <a:srgbClr val="7030A0"/>
                </a:solidFill>
                <a:latin typeface="+mn-lt"/>
              </a:rPr>
              <a:t>were</a:t>
            </a:r>
            <a:r>
              <a:rPr lang="en-US" sz="2400" dirty="0">
                <a:solidFill>
                  <a:srgbClr val="7030A0"/>
                </a:solidFill>
                <a:latin typeface="+mn-lt"/>
              </a:rPr>
              <a:t> </a:t>
            </a:r>
            <a:r>
              <a:rPr lang="en-US" sz="2400" b="1" u="sng" dirty="0">
                <a:solidFill>
                  <a:schemeClr val="accent1"/>
                </a:solidFill>
                <a:latin typeface="+mn-lt"/>
              </a:rPr>
              <a:t>unknown</a:t>
            </a:r>
            <a:r>
              <a:rPr lang="en-US" sz="2400" dirty="0">
                <a:latin typeface="+mn-lt"/>
              </a:rPr>
              <a:t> in North America until the 1500s, </a:t>
            </a:r>
            <a:r>
              <a:rPr lang="en-US" sz="2400" b="1" u="sng" dirty="0">
                <a:solidFill>
                  <a:srgbClr val="00B050"/>
                </a:solidFill>
                <a:latin typeface="+mn-lt"/>
              </a:rPr>
              <a:t>when</a:t>
            </a:r>
            <a:r>
              <a:rPr lang="en-US" sz="2400" dirty="0">
                <a:solidFill>
                  <a:srgbClr val="00B050"/>
                </a:solidFill>
                <a:latin typeface="+mn-lt"/>
              </a:rPr>
              <a:t> </a:t>
            </a:r>
            <a:r>
              <a:rPr lang="en-US" sz="2400" dirty="0">
                <a:latin typeface="+mn-lt"/>
              </a:rPr>
              <a:t>Spanish </a:t>
            </a:r>
            <a:r>
              <a:rPr lang="en-US" sz="2400" b="1" u="sng" dirty="0">
                <a:solidFill>
                  <a:srgbClr val="FF0000"/>
                </a:solidFill>
                <a:latin typeface="+mn-lt"/>
              </a:rPr>
              <a:t>explorers</a:t>
            </a:r>
            <a:r>
              <a:rPr lang="en-US" sz="2400" dirty="0">
                <a:latin typeface="+mn-lt"/>
              </a:rPr>
              <a:t> </a:t>
            </a:r>
            <a:r>
              <a:rPr lang="en-US" sz="2400" b="1" u="sng" dirty="0">
                <a:solidFill>
                  <a:srgbClr val="7030A0"/>
                </a:solidFill>
                <a:latin typeface="+mn-lt"/>
              </a:rPr>
              <a:t>began</a:t>
            </a:r>
            <a:r>
              <a:rPr lang="en-US" sz="2400" dirty="0">
                <a:latin typeface="+mn-lt"/>
              </a:rPr>
              <a:t> </a:t>
            </a:r>
            <a:r>
              <a:rPr lang="en-US" sz="2400" b="1" u="sng" dirty="0">
                <a:solidFill>
                  <a:schemeClr val="accent1"/>
                </a:solidFill>
                <a:latin typeface="+mn-lt"/>
              </a:rPr>
              <a:t>arriving</a:t>
            </a:r>
            <a:r>
              <a:rPr lang="en-US" sz="2400" dirty="0">
                <a:latin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Users\Rob\AppData\Local\Microsoft\Windows\Temporary Internet Files\Content.IE5\FVXFMXHO\MP900439527[1].jpg"/>
          <p:cNvPicPr>
            <a:picLocks noChangeAspect="1" noChangeArrowheads="1"/>
          </p:cNvPicPr>
          <p:nvPr/>
        </p:nvPicPr>
        <p:blipFill>
          <a:blip r:embed="rId2"/>
          <a:srcRect l="44325"/>
          <a:stretch>
            <a:fillRect/>
          </a:stretch>
        </p:blipFill>
        <p:spPr bwMode="auto">
          <a:xfrm>
            <a:off x="8153400" y="6350"/>
            <a:ext cx="989013" cy="6851650"/>
          </a:xfrm>
          <a:prstGeom prst="rect">
            <a:avLst/>
          </a:prstGeom>
          <a:noFill/>
          <a:ln w="9525">
            <a:noFill/>
            <a:miter lim="800000"/>
            <a:headEnd/>
            <a:tailEnd/>
          </a:ln>
        </p:spPr>
      </p:pic>
      <p:pic>
        <p:nvPicPr>
          <p:cNvPr id="33794" name="Picture 3"/>
          <p:cNvPicPr>
            <a:picLocks noChangeAspect="1" noChangeArrowheads="1"/>
          </p:cNvPicPr>
          <p:nvPr/>
        </p:nvPicPr>
        <p:blipFill>
          <a:blip r:embed="rId3"/>
          <a:srcRect/>
          <a:stretch>
            <a:fillRect/>
          </a:stretch>
        </p:blipFill>
        <p:spPr bwMode="auto">
          <a:xfrm>
            <a:off x="1676400" y="463550"/>
            <a:ext cx="3181350" cy="831850"/>
          </a:xfrm>
          <a:prstGeom prst="rect">
            <a:avLst/>
          </a:prstGeom>
          <a:solidFill>
            <a:srgbClr val="FFFFFF"/>
          </a:solidFill>
          <a:ln w="9525">
            <a:noFill/>
            <a:miter lim="800000"/>
            <a:headEnd/>
            <a:tailEnd/>
          </a:ln>
        </p:spPr>
      </p:pic>
      <p:pic>
        <p:nvPicPr>
          <p:cNvPr id="33795" name="Picture 4" descr="CSD LOGO"/>
          <p:cNvPicPr>
            <a:picLocks noChangeAspect="1" noChangeArrowheads="1"/>
          </p:cNvPicPr>
          <p:nvPr/>
        </p:nvPicPr>
        <p:blipFill>
          <a:blip r:embed="rId4" r:link="rId5">
            <a:lum bright="-20000" contrast="20000"/>
          </a:blip>
          <a:srcRect r="72581"/>
          <a:stretch>
            <a:fillRect/>
          </a:stretch>
        </p:blipFill>
        <p:spPr bwMode="auto">
          <a:xfrm>
            <a:off x="465138" y="463550"/>
            <a:ext cx="982662" cy="1404938"/>
          </a:xfrm>
          <a:prstGeom prst="rect">
            <a:avLst/>
          </a:prstGeom>
          <a:noFill/>
          <a:ln w="9525">
            <a:noFill/>
            <a:miter lim="800000"/>
            <a:headEnd/>
            <a:tailEnd/>
          </a:ln>
        </p:spPr>
      </p:pic>
      <p:sp>
        <p:nvSpPr>
          <p:cNvPr id="6" name="Rounded Rectangle 5"/>
          <p:cNvSpPr/>
          <p:nvPr/>
        </p:nvSpPr>
        <p:spPr>
          <a:xfrm>
            <a:off x="1676400" y="1524000"/>
            <a:ext cx="6172200" cy="344488"/>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6172200" y="1166813"/>
            <a:ext cx="1676400" cy="433387"/>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798" name="TextBox 3"/>
          <p:cNvSpPr txBox="1">
            <a:spLocks noChangeArrowheads="1"/>
          </p:cNvSpPr>
          <p:nvPr/>
        </p:nvSpPr>
        <p:spPr bwMode="auto">
          <a:xfrm>
            <a:off x="1676400" y="1485900"/>
            <a:ext cx="6172200" cy="400050"/>
          </a:xfrm>
          <a:prstGeom prst="rect">
            <a:avLst/>
          </a:prstGeom>
          <a:noFill/>
          <a:ln w="9525">
            <a:noFill/>
            <a:miter lim="800000"/>
            <a:headEnd/>
            <a:tailEnd/>
          </a:ln>
        </p:spPr>
        <p:txBody>
          <a:bodyPr>
            <a:spAutoFit/>
          </a:bodyPr>
          <a:lstStyle/>
          <a:p>
            <a:r>
              <a:rPr lang="en-US" sz="2000">
                <a:solidFill>
                  <a:schemeClr val="bg1"/>
                </a:solidFill>
                <a:latin typeface="Times New Roman" pitchFamily="18" charset="0"/>
                <a:cs typeface="Times New Roman" pitchFamily="18" charset="0"/>
              </a:rPr>
              <a:t>Language Understanding to Improve Student Achievement</a:t>
            </a:r>
          </a:p>
        </p:txBody>
      </p:sp>
      <p:sp>
        <p:nvSpPr>
          <p:cNvPr id="33799" name="TextBox 4"/>
          <p:cNvSpPr txBox="1">
            <a:spLocks noChangeArrowheads="1"/>
          </p:cNvSpPr>
          <p:nvPr/>
        </p:nvSpPr>
        <p:spPr bwMode="auto">
          <a:xfrm>
            <a:off x="6172200" y="1123950"/>
            <a:ext cx="1752600" cy="400050"/>
          </a:xfrm>
          <a:prstGeom prst="rect">
            <a:avLst/>
          </a:prstGeom>
          <a:noFill/>
          <a:ln w="9525">
            <a:noFill/>
            <a:miter lim="800000"/>
            <a:headEnd/>
            <a:tailEnd/>
          </a:ln>
        </p:spPr>
        <p:txBody>
          <a:bodyPr>
            <a:spAutoFit/>
          </a:bodyPr>
          <a:lstStyle/>
          <a:p>
            <a:r>
              <a:rPr lang="en-US" sz="2000">
                <a:solidFill>
                  <a:schemeClr val="bg1"/>
                </a:solidFill>
                <a:latin typeface="Times New Roman" pitchFamily="18" charset="0"/>
                <a:cs typeface="Times New Roman" pitchFamily="18" charset="0"/>
              </a:rPr>
              <a:t>Project LUISA</a:t>
            </a:r>
          </a:p>
        </p:txBody>
      </p:sp>
      <p:sp>
        <p:nvSpPr>
          <p:cNvPr id="7" name="TextBox 6"/>
          <p:cNvSpPr txBox="1"/>
          <p:nvPr/>
        </p:nvSpPr>
        <p:spPr>
          <a:xfrm>
            <a:off x="465138" y="2057400"/>
            <a:ext cx="7688262" cy="3386138"/>
          </a:xfrm>
          <a:prstGeom prst="rect">
            <a:avLst/>
          </a:prstGeom>
          <a:noFill/>
        </p:spPr>
        <p:txBody>
          <a:bodyPr>
            <a:spAutoFit/>
          </a:bodyPr>
          <a:lstStyle/>
          <a:p>
            <a:pPr fontAlgn="auto">
              <a:lnSpc>
                <a:spcPct val="150000"/>
              </a:lnSpc>
              <a:spcBef>
                <a:spcPts val="0"/>
              </a:spcBef>
              <a:spcAft>
                <a:spcPts val="0"/>
              </a:spcAft>
              <a:defRPr/>
            </a:pPr>
            <a:r>
              <a:rPr lang="en-US" sz="2400" b="1" dirty="0">
                <a:latin typeface="+mn-lt"/>
              </a:rPr>
              <a:t>Looking Forward</a:t>
            </a:r>
          </a:p>
          <a:p>
            <a:pPr marL="3200400" indent="-2743200" fontAlgn="auto">
              <a:spcBef>
                <a:spcPts val="0"/>
              </a:spcBef>
              <a:spcAft>
                <a:spcPts val="1200"/>
              </a:spcAft>
              <a:defRPr/>
            </a:pPr>
            <a:r>
              <a:rPr lang="en-US" sz="2400" dirty="0">
                <a:latin typeface="+mn-lt"/>
              </a:rPr>
              <a:t>Wed, Feb 20. Session 6: Authentic Formative Assessment</a:t>
            </a:r>
          </a:p>
          <a:p>
            <a:pPr marL="692150" indent="-234950" fontAlgn="auto">
              <a:lnSpc>
                <a:spcPct val="150000"/>
              </a:lnSpc>
              <a:spcBef>
                <a:spcPts val="0"/>
              </a:spcBef>
              <a:spcAft>
                <a:spcPts val="0"/>
              </a:spcAft>
              <a:buFont typeface="Arial" pitchFamily="34" charset="0"/>
              <a:buChar char="•"/>
              <a:defRPr/>
            </a:pPr>
            <a:r>
              <a:rPr lang="en-US" sz="2400" dirty="0">
                <a:latin typeface="+mn-lt"/>
              </a:rPr>
              <a:t>Read: Lewis (2005)</a:t>
            </a:r>
          </a:p>
          <a:p>
            <a:pPr marL="692150" indent="-234950" fontAlgn="auto">
              <a:lnSpc>
                <a:spcPct val="150000"/>
              </a:lnSpc>
              <a:spcBef>
                <a:spcPts val="0"/>
              </a:spcBef>
              <a:spcAft>
                <a:spcPts val="0"/>
              </a:spcAft>
              <a:buFont typeface="Arial" pitchFamily="34" charset="0"/>
              <a:buChar char="•"/>
              <a:defRPr/>
            </a:pPr>
            <a:r>
              <a:rPr lang="en-US" sz="2400" dirty="0">
                <a:latin typeface="+mn-lt"/>
              </a:rPr>
              <a:t>Bring your materials and work so far.</a:t>
            </a:r>
          </a:p>
          <a:p>
            <a:pPr marL="692150" indent="-234950" fontAlgn="auto">
              <a:lnSpc>
                <a:spcPct val="150000"/>
              </a:lnSpc>
              <a:spcBef>
                <a:spcPts val="0"/>
              </a:spcBef>
              <a:spcAft>
                <a:spcPts val="0"/>
              </a:spcAft>
              <a:buFont typeface="Arial" pitchFamily="34" charset="0"/>
              <a:buChar char="•"/>
              <a:defRPr/>
            </a:pPr>
            <a:r>
              <a:rPr lang="en-US" sz="2400" dirty="0">
                <a:latin typeface="+mn-lt"/>
              </a:rPr>
              <a:t>Bring your </a:t>
            </a:r>
            <a:r>
              <a:rPr lang="en-US" sz="2400" dirty="0" err="1">
                <a:latin typeface="+mn-lt"/>
              </a:rPr>
              <a:t>Azar</a:t>
            </a:r>
            <a:r>
              <a:rPr lang="en-US" sz="2400" dirty="0">
                <a:latin typeface="+mn-lt"/>
              </a:rPr>
              <a:t> grammar </a:t>
            </a:r>
            <a:r>
              <a:rPr lang="en-US" sz="2400" dirty="0" err="1">
                <a:latin typeface="+mn-lt"/>
              </a:rPr>
              <a:t>chartbook</a:t>
            </a:r>
            <a:r>
              <a:rPr lang="en-US" sz="2400" dirty="0">
                <a:latin typeface="+mn-lt"/>
              </a:rPr>
              <a:t>.</a:t>
            </a:r>
          </a:p>
          <a:p>
            <a:pPr marL="692150" indent="-234950" fontAlgn="auto">
              <a:lnSpc>
                <a:spcPct val="150000"/>
              </a:lnSpc>
              <a:spcBef>
                <a:spcPts val="0"/>
              </a:spcBef>
              <a:spcAft>
                <a:spcPts val="0"/>
              </a:spcAft>
              <a:buFont typeface="Arial" pitchFamily="34" charset="0"/>
              <a:buChar char="•"/>
              <a:defRPr/>
            </a:pPr>
            <a:r>
              <a:rPr lang="en-US" sz="2400" dirty="0">
                <a:latin typeface="+mn-lt"/>
              </a:rPr>
              <a:t>Check out our course website as we add resources.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Rob\AppData\Local\Microsoft\Windows\Temporary Internet Files\Content.IE5\FVXFMXHO\MP900439527[1].jpg"/>
          <p:cNvPicPr>
            <a:picLocks noChangeAspect="1" noChangeArrowheads="1"/>
          </p:cNvPicPr>
          <p:nvPr/>
        </p:nvPicPr>
        <p:blipFill>
          <a:blip r:embed="rId2"/>
          <a:srcRect l="44325"/>
          <a:stretch>
            <a:fillRect/>
          </a:stretch>
        </p:blipFill>
        <p:spPr bwMode="auto">
          <a:xfrm>
            <a:off x="8153400" y="0"/>
            <a:ext cx="989013"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4"/>
          <p:cNvGrpSpPr>
            <a:grpSpLocks/>
          </p:cNvGrpSpPr>
          <p:nvPr/>
        </p:nvGrpSpPr>
        <p:grpSpPr bwMode="auto">
          <a:xfrm>
            <a:off x="8153400" y="4763"/>
            <a:ext cx="1020763" cy="6858000"/>
            <a:chOff x="7891160" y="-176561"/>
            <a:chExt cx="1020335" cy="6858000"/>
          </a:xfrm>
        </p:grpSpPr>
        <p:pic>
          <p:nvPicPr>
            <p:cNvPr id="4"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386" name="Rectangle 1"/>
          <p:cNvSpPr>
            <a:spLocks noChangeArrowheads="1"/>
          </p:cNvSpPr>
          <p:nvPr/>
        </p:nvSpPr>
        <p:spPr bwMode="auto">
          <a:xfrm>
            <a:off x="392113" y="1017588"/>
            <a:ext cx="7997825" cy="45243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Sentence Frames</a:t>
            </a:r>
            <a:r>
              <a:rPr lang="en-US" sz="2400">
                <a:latin typeface="Times New Roman" pitchFamily="18" charset="0"/>
                <a:cs typeface="Times New Roman" pitchFamily="18" charset="0"/>
              </a:rPr>
              <a:t>: Review for Quadrilaterals</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1. ____________________ has _______________________.</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2. ____________________ has _______________________.</a:t>
            </a:r>
          </a:p>
          <a:p>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3. ____________________ are _______________________.</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4. ____________________ are _______________________.</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5. ____________________ are _______________________.</a:t>
            </a:r>
          </a:p>
          <a:p>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6. ____________________bisect ______________________.</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7. ____________________bisect ______________________.</a:t>
            </a:r>
            <a:br>
              <a:rPr lang="en-US" sz="2400">
                <a:latin typeface="Times New Roman" pitchFamily="18" charset="0"/>
                <a:cs typeface="Times New Roman" pitchFamily="18" charset="0"/>
              </a:rPr>
            </a:br>
            <a:endParaRPr 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Rob\AppData\Local\Microsoft\Windows\Temporary Internet Files\Content.IE5\FVXFMXHO\MP900439527[1].jpg"/>
          <p:cNvPicPr>
            <a:picLocks noChangeAspect="1" noChangeArrowheads="1"/>
          </p:cNvPicPr>
          <p:nvPr/>
        </p:nvPicPr>
        <p:blipFill>
          <a:blip r:embed="rId2"/>
          <a:srcRect l="44325"/>
          <a:stretch>
            <a:fillRect/>
          </a:stretch>
        </p:blipFill>
        <p:spPr bwMode="auto">
          <a:xfrm>
            <a:off x="8153400" y="0"/>
            <a:ext cx="989013"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8433"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8434" name="Rectangle 2"/>
          <p:cNvSpPr>
            <a:spLocks noChangeArrowheads="1"/>
          </p:cNvSpPr>
          <p:nvPr/>
        </p:nvSpPr>
        <p:spPr bwMode="auto">
          <a:xfrm>
            <a:off x="265113" y="593725"/>
            <a:ext cx="8304212" cy="120173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About the reading (Creese, 2010)</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Task 1: Say/write/draw something about the article. </a:t>
            </a:r>
          </a:p>
        </p:txBody>
      </p:sp>
      <p:sp>
        <p:nvSpPr>
          <p:cNvPr id="18435" name="Rectangle 3"/>
          <p:cNvSpPr>
            <a:spLocks noChangeArrowheads="1"/>
          </p:cNvSpPr>
          <p:nvPr/>
        </p:nvSpPr>
        <p:spPr bwMode="auto">
          <a:xfrm>
            <a:off x="265113" y="3201988"/>
            <a:ext cx="8304212" cy="1570037"/>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Task 2: Draw a Venn diagram where you can capture the similarities and differences mentioned in the text between the geography teacher and the EAL (English as an additional language) teacher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ppt_x"/>
                                          </p:val>
                                        </p:tav>
                                        <p:tav tm="100000">
                                          <p:val>
                                            <p:strVal val="#ppt_x"/>
                                          </p:val>
                                        </p:tav>
                                      </p:tavLst>
                                    </p:anim>
                                    <p:anim calcmode="lin" valueType="num">
                                      <p:cBhvr additive="base">
                                        <p:cTn id="14"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Rob\AppData\Local\Microsoft\Windows\Temporary Internet Files\Content.IE5\FVXFMXHO\MP900439527[1].jpg"/>
          <p:cNvPicPr>
            <a:picLocks noChangeAspect="1" noChangeArrowheads="1"/>
          </p:cNvPicPr>
          <p:nvPr/>
        </p:nvPicPr>
        <p:blipFill>
          <a:blip r:embed="rId2"/>
          <a:srcRect l="44325"/>
          <a:stretch>
            <a:fillRect/>
          </a:stretch>
        </p:blipFill>
        <p:spPr bwMode="auto">
          <a:xfrm>
            <a:off x="8153400" y="0"/>
            <a:ext cx="989013"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a:extLst/>
            </a:blip>
            <a:srcRect l="44325"/>
            <a:stretch/>
          </p:blipFill>
          <p:spPr bwMode="auto">
            <a:xfrm>
              <a:off x="7891160" y="-176561"/>
              <a:ext cx="988740" cy="6852424"/>
            </a:xfrm>
            <a:prstGeom prst="rect">
              <a:avLst/>
            </a:prstGeom>
            <a:blipFill dpi="0" rotWithShape="1">
              <a:blip r:embed="rId3"/>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 name="TextBox 4"/>
          <p:cNvSpPr txBox="1"/>
          <p:nvPr/>
        </p:nvSpPr>
        <p:spPr>
          <a:xfrm>
            <a:off x="457200" y="0"/>
            <a:ext cx="8534400" cy="646113"/>
          </a:xfrm>
          <a:prstGeom prst="rect">
            <a:avLst/>
          </a:prstGeom>
          <a:noFill/>
        </p:spPr>
        <p:txBody>
          <a:bodyPr>
            <a:spAutoFit/>
          </a:bodyPr>
          <a:lstStyle/>
          <a:p>
            <a:pPr>
              <a:defRPr/>
            </a:pPr>
            <a:r>
              <a:rPr lang="en-US" sz="3600" dirty="0">
                <a:latin typeface="+mn-lt"/>
              </a:rPr>
              <a:t>Prepositional Phrases</a:t>
            </a:r>
          </a:p>
        </p:txBody>
      </p:sp>
      <p:sp>
        <p:nvSpPr>
          <p:cNvPr id="9" name="TextBox 8"/>
          <p:cNvSpPr txBox="1"/>
          <p:nvPr/>
        </p:nvSpPr>
        <p:spPr>
          <a:xfrm>
            <a:off x="381000" y="765175"/>
            <a:ext cx="8229600" cy="5940425"/>
          </a:xfrm>
          <a:prstGeom prst="rect">
            <a:avLst/>
          </a:prstGeom>
          <a:noFill/>
        </p:spPr>
        <p:txBody>
          <a:bodyPr>
            <a:spAutoFit/>
          </a:bodyPr>
          <a:lstStyle/>
          <a:p>
            <a:pPr>
              <a:spcAft>
                <a:spcPts val="1200"/>
              </a:spcAft>
              <a:defRPr/>
            </a:pPr>
            <a:r>
              <a:rPr lang="en-US" sz="2400" b="1" dirty="0">
                <a:latin typeface="+mn-lt"/>
              </a:rPr>
              <a:t>A preposition + a noun phrase</a:t>
            </a:r>
          </a:p>
          <a:p>
            <a:pPr marL="457200">
              <a:defRPr/>
            </a:pPr>
            <a:r>
              <a:rPr lang="en-US" sz="2400" dirty="0">
                <a:latin typeface="+mn-lt"/>
              </a:rPr>
              <a:t>While some </a:t>
            </a:r>
            <a:r>
              <a:rPr lang="en-US" sz="2400" b="1" u="sng" dirty="0">
                <a:solidFill>
                  <a:srgbClr val="0070C0"/>
                </a:solidFill>
                <a:latin typeface="+mn-lt"/>
              </a:rPr>
              <a:t>of its articles</a:t>
            </a:r>
            <a:r>
              <a:rPr lang="en-US" sz="2400" b="1" dirty="0">
                <a:solidFill>
                  <a:srgbClr val="0070C0"/>
                </a:solidFill>
                <a:latin typeface="+mn-lt"/>
              </a:rPr>
              <a:t> </a:t>
            </a:r>
            <a:r>
              <a:rPr lang="en-US" sz="2400" dirty="0">
                <a:latin typeface="+mn-lt"/>
              </a:rPr>
              <a:t>are technical, requiring </a:t>
            </a:r>
          </a:p>
          <a:p>
            <a:pPr marL="457200">
              <a:defRPr/>
            </a:pPr>
            <a:r>
              <a:rPr lang="en-US" sz="2400" dirty="0">
                <a:latin typeface="+mn-lt"/>
              </a:rPr>
              <a:t>an understanding </a:t>
            </a:r>
            <a:r>
              <a:rPr lang="en-US" sz="2400" b="1" u="sng" dirty="0">
                <a:solidFill>
                  <a:srgbClr val="0070C0"/>
                </a:solidFill>
                <a:latin typeface="+mn-lt"/>
              </a:rPr>
              <a:t>of voice spectrograms</a:t>
            </a:r>
            <a:r>
              <a:rPr lang="en-US" sz="2400" dirty="0">
                <a:latin typeface="+mn-lt"/>
              </a:rPr>
              <a:t>, others are </a:t>
            </a:r>
          </a:p>
          <a:p>
            <a:pPr marL="457200">
              <a:spcAft>
                <a:spcPts val="1200"/>
              </a:spcAft>
              <a:defRPr/>
            </a:pPr>
            <a:r>
              <a:rPr lang="en-US" sz="2400" dirty="0">
                <a:latin typeface="+mn-lt"/>
              </a:rPr>
              <a:t>accessible </a:t>
            </a:r>
            <a:r>
              <a:rPr lang="en-US" sz="2400" b="1" u="sng" dirty="0">
                <a:solidFill>
                  <a:srgbClr val="FF0000"/>
                </a:solidFill>
                <a:latin typeface="+mn-lt"/>
              </a:rPr>
              <a:t>to anyone</a:t>
            </a:r>
            <a:r>
              <a:rPr lang="en-US" sz="2400" dirty="0">
                <a:latin typeface="+mn-lt"/>
              </a:rPr>
              <a:t>.</a:t>
            </a:r>
          </a:p>
          <a:p>
            <a:pPr>
              <a:tabLst>
                <a:tab pos="457200" algn="l"/>
              </a:tabLst>
              <a:defRPr/>
            </a:pPr>
            <a:r>
              <a:rPr lang="en-US" sz="2400" dirty="0">
                <a:latin typeface="+mn-lt"/>
              </a:rPr>
              <a:t>	</a:t>
            </a:r>
            <a:r>
              <a:rPr lang="en-US" sz="2400" b="1" u="sng" dirty="0">
                <a:solidFill>
                  <a:srgbClr val="0070C0"/>
                </a:solidFill>
                <a:latin typeface="+mn-lt"/>
              </a:rPr>
              <a:t>1) post-noun modifier</a:t>
            </a:r>
            <a:r>
              <a:rPr lang="en-US" sz="2400" dirty="0">
                <a:latin typeface="+mn-lt"/>
              </a:rPr>
              <a:t>	</a:t>
            </a:r>
            <a:r>
              <a:rPr lang="en-US" sz="2400" b="1" u="sng" dirty="0">
                <a:solidFill>
                  <a:srgbClr val="FF0000"/>
                </a:solidFill>
                <a:latin typeface="+mn-lt"/>
              </a:rPr>
              <a:t>2) sentence modifier</a:t>
            </a:r>
          </a:p>
          <a:p>
            <a:pPr>
              <a:defRPr/>
            </a:pPr>
            <a:endParaRPr lang="en-US" sz="2400" b="1" dirty="0">
              <a:latin typeface="+mn-lt"/>
            </a:endParaRPr>
          </a:p>
          <a:p>
            <a:pPr>
              <a:defRPr/>
            </a:pPr>
            <a:r>
              <a:rPr lang="en-US" sz="2400" b="1" dirty="0">
                <a:latin typeface="+mn-lt"/>
              </a:rPr>
              <a:t>The Most Frequent Prepositions</a:t>
            </a:r>
          </a:p>
          <a:p>
            <a:pPr>
              <a:tabLst>
                <a:tab pos="1312863" algn="l"/>
                <a:tab pos="2743200" algn="l"/>
                <a:tab pos="3997325" algn="l"/>
                <a:tab pos="5368925" algn="l"/>
                <a:tab pos="6740525" algn="l"/>
              </a:tabLst>
              <a:defRPr/>
            </a:pPr>
            <a:r>
              <a:rPr lang="en-US" sz="2400" dirty="0">
                <a:latin typeface="+mn-lt"/>
              </a:rPr>
              <a:t>OF	IN	TO	FOR	WITH	ON</a:t>
            </a:r>
          </a:p>
          <a:p>
            <a:pPr>
              <a:tabLst>
                <a:tab pos="1312863" algn="l"/>
                <a:tab pos="2743200" algn="l"/>
                <a:tab pos="3997325" algn="l"/>
                <a:tab pos="5368925" algn="l"/>
                <a:tab pos="6740525" algn="l"/>
              </a:tabLst>
              <a:defRPr/>
            </a:pPr>
            <a:r>
              <a:rPr lang="en-US" sz="2400" dirty="0">
                <a:latin typeface="+mn-lt"/>
              </a:rPr>
              <a:t>AT	FROM	BY	AS	ABOUT	INTO</a:t>
            </a:r>
          </a:p>
          <a:p>
            <a:pPr>
              <a:tabLst>
                <a:tab pos="1312863" algn="l"/>
                <a:tab pos="2743200" algn="l"/>
                <a:tab pos="3997325" algn="l"/>
                <a:tab pos="5368925" algn="l"/>
                <a:tab pos="6740525" algn="l"/>
              </a:tabLst>
              <a:defRPr/>
            </a:pPr>
            <a:r>
              <a:rPr lang="en-US" sz="2400" dirty="0">
                <a:latin typeface="+mn-lt"/>
              </a:rPr>
              <a:t>LIKE	THROUGH	AFTER	OVER	BETWEEN	OUT</a:t>
            </a:r>
          </a:p>
          <a:p>
            <a:pPr>
              <a:tabLst>
                <a:tab pos="1312863" algn="l"/>
                <a:tab pos="2743200" algn="l"/>
                <a:tab pos="3997325" algn="l"/>
                <a:tab pos="5368925" algn="l"/>
                <a:tab pos="6740525" algn="l"/>
              </a:tabLst>
              <a:defRPr/>
            </a:pPr>
            <a:r>
              <a:rPr lang="en-US" sz="2400" dirty="0">
                <a:latin typeface="+mn-lt"/>
              </a:rPr>
              <a:t>DURING	AGAINST	BEFORE	WITHOUT	UNDER	AMONG</a:t>
            </a:r>
          </a:p>
          <a:p>
            <a:pPr>
              <a:tabLst>
                <a:tab pos="1312863" algn="l"/>
                <a:tab pos="2743200" algn="l"/>
                <a:tab pos="3997325" algn="l"/>
                <a:tab pos="5368925" algn="l"/>
                <a:tab pos="6740525" algn="l"/>
              </a:tabLst>
              <a:defRPr/>
            </a:pPr>
            <a:r>
              <a:rPr lang="en-US" sz="2400" dirty="0">
                <a:latin typeface="+mn-lt"/>
              </a:rPr>
              <a:t>AROUND	SUCH	TOWARD	WITHIN	ACROSS	OFF</a:t>
            </a:r>
          </a:p>
          <a:p>
            <a:pPr>
              <a:tabLst>
                <a:tab pos="1312863" algn="l"/>
                <a:tab pos="2743200" algn="l"/>
                <a:tab pos="3997325" algn="l"/>
                <a:tab pos="5368925" algn="l"/>
                <a:tab pos="6740525" algn="l"/>
              </a:tabLst>
              <a:defRPr/>
            </a:pPr>
            <a:r>
              <a:rPr lang="en-US" sz="2400" dirty="0">
                <a:latin typeface="+mn-lt"/>
              </a:rPr>
              <a:t>BEHIND	ALONG	UP	PER	UPON	NEAR</a:t>
            </a:r>
          </a:p>
          <a:p>
            <a:pPr>
              <a:tabLst>
                <a:tab pos="1312863" algn="l"/>
                <a:tab pos="2743200" algn="l"/>
                <a:tab pos="3997325" algn="l"/>
                <a:tab pos="5368925" algn="l"/>
                <a:tab pos="6740525" algn="l"/>
              </a:tabLst>
              <a:defRPr/>
            </a:pPr>
            <a:r>
              <a:rPr lang="en-US" sz="2400" dirty="0">
                <a:latin typeface="+mn-lt"/>
              </a:rPr>
              <a:t>THAN	DESPITE	BEYOND	AWAY	ONTO	ABOVE</a:t>
            </a:r>
          </a:p>
          <a:p>
            <a:pPr>
              <a:tabLst>
                <a:tab pos="1312863" algn="l"/>
                <a:tab pos="2743200" algn="l"/>
                <a:tab pos="3997325" algn="l"/>
                <a:tab pos="5368925" algn="l"/>
                <a:tab pos="6740525" algn="l"/>
              </a:tabLst>
              <a:defRPr/>
            </a:pPr>
            <a:r>
              <a:rPr lang="en-US" sz="2400" dirty="0">
                <a:latin typeface="+mn-lt"/>
              </a:rPr>
              <a:t>SINCE	OUTSIDE	INSIDE	DOWN	FRONT	UNTIL</a:t>
            </a:r>
            <a:endParaRPr lang="en-US" sz="24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a:extLst/>
            </a:blip>
            <a:srcRect l="44325"/>
            <a:stretch/>
          </p:blipFill>
          <p:spPr bwMode="auto">
            <a:xfrm>
              <a:off x="7891160" y="-176561"/>
              <a:ext cx="988740" cy="6852424"/>
            </a:xfrm>
            <a:prstGeom prst="rect">
              <a:avLst/>
            </a:prstGeom>
            <a:blipFill dpi="0" rotWithShape="1">
              <a:blip r:embed="rId3"/>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TextBox 3"/>
          <p:cNvSpPr txBox="1">
            <a:spLocks noChangeArrowheads="1"/>
          </p:cNvSpPr>
          <p:nvPr/>
        </p:nvSpPr>
        <p:spPr bwMode="auto">
          <a:xfrm>
            <a:off x="457200" y="0"/>
            <a:ext cx="8686800" cy="646113"/>
          </a:xfrm>
          <a:prstGeom prst="rect">
            <a:avLst/>
          </a:prstGeom>
          <a:noFill/>
          <a:ln w="9525">
            <a:noFill/>
            <a:miter lim="800000"/>
            <a:headEnd/>
            <a:tailEnd/>
          </a:ln>
        </p:spPr>
        <p:txBody>
          <a:bodyPr>
            <a:spAutoFit/>
          </a:bodyPr>
          <a:lstStyle/>
          <a:p>
            <a:pPr>
              <a:defRPr/>
            </a:pPr>
            <a:r>
              <a:rPr lang="en-US" sz="3600" dirty="0">
                <a:latin typeface="+mn-lt"/>
              </a:rPr>
              <a:t>Prepositional Phrases in non-fiction</a:t>
            </a:r>
          </a:p>
        </p:txBody>
      </p:sp>
      <p:sp>
        <p:nvSpPr>
          <p:cNvPr id="10" name="TextBox 9"/>
          <p:cNvSpPr txBox="1"/>
          <p:nvPr/>
        </p:nvSpPr>
        <p:spPr>
          <a:xfrm>
            <a:off x="609600" y="1295400"/>
            <a:ext cx="7726363" cy="4524375"/>
          </a:xfrm>
          <a:prstGeom prst="rect">
            <a:avLst/>
          </a:prstGeom>
          <a:noFill/>
        </p:spPr>
        <p:txBody>
          <a:bodyPr>
            <a:spAutoFit/>
          </a:bodyPr>
          <a:lstStyle/>
          <a:p>
            <a:pPr>
              <a:lnSpc>
                <a:spcPct val="200000"/>
              </a:lnSpc>
              <a:defRPr/>
            </a:pPr>
            <a:r>
              <a:rPr lang="en-US" sz="2400" dirty="0">
                <a:latin typeface="+mn-lt"/>
              </a:rPr>
              <a:t>Horses were unknown in North America until the 1500s, when Spanish explorers began arriving. The explorers sailed from Spain with horses onboard their ships. They used the horses to explore the New World. During this exploration many of the horses were lost.</a:t>
            </a:r>
          </a:p>
          <a:p>
            <a:pPr algn="r">
              <a:lnSpc>
                <a:spcPct val="200000"/>
              </a:lnSpc>
              <a:defRPr/>
            </a:pPr>
            <a:r>
              <a:rPr lang="en-US" sz="2400" dirty="0">
                <a:latin typeface="+mn-lt"/>
              </a:rPr>
              <a:t>5</a:t>
            </a:r>
            <a:r>
              <a:rPr lang="en-US" sz="2400" baseline="30000" dirty="0">
                <a:latin typeface="+mn-lt"/>
              </a:rPr>
              <a:t>th</a:t>
            </a:r>
            <a:r>
              <a:rPr lang="en-US" sz="2400" dirty="0">
                <a:latin typeface="+mn-lt"/>
              </a:rPr>
              <a:t> Grade History text</a:t>
            </a:r>
            <a:endParaRPr lang="en-US" sz="2400" i="1"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a:extLst/>
            </a:blip>
            <a:srcRect l="44325"/>
            <a:stretch/>
          </p:blipFill>
          <p:spPr bwMode="auto">
            <a:xfrm>
              <a:off x="7891160" y="-176561"/>
              <a:ext cx="988740" cy="6852424"/>
            </a:xfrm>
            <a:prstGeom prst="rect">
              <a:avLst/>
            </a:prstGeom>
            <a:blipFill dpi="0" rotWithShape="1">
              <a:blip r:embed="rId3"/>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TextBox 3"/>
          <p:cNvSpPr txBox="1">
            <a:spLocks noChangeArrowheads="1"/>
          </p:cNvSpPr>
          <p:nvPr/>
        </p:nvSpPr>
        <p:spPr bwMode="auto">
          <a:xfrm>
            <a:off x="457200" y="0"/>
            <a:ext cx="8686800" cy="646113"/>
          </a:xfrm>
          <a:prstGeom prst="rect">
            <a:avLst/>
          </a:prstGeom>
          <a:noFill/>
          <a:ln w="9525">
            <a:noFill/>
            <a:miter lim="800000"/>
            <a:headEnd/>
            <a:tailEnd/>
          </a:ln>
        </p:spPr>
        <p:txBody>
          <a:bodyPr>
            <a:spAutoFit/>
          </a:bodyPr>
          <a:lstStyle/>
          <a:p>
            <a:pPr>
              <a:defRPr/>
            </a:pPr>
            <a:r>
              <a:rPr lang="en-US" sz="3600" dirty="0">
                <a:latin typeface="+mn-lt"/>
              </a:rPr>
              <a:t>Prepositional Phrases in non-fiction</a:t>
            </a:r>
          </a:p>
        </p:txBody>
      </p:sp>
      <p:sp>
        <p:nvSpPr>
          <p:cNvPr id="10" name="TextBox 9"/>
          <p:cNvSpPr txBox="1"/>
          <p:nvPr/>
        </p:nvSpPr>
        <p:spPr>
          <a:xfrm>
            <a:off x="609600" y="1295400"/>
            <a:ext cx="7726363" cy="4524375"/>
          </a:xfrm>
          <a:prstGeom prst="rect">
            <a:avLst/>
          </a:prstGeom>
          <a:noFill/>
        </p:spPr>
        <p:txBody>
          <a:bodyPr>
            <a:spAutoFit/>
          </a:bodyPr>
          <a:lstStyle/>
          <a:p>
            <a:pPr>
              <a:lnSpc>
                <a:spcPct val="200000"/>
              </a:lnSpc>
              <a:defRPr/>
            </a:pPr>
            <a:r>
              <a:rPr lang="en-US" sz="2400" dirty="0">
                <a:latin typeface="+mn-lt"/>
              </a:rPr>
              <a:t>Horses were unknown </a:t>
            </a:r>
            <a:r>
              <a:rPr lang="en-US" sz="2400" b="1" u="sng" dirty="0">
                <a:solidFill>
                  <a:srgbClr val="FF0000"/>
                </a:solidFill>
                <a:latin typeface="+mn-lt"/>
              </a:rPr>
              <a:t>in North America</a:t>
            </a:r>
            <a:r>
              <a:rPr lang="en-US" sz="2400" b="1" dirty="0">
                <a:solidFill>
                  <a:srgbClr val="FF0000"/>
                </a:solidFill>
                <a:latin typeface="+mn-lt"/>
              </a:rPr>
              <a:t> </a:t>
            </a:r>
            <a:r>
              <a:rPr lang="en-US" sz="2400" b="1" u="sng" dirty="0">
                <a:solidFill>
                  <a:srgbClr val="FF0000"/>
                </a:solidFill>
                <a:latin typeface="+mn-lt"/>
              </a:rPr>
              <a:t>until the 1500s</a:t>
            </a:r>
            <a:r>
              <a:rPr lang="en-US" sz="2400" dirty="0">
                <a:latin typeface="+mn-lt"/>
              </a:rPr>
              <a:t>, when Spanish explorers began arriving. The explorers sailed </a:t>
            </a:r>
            <a:r>
              <a:rPr lang="en-US" sz="2400" b="1" u="sng" dirty="0">
                <a:solidFill>
                  <a:srgbClr val="FF0000"/>
                </a:solidFill>
                <a:latin typeface="+mn-lt"/>
              </a:rPr>
              <a:t>from Spain</a:t>
            </a:r>
            <a:r>
              <a:rPr lang="en-US" sz="2400" dirty="0">
                <a:latin typeface="+mn-lt"/>
              </a:rPr>
              <a:t> </a:t>
            </a:r>
            <a:r>
              <a:rPr lang="en-US" sz="2400" b="1" u="sng" dirty="0">
                <a:solidFill>
                  <a:srgbClr val="FF0000"/>
                </a:solidFill>
                <a:latin typeface="+mn-lt"/>
              </a:rPr>
              <a:t>with horses</a:t>
            </a:r>
            <a:r>
              <a:rPr lang="en-US" sz="2400" b="1" dirty="0">
                <a:solidFill>
                  <a:srgbClr val="FF0000"/>
                </a:solidFill>
                <a:latin typeface="+mn-lt"/>
              </a:rPr>
              <a:t> </a:t>
            </a:r>
            <a:r>
              <a:rPr lang="en-US" sz="2400" b="1" u="sng" dirty="0">
                <a:solidFill>
                  <a:srgbClr val="0070C0"/>
                </a:solidFill>
                <a:latin typeface="+mn-lt"/>
              </a:rPr>
              <a:t>onboard their ships</a:t>
            </a:r>
            <a:r>
              <a:rPr lang="en-US" sz="2400" dirty="0">
                <a:latin typeface="+mn-lt"/>
              </a:rPr>
              <a:t>. They used the horses to explore the New World. </a:t>
            </a:r>
            <a:r>
              <a:rPr lang="en-US" sz="2400" b="1" u="sng" dirty="0">
                <a:solidFill>
                  <a:srgbClr val="FF0000"/>
                </a:solidFill>
                <a:latin typeface="+mn-lt"/>
              </a:rPr>
              <a:t>During this exploration</a:t>
            </a:r>
            <a:r>
              <a:rPr lang="en-US" sz="2400" dirty="0">
                <a:latin typeface="+mn-lt"/>
              </a:rPr>
              <a:t> many </a:t>
            </a:r>
            <a:r>
              <a:rPr lang="en-US" sz="2400" b="1" u="sng" dirty="0">
                <a:solidFill>
                  <a:srgbClr val="0070C0"/>
                </a:solidFill>
                <a:latin typeface="+mn-lt"/>
              </a:rPr>
              <a:t>of the horses</a:t>
            </a:r>
            <a:r>
              <a:rPr lang="en-US" sz="2400" dirty="0">
                <a:latin typeface="+mn-lt"/>
              </a:rPr>
              <a:t> were lost.</a:t>
            </a:r>
          </a:p>
          <a:p>
            <a:pPr algn="r">
              <a:lnSpc>
                <a:spcPct val="200000"/>
              </a:lnSpc>
              <a:defRPr/>
            </a:pPr>
            <a:r>
              <a:rPr lang="en-US" sz="2400" dirty="0">
                <a:latin typeface="+mn-lt"/>
              </a:rPr>
              <a:t>5</a:t>
            </a:r>
            <a:r>
              <a:rPr lang="en-US" sz="2400" baseline="30000" dirty="0">
                <a:latin typeface="+mn-lt"/>
              </a:rPr>
              <a:t>th</a:t>
            </a:r>
            <a:r>
              <a:rPr lang="en-US" sz="2400" dirty="0">
                <a:latin typeface="+mn-lt"/>
              </a:rPr>
              <a:t> Grade History text</a:t>
            </a:r>
            <a:endParaRPr lang="en-US" sz="2400" i="1"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796</Words>
  <Application>Microsoft Office PowerPoint</Application>
  <PresentationFormat>On-screen Show (4:3)</PresentationFormat>
  <Paragraphs>244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Rob</cp:lastModifiedBy>
  <cp:revision>27</cp:revision>
  <dcterms:created xsi:type="dcterms:W3CDTF">2013-02-06T17:13:32Z</dcterms:created>
  <dcterms:modified xsi:type="dcterms:W3CDTF">2013-02-19T18:35:01Z</dcterms:modified>
</cp:coreProperties>
</file>