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84" r:id="rId1"/>
  </p:sldMasterIdLst>
  <p:notesMasterIdLst>
    <p:notesMasterId r:id="rId24"/>
  </p:notesMasterIdLst>
  <p:handoutMasterIdLst>
    <p:handoutMasterId r:id="rId25"/>
  </p:handoutMasterIdLst>
  <p:sldIdLst>
    <p:sldId id="256" r:id="rId2"/>
    <p:sldId id="272" r:id="rId3"/>
    <p:sldId id="283" r:id="rId4"/>
    <p:sldId id="292" r:id="rId5"/>
    <p:sldId id="316" r:id="rId6"/>
    <p:sldId id="288" r:id="rId7"/>
    <p:sldId id="275" r:id="rId8"/>
    <p:sldId id="317" r:id="rId9"/>
    <p:sldId id="318" r:id="rId10"/>
    <p:sldId id="304" r:id="rId11"/>
    <p:sldId id="319" r:id="rId12"/>
    <p:sldId id="305" r:id="rId13"/>
    <p:sldId id="320" r:id="rId14"/>
    <p:sldId id="321" r:id="rId15"/>
    <p:sldId id="313" r:id="rId16"/>
    <p:sldId id="322" r:id="rId17"/>
    <p:sldId id="323" r:id="rId18"/>
    <p:sldId id="324" r:id="rId19"/>
    <p:sldId id="325" r:id="rId20"/>
    <p:sldId id="327" r:id="rId21"/>
    <p:sldId id="326" r:id="rId22"/>
    <p:sldId id="26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p:scale>
          <a:sx n="100" d="100"/>
          <a:sy n="100" d="100"/>
        </p:scale>
        <p:origin x="-584" y="2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40"/>
    </p:cViewPr>
  </p:sorterViewPr>
  <p:notesViewPr>
    <p:cSldViewPr snapToGrid="0" snapToObjects="1">
      <p:cViewPr>
        <p:scale>
          <a:sx n="150" d="100"/>
          <a:sy n="150" d="100"/>
        </p:scale>
        <p:origin x="-2472" y="50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BDEB2AA-8AF5-450C-9A72-F2BAB163FA25}" type="datetimeFigureOut">
              <a:rPr lang="en-US" smtClean="0"/>
              <a:pPr/>
              <a:t>11/8/14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84EB52F-2248-43F8-88B9-0A2B7E0AA2E9}"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086717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4A5CDE-4E82-4C18-A4A3-A9DAA9A727AB}" type="datetimeFigureOut">
              <a:rPr lang="en-US" smtClean="0"/>
              <a:pPr/>
              <a:t>11/8/14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9BD22A-2C67-4487-A344-3DC8AFE89371}"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48070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10:00 </a:t>
            </a:r>
          </a:p>
          <a:p>
            <a:pPr lvl="0"/>
            <a:r>
              <a:rPr lang="en-US" sz="1200" kern="1200" dirty="0" smtClean="0">
                <a:solidFill>
                  <a:schemeClr val="tx1"/>
                </a:solidFill>
                <a:effectLst/>
                <a:latin typeface="+mn-lt"/>
                <a:ea typeface="+mn-ea"/>
                <a:cs typeface="+mn-cs"/>
              </a:rPr>
              <a:t>Welcome with coffee, muffins and fruit.  </a:t>
            </a:r>
          </a:p>
          <a:p>
            <a:pPr lvl="0"/>
            <a:endParaRPr lang="en-US" dirty="0" smtClean="0"/>
          </a:p>
          <a:p>
            <a:pPr lvl="0"/>
            <a:r>
              <a:rPr lang="en-US" sz="1200" kern="1200" dirty="0" smtClean="0">
                <a:solidFill>
                  <a:schemeClr val="tx1"/>
                </a:solidFill>
                <a:effectLst/>
                <a:latin typeface="+mn-lt"/>
                <a:ea typeface="+mn-ea"/>
                <a:cs typeface="+mn-cs"/>
              </a:rPr>
              <a:t>Sign in sheet.  Table Group Sheet.</a:t>
            </a:r>
            <a:endParaRPr lang="en-US" dirty="0" smtClean="0">
              <a:effectLst/>
            </a:endParaRPr>
          </a:p>
          <a:p>
            <a:pPr lvl="0"/>
            <a:endParaRPr lang="en-US" dirty="0" smtClean="0"/>
          </a:p>
          <a:p>
            <a:pPr lvl="0"/>
            <a:r>
              <a:rPr lang="en-US" dirty="0" smtClean="0">
                <a:effectLst/>
              </a:rPr>
              <a:t>Teacher candidates to complete informed consent.</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Introductions (Marcus and Cheri, Marie coming in the afternoon)Table groups to introduce each other.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F9BD22A-2C67-4487-A344-3DC8AFE8937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12-1</a:t>
            </a:r>
            <a:endParaRPr lang="en-US" baseline="0" dirty="0" smtClean="0"/>
          </a:p>
          <a:p>
            <a:r>
              <a:rPr lang="en-US" baseline="0" dirty="0" smtClean="0"/>
              <a:t>Chloe</a:t>
            </a:r>
          </a:p>
          <a:p>
            <a:r>
              <a:rPr lang="en-US" baseline="0" dirty="0" smtClean="0"/>
              <a:t>Elementary CTs and TCs will be returning to the Ochoa Room after lunch to find out more about Service Learning.  Secondary will return to this room to find out about </a:t>
            </a:r>
          </a:p>
          <a:p>
            <a:r>
              <a:rPr lang="en-US" dirty="0" smtClean="0"/>
              <a:t>Connecting with Families first.  Then we will flip-flop</a:t>
            </a:r>
            <a:endParaRPr lang="en-US" dirty="0"/>
          </a:p>
        </p:txBody>
      </p:sp>
      <p:sp>
        <p:nvSpPr>
          <p:cNvPr id="4" name="Slide Number Placeholder 3"/>
          <p:cNvSpPr>
            <a:spLocks noGrp="1"/>
          </p:cNvSpPr>
          <p:nvPr>
            <p:ph type="sldNum" sz="quarter" idx="10"/>
          </p:nvPr>
        </p:nvSpPr>
        <p:spPr/>
        <p:txBody>
          <a:bodyPr/>
          <a:lstStyle/>
          <a:p>
            <a:fld id="{0F9BD22A-2C67-4487-A344-3DC8AFE8937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1:00-1:40 ( Marie and Cheri Service Learning with Elementary in Ochoa Room)</a:t>
            </a:r>
          </a:p>
          <a:p>
            <a:r>
              <a:rPr lang="en-US" dirty="0" smtClean="0"/>
              <a:t> </a:t>
            </a:r>
          </a:p>
        </p:txBody>
      </p:sp>
      <p:sp>
        <p:nvSpPr>
          <p:cNvPr id="4" name="Slide Number Placeholder 3"/>
          <p:cNvSpPr>
            <a:spLocks noGrp="1"/>
          </p:cNvSpPr>
          <p:nvPr>
            <p:ph type="sldNum" sz="quarter" idx="10"/>
          </p:nvPr>
        </p:nvSpPr>
        <p:spPr/>
        <p:txBody>
          <a:bodyPr/>
          <a:lstStyle/>
          <a:p>
            <a:fld id="{0F9BD22A-2C67-4487-A344-3DC8AFE8937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p>
          <a:p>
            <a:r>
              <a:rPr lang="en-US" dirty="0" smtClean="0"/>
              <a:t>1:00-1:40 Chloe and Sue and Marcus  </a:t>
            </a:r>
            <a:r>
              <a:rPr lang="en-US" u="sng" dirty="0" smtClean="0"/>
              <a:t>Importance of Knowing students well with Middle/High</a:t>
            </a:r>
          </a:p>
          <a:p>
            <a:endParaRPr lang="en-US" dirty="0" smtClean="0"/>
          </a:p>
          <a:p>
            <a:endParaRPr lang="en-US" dirty="0" smtClean="0"/>
          </a:p>
          <a:p>
            <a:r>
              <a:rPr lang="en-US" dirty="0" smtClean="0"/>
              <a:t>1:05 Show TWS sheet—Sue to distribute sheet –attending to, designing instruction for and assessing impact on learning for a group and individual. </a:t>
            </a:r>
          </a:p>
          <a:p>
            <a:endParaRPr lang="en-US" dirty="0" smtClean="0"/>
          </a:p>
        </p:txBody>
      </p:sp>
      <p:sp>
        <p:nvSpPr>
          <p:cNvPr id="4" name="Slide Number Placeholder 3"/>
          <p:cNvSpPr>
            <a:spLocks noGrp="1"/>
          </p:cNvSpPr>
          <p:nvPr>
            <p:ph type="sldNum" sz="quarter" idx="10"/>
          </p:nvPr>
        </p:nvSpPr>
        <p:spPr/>
        <p:txBody>
          <a:bodyPr/>
          <a:lstStyle/>
          <a:p>
            <a:fld id="{0F9BD22A-2C67-4487-A344-3DC8AFE8937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p>
          <a:p>
            <a:r>
              <a:rPr lang="en-US" dirty="0" smtClean="0"/>
              <a:t>1:00-1:40 Chloe and Sue and Marcus  </a:t>
            </a:r>
            <a:r>
              <a:rPr lang="en-US" u="sng" dirty="0" smtClean="0"/>
              <a:t>Importance of Knowing students well with Middle/High</a:t>
            </a:r>
            <a:endParaRPr lang="en-US" dirty="0" smtClean="0"/>
          </a:p>
          <a:p>
            <a:endParaRPr lang="en-US" dirty="0" smtClean="0"/>
          </a:p>
          <a:p>
            <a:r>
              <a:rPr lang="en-US" dirty="0" smtClean="0"/>
              <a:t>1:10 After all—none of you would want to be like this teacher</a:t>
            </a:r>
          </a:p>
          <a:p>
            <a:r>
              <a:rPr lang="en-US" dirty="0" smtClean="0"/>
              <a:t>Show video clip of </a:t>
            </a:r>
            <a:r>
              <a:rPr lang="en-US" dirty="0" err="1" smtClean="0"/>
              <a:t>Mr</a:t>
            </a:r>
            <a:r>
              <a:rPr lang="en-US" dirty="0" smtClean="0"/>
              <a:t> D. </a:t>
            </a:r>
          </a:p>
          <a:p>
            <a:endParaRPr lang="en-US" dirty="0" smtClean="0"/>
          </a:p>
          <a:p>
            <a:r>
              <a:rPr lang="en-US" dirty="0" smtClean="0"/>
              <a:t>1:10- 1:25  15 minutes to Think pair share of who to observe and give positive feedback to?  Assignment:  TC and CT agree on 2 students who would benefit from having a positive phone call home.  Decide upon things that will be said.  CT is present during phone call to support and monitor  (15 minutes)</a:t>
            </a:r>
          </a:p>
        </p:txBody>
      </p:sp>
      <p:sp>
        <p:nvSpPr>
          <p:cNvPr id="4" name="Slide Number Placeholder 3"/>
          <p:cNvSpPr>
            <a:spLocks noGrp="1"/>
          </p:cNvSpPr>
          <p:nvPr>
            <p:ph type="sldNum" sz="quarter" idx="10"/>
          </p:nvPr>
        </p:nvSpPr>
        <p:spPr/>
        <p:txBody>
          <a:bodyPr/>
          <a:lstStyle/>
          <a:p>
            <a:fld id="{0F9BD22A-2C67-4487-A344-3DC8AFE8937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p>
          <a:p>
            <a:r>
              <a:rPr lang="en-US" dirty="0" smtClean="0"/>
              <a:t>1:00-1:40 Chloe and Sue and Marcus  </a:t>
            </a:r>
            <a:r>
              <a:rPr lang="en-US" u="sng" dirty="0" smtClean="0"/>
              <a:t>Importance of Knowing students well with Middle/High</a:t>
            </a:r>
            <a:endParaRPr lang="en-US" dirty="0" smtClean="0"/>
          </a:p>
          <a:p>
            <a:endParaRPr lang="en-US" dirty="0" smtClean="0"/>
          </a:p>
          <a:p>
            <a:r>
              <a:rPr lang="en-US" dirty="0" smtClean="0"/>
              <a:t>1:25-1:40 3 minutes to discuss what to expect at the conference  (or other meeting with families—IEPs, discipline, 504), how it works in your school, what are the pros and cons if the way it is set up. 10 minutes discussing students. 2 minutes discuss protocol and agreed cues and expectations.</a:t>
            </a:r>
          </a:p>
          <a:p>
            <a:endParaRPr lang="en-US" dirty="0"/>
          </a:p>
          <a:p>
            <a:r>
              <a:rPr lang="en-US" dirty="0" smtClean="0"/>
              <a:t>…ask about open house and any other opportunities to connect with families.</a:t>
            </a:r>
          </a:p>
        </p:txBody>
      </p:sp>
      <p:sp>
        <p:nvSpPr>
          <p:cNvPr id="4" name="Slide Number Placeholder 3"/>
          <p:cNvSpPr>
            <a:spLocks noGrp="1"/>
          </p:cNvSpPr>
          <p:nvPr>
            <p:ph type="sldNum" sz="quarter" idx="10"/>
          </p:nvPr>
        </p:nvSpPr>
        <p:spPr/>
        <p:txBody>
          <a:bodyPr/>
          <a:lstStyle/>
          <a:p>
            <a:fld id="{0F9BD22A-2C67-4487-A344-3DC8AFE8937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1:40-1:45 ROOM CHANGE</a:t>
            </a:r>
          </a:p>
        </p:txBody>
      </p:sp>
      <p:sp>
        <p:nvSpPr>
          <p:cNvPr id="4" name="Slide Number Placeholder 3"/>
          <p:cNvSpPr>
            <a:spLocks noGrp="1"/>
          </p:cNvSpPr>
          <p:nvPr>
            <p:ph type="sldNum" sz="quarter" idx="10"/>
          </p:nvPr>
        </p:nvSpPr>
        <p:spPr/>
        <p:txBody>
          <a:bodyPr/>
          <a:lstStyle/>
          <a:p>
            <a:fld id="{0F9BD22A-2C67-4487-A344-3DC8AFE8937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1:45-2:25 ( Marie and Marcus Service Learning with Secondary in Ochoa Room)</a:t>
            </a:r>
          </a:p>
          <a:p>
            <a:r>
              <a:rPr lang="en-US" dirty="0" smtClean="0"/>
              <a:t> </a:t>
            </a:r>
          </a:p>
        </p:txBody>
      </p:sp>
      <p:sp>
        <p:nvSpPr>
          <p:cNvPr id="4" name="Slide Number Placeholder 3"/>
          <p:cNvSpPr>
            <a:spLocks noGrp="1"/>
          </p:cNvSpPr>
          <p:nvPr>
            <p:ph type="sldNum" sz="quarter" idx="10"/>
          </p:nvPr>
        </p:nvSpPr>
        <p:spPr/>
        <p:txBody>
          <a:bodyPr/>
          <a:lstStyle/>
          <a:p>
            <a:fld id="{0F9BD22A-2C67-4487-A344-3DC8AFE8937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p>
          <a:p>
            <a:r>
              <a:rPr lang="en-US" dirty="0" smtClean="0"/>
              <a:t>1:45-2:25 Chloe and Sue and Cheri  </a:t>
            </a:r>
            <a:r>
              <a:rPr lang="en-US" u="sng" dirty="0" smtClean="0"/>
              <a:t>Importance of Knowing students well with Elementary</a:t>
            </a:r>
            <a:endParaRPr lang="en-US" dirty="0" smtClean="0"/>
          </a:p>
          <a:p>
            <a:endParaRPr lang="en-US" dirty="0" smtClean="0"/>
          </a:p>
          <a:p>
            <a:r>
              <a:rPr lang="en-US" dirty="0" smtClean="0"/>
              <a:t>1:50 Show TWS sheet –attending to, designing instruction for and assessing impact on learning for a group and individual. </a:t>
            </a:r>
          </a:p>
          <a:p>
            <a:endParaRPr lang="en-US" dirty="0" smtClean="0"/>
          </a:p>
        </p:txBody>
      </p:sp>
      <p:sp>
        <p:nvSpPr>
          <p:cNvPr id="4" name="Slide Number Placeholder 3"/>
          <p:cNvSpPr>
            <a:spLocks noGrp="1"/>
          </p:cNvSpPr>
          <p:nvPr>
            <p:ph type="sldNum" sz="quarter" idx="10"/>
          </p:nvPr>
        </p:nvSpPr>
        <p:spPr/>
        <p:txBody>
          <a:bodyPr/>
          <a:lstStyle/>
          <a:p>
            <a:fld id="{0F9BD22A-2C67-4487-A344-3DC8AFE8937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p>
          <a:p>
            <a:r>
              <a:rPr lang="en-US" dirty="0" smtClean="0"/>
              <a:t>1:45-2:25 Chloe and Sue and Marcus  </a:t>
            </a:r>
            <a:r>
              <a:rPr lang="en-US" u="sng" dirty="0" smtClean="0"/>
              <a:t>Importance of Knowing students well with Elementary</a:t>
            </a:r>
            <a:endParaRPr lang="en-US" dirty="0" smtClean="0"/>
          </a:p>
          <a:p>
            <a:endParaRPr lang="en-US" dirty="0" smtClean="0"/>
          </a:p>
          <a:p>
            <a:r>
              <a:rPr lang="en-US" dirty="0" smtClean="0"/>
              <a:t>1:55 After all—none of you would want to be like this teacher</a:t>
            </a:r>
          </a:p>
          <a:p>
            <a:r>
              <a:rPr lang="en-US" dirty="0" smtClean="0"/>
              <a:t>Show video clip of </a:t>
            </a:r>
            <a:r>
              <a:rPr lang="en-US" dirty="0" err="1" smtClean="0"/>
              <a:t>Mr</a:t>
            </a:r>
            <a:r>
              <a:rPr lang="en-US" dirty="0" smtClean="0"/>
              <a:t> D. </a:t>
            </a:r>
          </a:p>
          <a:p>
            <a:endParaRPr lang="en-US" dirty="0" smtClean="0"/>
          </a:p>
          <a:p>
            <a:r>
              <a:rPr lang="en-US" dirty="0" smtClean="0"/>
              <a:t>1:55- 2:10  15 minutes to Think pair share of who to observe and give positive feedback to?  Assignment:  TC and CT agree on 2 students who would benefit from having a positive phone call home.  Decide upon things that will be said.  CT is present during phone call to support and monitor  (15 minutes)</a:t>
            </a:r>
          </a:p>
        </p:txBody>
      </p:sp>
      <p:sp>
        <p:nvSpPr>
          <p:cNvPr id="4" name="Slide Number Placeholder 3"/>
          <p:cNvSpPr>
            <a:spLocks noGrp="1"/>
          </p:cNvSpPr>
          <p:nvPr>
            <p:ph type="sldNum" sz="quarter" idx="10"/>
          </p:nvPr>
        </p:nvSpPr>
        <p:spPr/>
        <p:txBody>
          <a:bodyPr/>
          <a:lstStyle/>
          <a:p>
            <a:fld id="{0F9BD22A-2C67-4487-A344-3DC8AFE8937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p>
          <a:p>
            <a:r>
              <a:rPr lang="en-US" dirty="0" smtClean="0"/>
              <a:t>1:45-2:25 Chloe and Sue and Marcus  </a:t>
            </a:r>
            <a:r>
              <a:rPr lang="en-US" u="sng" dirty="0" smtClean="0"/>
              <a:t>Importance of Knowing students well with Elementary</a:t>
            </a:r>
            <a:endParaRPr lang="en-US" dirty="0" smtClean="0"/>
          </a:p>
          <a:p>
            <a:endParaRPr lang="en-US" dirty="0" smtClean="0"/>
          </a:p>
          <a:p>
            <a:r>
              <a:rPr lang="en-US" dirty="0" smtClean="0"/>
              <a:t>2:10-2:25 3 minutes to discuss what to expect at the conference, how it works in your school, what are the pros and cons if the way it is set up. 10 minutes discussing students. 2 minutes discuss protocol and agreed cues and expectations.</a:t>
            </a:r>
          </a:p>
          <a:p>
            <a:endParaRPr lang="en-US" dirty="0"/>
          </a:p>
          <a:p>
            <a:r>
              <a:rPr lang="en-US" dirty="0" smtClean="0"/>
              <a:t>…ask about open house and any other meetings with parents</a:t>
            </a:r>
          </a:p>
        </p:txBody>
      </p:sp>
      <p:sp>
        <p:nvSpPr>
          <p:cNvPr id="4" name="Slide Number Placeholder 3"/>
          <p:cNvSpPr>
            <a:spLocks noGrp="1"/>
          </p:cNvSpPr>
          <p:nvPr>
            <p:ph type="sldNum" sz="quarter" idx="10"/>
          </p:nvPr>
        </p:nvSpPr>
        <p:spPr/>
        <p:txBody>
          <a:bodyPr/>
          <a:lstStyle/>
          <a:p>
            <a:fld id="{0F9BD22A-2C67-4487-A344-3DC8AFE8937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10:10  Chloe:</a:t>
            </a:r>
          </a:p>
          <a:p>
            <a:r>
              <a:rPr lang="en-US" sz="1200" kern="1200" dirty="0" smtClean="0">
                <a:solidFill>
                  <a:schemeClr val="tx1"/>
                </a:solidFill>
                <a:latin typeface="+mn-lt"/>
                <a:ea typeface="+mn-ea"/>
                <a:cs typeface="+mn-cs"/>
              </a:rPr>
              <a:t>Ensure that Clinical</a:t>
            </a:r>
            <a:r>
              <a:rPr lang="en-US" sz="1200" kern="1200" baseline="0" dirty="0" smtClean="0">
                <a:solidFill>
                  <a:schemeClr val="tx1"/>
                </a:solidFill>
                <a:latin typeface="+mn-lt"/>
                <a:ea typeface="+mn-ea"/>
                <a:cs typeface="+mn-cs"/>
              </a:rPr>
              <a:t> teachers are sitting beside teacher candidate.</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Co teaching: is where clinical</a:t>
            </a:r>
            <a:r>
              <a:rPr lang="en-US" sz="1200" kern="1200" baseline="0" dirty="0" smtClean="0">
                <a:solidFill>
                  <a:schemeClr val="tx1"/>
                </a:solidFill>
                <a:latin typeface="+mn-lt"/>
                <a:ea typeface="+mn-ea"/>
                <a:cs typeface="+mn-cs"/>
              </a:rPr>
              <a:t> teachers and </a:t>
            </a:r>
            <a:r>
              <a:rPr lang="en-US" sz="1200" kern="1200" dirty="0" smtClean="0">
                <a:solidFill>
                  <a:schemeClr val="tx1"/>
                </a:solidFill>
                <a:latin typeface="+mn-lt"/>
                <a:ea typeface="+mn-ea"/>
                <a:cs typeface="+mn-cs"/>
              </a:rPr>
              <a:t>teacher candidates share planning, organization, delivery and assessment of instruction, as well as the physical space. Having two teachers working with students lowers the student-to-teacher ratio and provides more effective use of time for diverse instructional practice and understanding individual students. </a:t>
            </a:r>
          </a:p>
          <a:p>
            <a:endParaRPr lang="en-US" dirty="0"/>
          </a:p>
          <a:p>
            <a:r>
              <a:rPr lang="en-US" sz="1200" kern="1200" dirty="0" smtClean="0">
                <a:solidFill>
                  <a:schemeClr val="tx1"/>
                </a:solidFill>
                <a:latin typeface="+mn-lt"/>
                <a:ea typeface="+mn-ea"/>
                <a:cs typeface="+mn-cs"/>
              </a:rPr>
              <a:t>“Culturally responsive pedagogy” is the practice of identifying, fostering, and using the strengths (skills, abilities, ideas, practices) that students bring to school within the context of teaching and learning. </a:t>
            </a:r>
          </a:p>
          <a:p>
            <a:endParaRPr lang="en-US" dirty="0"/>
          </a:p>
          <a:p>
            <a:endParaRPr lang="en-US" dirty="0"/>
          </a:p>
        </p:txBody>
      </p:sp>
      <p:sp>
        <p:nvSpPr>
          <p:cNvPr id="4" name="Slide Number Placeholder 3"/>
          <p:cNvSpPr>
            <a:spLocks noGrp="1"/>
          </p:cNvSpPr>
          <p:nvPr>
            <p:ph type="sldNum" sz="quarter" idx="10"/>
          </p:nvPr>
        </p:nvSpPr>
        <p:spPr/>
        <p:txBody>
          <a:bodyPr/>
          <a:lstStyle/>
          <a:p>
            <a:fld id="{0F9BD22A-2C67-4487-A344-3DC8AFE8937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9BD22A-2C67-4487-A344-3DC8AFE89371}" type="slidenum">
              <a:rPr lang="en-US" smtClean="0"/>
              <a:pPr/>
              <a:t>20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82121571"/>
      </p:ext>
    </p:extLst>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9BD22A-2C67-4487-A344-3DC8AFE89371}" type="slidenum">
              <a:rPr lang="en-US" smtClean="0"/>
              <a:pPr/>
              <a:t>21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84368064"/>
      </p:ext>
    </p:extLst>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9BD22A-2C67-4487-A344-3DC8AFE89371}"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10:15 Sue. To better know each and further develop relationships– Central</a:t>
            </a:r>
            <a:r>
              <a:rPr lang="en-US" baseline="0" dirty="0" smtClean="0"/>
              <a:t>, WOU and independence-Monmouth community, between school buildings, between UG and MAT programs and individuals at all corners of the profession</a:t>
            </a:r>
            <a:endParaRPr lang="en-US" dirty="0" smtClean="0"/>
          </a:p>
          <a:p>
            <a:endParaRPr lang="en-US" dirty="0"/>
          </a:p>
        </p:txBody>
      </p:sp>
      <p:sp>
        <p:nvSpPr>
          <p:cNvPr id="4" name="Slide Number Placeholder 3"/>
          <p:cNvSpPr>
            <a:spLocks noGrp="1"/>
          </p:cNvSpPr>
          <p:nvPr>
            <p:ph type="sldNum" sz="quarter" idx="10"/>
          </p:nvPr>
        </p:nvSpPr>
        <p:spPr/>
        <p:txBody>
          <a:bodyPr/>
          <a:lstStyle/>
          <a:p>
            <a:fld id="{0F9BD22A-2C67-4487-A344-3DC8AFE8937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10:20</a:t>
            </a:r>
            <a:r>
              <a:rPr lang="en-US" baseline="0" dirty="0" smtClean="0"/>
              <a:t> Sue. </a:t>
            </a:r>
            <a:r>
              <a:rPr lang="en-US" dirty="0" smtClean="0"/>
              <a:t>Review Collaborative</a:t>
            </a:r>
            <a:r>
              <a:rPr lang="en-US" baseline="0" dirty="0" smtClean="0"/>
              <a:t> norms.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These are something you would want to establish with your teacher candidate and discuss how you will establish these in  your classroom.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Mention that we will have an hour for lunch at noon (TCs and CTs together?) but no breaks in the morning or afternoon session.  Will also have some refreshments in the afternoon.</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Is there anything we have missed that you would like to add?</a:t>
            </a:r>
          </a:p>
          <a:p>
            <a:endParaRPr lang="en-US" dirty="0"/>
          </a:p>
        </p:txBody>
      </p:sp>
      <p:sp>
        <p:nvSpPr>
          <p:cNvPr id="4" name="Slide Number Placeholder 3"/>
          <p:cNvSpPr>
            <a:spLocks noGrp="1"/>
          </p:cNvSpPr>
          <p:nvPr>
            <p:ph type="sldNum" sz="quarter" idx="10"/>
          </p:nvPr>
        </p:nvSpPr>
        <p:spPr/>
        <p:txBody>
          <a:bodyPr/>
          <a:lstStyle/>
          <a:p>
            <a:fld id="{0F9BD22A-2C67-4487-A344-3DC8AFE8937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10:25  Chloe:</a:t>
            </a:r>
          </a:p>
          <a:p>
            <a:endParaRPr lang="en-US" dirty="0" smtClean="0"/>
          </a:p>
          <a:p>
            <a:r>
              <a:rPr lang="en-US" dirty="0" smtClean="0"/>
              <a:t>Ask TCs to raise hands</a:t>
            </a:r>
            <a:r>
              <a:rPr lang="en-US" baseline="0" dirty="0" smtClean="0"/>
              <a:t> to indicate if they have taught a lesson to a class yet?  Jump up if something went well. Jump up if something was a bit more challenging.</a:t>
            </a:r>
          </a:p>
          <a:p>
            <a:endParaRPr lang="en-US" baseline="0" dirty="0" smtClean="0"/>
          </a:p>
          <a:p>
            <a:r>
              <a:rPr lang="en-US" baseline="0" dirty="0" smtClean="0"/>
              <a:t>Becoming a teacher is all about learning opportunities, right? So important to get reflect and get feedback on all these opportunities!</a:t>
            </a:r>
          </a:p>
          <a:p>
            <a:endParaRPr lang="en-US" baseline="0" dirty="0" smtClean="0"/>
          </a:p>
          <a:p>
            <a:r>
              <a:rPr lang="en-US" baseline="0" dirty="0" smtClean="0"/>
              <a:t>Let’s watch a short clip of this in action.</a:t>
            </a:r>
          </a:p>
          <a:p>
            <a:endParaRPr lang="en-US" baseline="0" dirty="0" smtClean="0"/>
          </a:p>
          <a:p>
            <a:r>
              <a:rPr lang="en-US" baseline="0" dirty="0" smtClean="0"/>
              <a:t>10:35  25 minutes to complete form</a:t>
            </a:r>
          </a:p>
          <a:p>
            <a:r>
              <a:rPr lang="en-US" baseline="0" dirty="0" smtClean="0"/>
              <a:t> </a:t>
            </a:r>
          </a:p>
          <a:p>
            <a:r>
              <a:rPr lang="en-US" baseline="0" dirty="0" smtClean="0"/>
              <a:t>11:00  5 minutes for 1 elementary and 1 secondary co-teacher pair to share focus area and steps for TC and CT</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0F9BD22A-2C67-4487-A344-3DC8AFE8937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11:05 Sue:</a:t>
            </a:r>
          </a:p>
          <a:p>
            <a:endParaRPr lang="en-US" dirty="0"/>
          </a:p>
          <a:p>
            <a:endParaRPr lang="en-US" dirty="0" smtClean="0"/>
          </a:p>
          <a:p>
            <a:r>
              <a:rPr lang="en-US" dirty="0" smtClean="0"/>
              <a:t>Co-Teaching is not simply dividing the tasks</a:t>
            </a:r>
            <a:r>
              <a:rPr lang="en-US" baseline="0" dirty="0" smtClean="0"/>
              <a:t> and responsibilities between two people.</a:t>
            </a:r>
          </a:p>
          <a:p>
            <a:endParaRPr lang="en-US" baseline="0" dirty="0" smtClean="0"/>
          </a:p>
          <a:p>
            <a:r>
              <a:rPr lang="en-US" dirty="0" smtClean="0"/>
              <a:t>Chloe to distribute Placemats</a:t>
            </a:r>
          </a:p>
        </p:txBody>
      </p:sp>
      <p:sp>
        <p:nvSpPr>
          <p:cNvPr id="4" name="Slide Number Placeholder 3"/>
          <p:cNvSpPr>
            <a:spLocks noGrp="1"/>
          </p:cNvSpPr>
          <p:nvPr>
            <p:ph type="sldNum" sz="quarter" idx="10"/>
          </p:nvPr>
        </p:nvSpPr>
        <p:spPr/>
        <p:txBody>
          <a:bodyPr/>
          <a:lstStyle/>
          <a:p>
            <a:fld id="{0F9BD22A-2C67-4487-A344-3DC8AFE8937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11:10 Sue</a:t>
            </a:r>
          </a:p>
          <a:p>
            <a:r>
              <a:rPr lang="en-US" dirty="0" smtClean="0"/>
              <a:t>Show video</a:t>
            </a:r>
            <a:r>
              <a:rPr lang="en-US" baseline="0" dirty="0" smtClean="0"/>
              <a:t> clip first of strategies either </a:t>
            </a:r>
            <a:r>
              <a:rPr lang="en-US" baseline="0" dirty="0" err="1" smtClean="0"/>
              <a:t>YOUtube</a:t>
            </a:r>
            <a:r>
              <a:rPr lang="en-US" baseline="0" dirty="0" smtClean="0"/>
              <a:t> (first 2.5 minutes) or DVD from New Teacher Center</a:t>
            </a:r>
          </a:p>
          <a:p>
            <a:endParaRPr lang="en-US" baseline="0" dirty="0" smtClean="0"/>
          </a:p>
          <a:p>
            <a:r>
              <a:rPr lang="en-US" baseline="0" dirty="0" smtClean="0"/>
              <a:t>Go over strategies and make connection to these on the </a:t>
            </a:r>
            <a:r>
              <a:rPr lang="en-US" baseline="0" dirty="0" err="1" smtClean="0"/>
              <a:t>Coteaching</a:t>
            </a:r>
            <a:r>
              <a:rPr lang="en-US" baseline="0" dirty="0" smtClean="0"/>
              <a:t> Placemat and the descriptions that CTs and TCs will have in their Binders/packets</a:t>
            </a:r>
          </a:p>
          <a:p>
            <a:endParaRPr lang="en-US" baseline="0" dirty="0" smtClean="0"/>
          </a:p>
        </p:txBody>
      </p:sp>
      <p:sp>
        <p:nvSpPr>
          <p:cNvPr id="4" name="Slide Number Placeholder 3"/>
          <p:cNvSpPr>
            <a:spLocks noGrp="1"/>
          </p:cNvSpPr>
          <p:nvPr>
            <p:ph type="sldNum" sz="quarter" idx="10"/>
          </p:nvPr>
        </p:nvSpPr>
        <p:spPr/>
        <p:txBody>
          <a:bodyPr/>
          <a:lstStyle/>
          <a:p>
            <a:fld id="{0F9BD22A-2C67-4487-A344-3DC8AFE8937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11:20 Sue</a:t>
            </a:r>
          </a:p>
          <a:p>
            <a:r>
              <a:rPr lang="en-US" dirty="0" smtClean="0"/>
              <a:t> (15 minute activity)</a:t>
            </a:r>
          </a:p>
          <a:p>
            <a:endParaRPr lang="en-US" dirty="0" smtClean="0"/>
          </a:p>
          <a:p>
            <a:r>
              <a:rPr lang="en-US" dirty="0" smtClean="0"/>
              <a:t>Chloe to distribute Co-teaching Strategy Implementation and Feedback form</a:t>
            </a:r>
          </a:p>
          <a:p>
            <a:endParaRPr lang="en-US" dirty="0" smtClean="0"/>
          </a:p>
          <a:p>
            <a:pPr>
              <a:buFont typeface="Wingdings" charset="2"/>
              <a:buChar char="Ø"/>
            </a:pPr>
            <a:r>
              <a:rPr lang="en-US" dirty="0" smtClean="0"/>
              <a:t>TCs and CTs to discuss strategies used to date</a:t>
            </a:r>
          </a:p>
          <a:p>
            <a:endParaRPr lang="en-US" dirty="0" smtClean="0"/>
          </a:p>
          <a:p>
            <a:pPr>
              <a:buFont typeface="Wingdings" charset="2"/>
              <a:buChar char="Ø"/>
            </a:pPr>
            <a:r>
              <a:rPr lang="en-US" b="1" dirty="0" smtClean="0"/>
              <a:t>CT to complete </a:t>
            </a:r>
            <a:r>
              <a:rPr lang="en-US" b="1" dirty="0" smtClean="0">
                <a:solidFill>
                  <a:srgbClr val="008000"/>
                </a:solidFill>
              </a:rPr>
              <a:t>Co-teaching Strategy Implementation and Feedback</a:t>
            </a:r>
            <a:r>
              <a:rPr lang="en-US" dirty="0" smtClean="0">
                <a:solidFill>
                  <a:srgbClr val="008000"/>
                </a:solidFill>
              </a:rPr>
              <a:t> </a:t>
            </a:r>
            <a:r>
              <a:rPr lang="en-US" dirty="0" smtClean="0"/>
              <a:t>form with TC  to document how strategies have been used, as well as successes and challenges</a:t>
            </a:r>
          </a:p>
          <a:p>
            <a:endParaRPr lang="en-US" dirty="0" smtClean="0"/>
          </a:p>
          <a:p>
            <a:pPr>
              <a:buFont typeface="Wingdings" charset="2"/>
              <a:buChar char="Ø"/>
            </a:pPr>
            <a:r>
              <a:rPr lang="en-US" dirty="0" smtClean="0"/>
              <a:t> Turn in </a:t>
            </a:r>
            <a:r>
              <a:rPr lang="en-US" b="1" dirty="0" smtClean="0">
                <a:solidFill>
                  <a:srgbClr val="008000"/>
                </a:solidFill>
              </a:rPr>
              <a:t>Co-teaching Strategy Implementation and Feedback</a:t>
            </a:r>
            <a:r>
              <a:rPr lang="en-US" dirty="0" smtClean="0">
                <a:solidFill>
                  <a:srgbClr val="008000"/>
                </a:solidFill>
              </a:rPr>
              <a:t>  </a:t>
            </a:r>
            <a:r>
              <a:rPr lang="en-US" b="1" dirty="0" smtClean="0"/>
              <a:t>to Chloë</a:t>
            </a:r>
          </a:p>
          <a:p>
            <a:pPr>
              <a:buFont typeface="Wingdings" charset="2"/>
              <a:buChar char="Ø"/>
            </a:pPr>
            <a:endParaRPr lang="en-US" b="1" dirty="0" smtClean="0"/>
          </a:p>
          <a:p>
            <a:pPr>
              <a:buFont typeface="Wingdings" charset="2"/>
              <a:buChar char="Ø"/>
            </a:pPr>
            <a:r>
              <a:rPr lang="en-US" b="1" dirty="0" smtClean="0"/>
              <a:t>Point out ideas of clinical teachers from summer trainings</a:t>
            </a:r>
          </a:p>
          <a:p>
            <a:endParaRPr lang="en-US" dirty="0"/>
          </a:p>
        </p:txBody>
      </p:sp>
      <p:sp>
        <p:nvSpPr>
          <p:cNvPr id="4" name="Slide Number Placeholder 3"/>
          <p:cNvSpPr>
            <a:spLocks noGrp="1"/>
          </p:cNvSpPr>
          <p:nvPr>
            <p:ph type="sldNum" sz="quarter" idx="10"/>
          </p:nvPr>
        </p:nvSpPr>
        <p:spPr/>
        <p:txBody>
          <a:bodyPr/>
          <a:lstStyle/>
          <a:p>
            <a:fld id="{0F9BD22A-2C67-4487-A344-3DC8AFE8937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11:35 Sue</a:t>
            </a:r>
          </a:p>
          <a:p>
            <a:r>
              <a:rPr lang="en-US" dirty="0" smtClean="0"/>
              <a:t> (20 minute activity and then 5 minutes sharing)</a:t>
            </a:r>
          </a:p>
          <a:p>
            <a:endParaRPr lang="en-US" dirty="0" smtClean="0"/>
          </a:p>
          <a:p>
            <a:pPr>
              <a:buFont typeface="Wingdings" charset="2"/>
              <a:buChar char="Ø"/>
            </a:pPr>
            <a:r>
              <a:rPr lang="en-US" dirty="0" smtClean="0"/>
              <a:t>TCs and CTs to complete</a:t>
            </a:r>
            <a:r>
              <a:rPr lang="en-US" b="1" dirty="0" smtClean="0"/>
              <a:t> </a:t>
            </a:r>
            <a:r>
              <a:rPr lang="en-US" b="1" dirty="0" smtClean="0">
                <a:solidFill>
                  <a:srgbClr val="008000"/>
                </a:solidFill>
              </a:rPr>
              <a:t>Co-teaching Planning Sheet.</a:t>
            </a:r>
            <a:r>
              <a:rPr lang="en-US" b="1" baseline="0" dirty="0" smtClean="0">
                <a:solidFill>
                  <a:srgbClr val="008000"/>
                </a:solidFill>
              </a:rPr>
              <a:t>  Extra sheets for use in classrooms.</a:t>
            </a:r>
          </a:p>
          <a:p>
            <a:pPr>
              <a:buFont typeface="Wingdings" charset="2"/>
              <a:buChar char="Ø"/>
            </a:pPr>
            <a:endParaRPr lang="en-US" b="1" dirty="0" smtClean="0">
              <a:solidFill>
                <a:srgbClr val="008000"/>
              </a:solidFill>
            </a:endParaRPr>
          </a:p>
          <a:p>
            <a:pPr>
              <a:buFont typeface="Wingdings" charset="2"/>
              <a:buChar char="Ø"/>
            </a:pPr>
            <a:endParaRPr lang="en-US" baseline="0" dirty="0" smtClean="0"/>
          </a:p>
          <a:p>
            <a:pPr>
              <a:buFont typeface="Wingdings" charset="2"/>
              <a:buChar char="Ø"/>
            </a:pPr>
            <a:r>
              <a:rPr lang="en-US" baseline="0" dirty="0" smtClean="0"/>
              <a:t>5 minutes for a few pairs to share co-teaching lesson vision in table groups.  One pair at High,</a:t>
            </a:r>
            <a:r>
              <a:rPr lang="en-US" dirty="0" smtClean="0"/>
              <a:t> Middle, and Elementary.</a:t>
            </a:r>
          </a:p>
          <a:p>
            <a:endParaRPr lang="en-US" dirty="0"/>
          </a:p>
        </p:txBody>
      </p:sp>
      <p:sp>
        <p:nvSpPr>
          <p:cNvPr id="4" name="Slide Number Placeholder 3"/>
          <p:cNvSpPr>
            <a:spLocks noGrp="1"/>
          </p:cNvSpPr>
          <p:nvPr>
            <p:ph type="sldNum" sz="quarter" idx="10"/>
          </p:nvPr>
        </p:nvSpPr>
        <p:spPr/>
        <p:txBody>
          <a:bodyPr/>
          <a:lstStyle/>
          <a:p>
            <a:fld id="{0F9BD22A-2C67-4487-A344-3DC8AFE8937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D5119798-355A-425A-9A01-990D91E8B937}" type="datetimeFigureOut">
              <a:rPr lang="en-US" smtClean="0"/>
              <a:pPr/>
              <a:t>11/8/14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EDF67BF1-4F43-4921-A6DB-92553409E14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119798-355A-425A-9A01-990D91E8B937}" type="datetimeFigureOut">
              <a:rPr lang="en-US" smtClean="0"/>
              <a:pPr/>
              <a:t>11/8/14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67BF1-4F43-4921-A6DB-92553409E1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119798-355A-425A-9A01-990D91E8B937}" type="datetimeFigureOut">
              <a:rPr lang="en-US" smtClean="0"/>
              <a:pPr/>
              <a:t>11/8/14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67BF1-4F43-4921-A6DB-92553409E1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119798-355A-425A-9A01-990D91E8B937}" type="datetimeFigureOut">
              <a:rPr lang="en-US" smtClean="0"/>
              <a:pPr/>
              <a:t>11/8/14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67BF1-4F43-4921-A6DB-92553409E147}"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5119798-355A-425A-9A01-990D91E8B937}" type="datetimeFigureOut">
              <a:rPr lang="en-US" smtClean="0"/>
              <a:pPr/>
              <a:t>11/8/14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67BF1-4F43-4921-A6DB-92553409E14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5119798-355A-425A-9A01-990D91E8B937}" type="datetimeFigureOut">
              <a:rPr lang="en-US" smtClean="0"/>
              <a:pPr/>
              <a:t>11/8/14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F67BF1-4F43-4921-A6DB-92553409E147}"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5119798-355A-425A-9A01-990D91E8B937}" type="datetimeFigureOut">
              <a:rPr lang="en-US" smtClean="0"/>
              <a:pPr/>
              <a:t>11/8/14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F67BF1-4F43-4921-A6DB-92553409E1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5119798-355A-425A-9A01-990D91E8B937}" type="datetimeFigureOut">
              <a:rPr lang="en-US" smtClean="0"/>
              <a:pPr/>
              <a:t>11/8/14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F67BF1-4F43-4921-A6DB-92553409E147}"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119798-355A-425A-9A01-990D91E8B937}" type="datetimeFigureOut">
              <a:rPr lang="en-US" smtClean="0"/>
              <a:pPr/>
              <a:t>11/8/14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F67BF1-4F43-4921-A6DB-92553409E1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D5119798-355A-425A-9A01-990D91E8B937}" type="datetimeFigureOut">
              <a:rPr lang="en-US" smtClean="0"/>
              <a:pPr/>
              <a:t>11/8/14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F67BF1-4F43-4921-A6DB-92553409E1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D5119798-355A-425A-9A01-990D91E8B937}" type="datetimeFigureOut">
              <a:rPr lang="en-US" smtClean="0"/>
              <a:pPr/>
              <a:t>11/8/14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DF67BF1-4F43-4921-A6DB-92553409E14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D5119798-355A-425A-9A01-990D91E8B937}" type="datetimeFigureOut">
              <a:rPr lang="en-US" smtClean="0"/>
              <a:pPr/>
              <a:t>11/8/14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EDF67BF1-4F43-4921-A6DB-92553409E1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image" Target="../media/image5.png"/><Relationship Id="rId1" Type="http://schemas.openxmlformats.org/officeDocument/2006/relationships/audio" Target="file://localhost/Users/henryhughes/Desktop/Dave%20Brubeck%20-%20Take%20Five.mp3" TargetMode="Externa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www.youtube.com/watch?v=lFeoTBONH-w"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4" Type="http://schemas.openxmlformats.org/officeDocument/2006/relationships/image" Target="../media/image6.jpeg"/><Relationship Id="rId5" Type="http://schemas.openxmlformats.org/officeDocument/2006/relationships/image" Target="../media/image5.png"/><Relationship Id="rId1" Type="http://schemas.openxmlformats.org/officeDocument/2006/relationships/audio" Target="file://localhost/Volumes/STORE%20N%20GO/Project%20High%20Five--Day%203/JOAN%20ARMATRADING%20-%20WILLOW.mp3" TargetMode="Externa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www.youtube.com/watch?v=lFeoTBONH-w"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video.pbs.org/video/2365006547/"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4" Type="http://schemas.openxmlformats.org/officeDocument/2006/relationships/image" Target="../media/image5.png"/><Relationship Id="rId1" Type="http://schemas.openxmlformats.org/officeDocument/2006/relationships/audio" Target="file://localhost/Volumes/STORE%20N%20GO/Project%20High%20Five--Day%203/54596-lean-on-me-al-green--1411580921.mp3" TargetMode="Externa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www.youtube.com/watch?v=ykxkt3Eq7ao"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www.youtube.com/watch?v=6llQCG8QhB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stretch>
            <a:fillRect/>
          </a:stretch>
        </p:blipFill>
        <p:spPr>
          <a:xfrm>
            <a:off x="609600" y="1066800"/>
            <a:ext cx="2819400" cy="2819400"/>
          </a:xfrm>
          <a:prstGeom prst="rect">
            <a:avLst/>
          </a:prstGeom>
        </p:spPr>
      </p:pic>
      <p:sp>
        <p:nvSpPr>
          <p:cNvPr id="5" name="TextBox 4"/>
          <p:cNvSpPr txBox="1"/>
          <p:nvPr/>
        </p:nvSpPr>
        <p:spPr>
          <a:xfrm>
            <a:off x="990600" y="381000"/>
            <a:ext cx="7543800" cy="5016758"/>
          </a:xfrm>
          <a:prstGeom prst="rect">
            <a:avLst/>
          </a:prstGeom>
          <a:noFill/>
        </p:spPr>
        <p:txBody>
          <a:bodyPr wrap="square" rtlCol="0">
            <a:spAutoFit/>
          </a:bodyPr>
          <a:lstStyle/>
          <a:p>
            <a:r>
              <a:rPr lang="en-US" sz="4000" dirty="0" smtClean="0"/>
              <a:t>Welcome to Project High Five: </a:t>
            </a:r>
            <a:br>
              <a:rPr lang="en-US" sz="4000" dirty="0" smtClean="0"/>
            </a:br>
            <a:r>
              <a:rPr lang="en-US" sz="4000" dirty="0" smtClean="0"/>
              <a:t>		 	</a:t>
            </a:r>
          </a:p>
          <a:p>
            <a:r>
              <a:rPr lang="en-US" sz="4000" dirty="0" smtClean="0"/>
              <a:t>			</a:t>
            </a:r>
            <a:r>
              <a:rPr lang="en-US" sz="4000" dirty="0" smtClean="0">
                <a:latin typeface="Comic Sans MS"/>
                <a:cs typeface="Comic Sans MS"/>
              </a:rPr>
              <a:t>Culture</a:t>
            </a:r>
          </a:p>
          <a:p>
            <a:r>
              <a:rPr lang="en-US" sz="4000" dirty="0" smtClean="0">
                <a:latin typeface="Comic Sans MS"/>
                <a:cs typeface="Comic Sans MS"/>
              </a:rPr>
              <a:t>			Collaboration</a:t>
            </a:r>
          </a:p>
          <a:p>
            <a:r>
              <a:rPr lang="en-US" sz="4000" dirty="0" smtClean="0">
                <a:latin typeface="Comic Sans MS"/>
                <a:cs typeface="Comic Sans MS"/>
              </a:rPr>
              <a:t>			Commitment</a:t>
            </a:r>
          </a:p>
          <a:p>
            <a:r>
              <a:rPr lang="en-US" sz="4000" dirty="0" smtClean="0">
                <a:latin typeface="Comic Sans MS"/>
                <a:cs typeface="Comic Sans MS"/>
              </a:rPr>
              <a:t>			Communication</a:t>
            </a:r>
          </a:p>
          <a:p>
            <a:r>
              <a:rPr lang="en-US" sz="4000" dirty="0" smtClean="0">
                <a:latin typeface="Comic Sans MS"/>
                <a:cs typeface="Comic Sans MS"/>
              </a:rPr>
              <a:t>			Community</a:t>
            </a:r>
          </a:p>
          <a:p>
            <a:endParaRPr lang="en-US"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buNone/>
            </a:pPr>
            <a:endParaRPr lang="en-US" dirty="0" smtClean="0"/>
          </a:p>
          <a:p>
            <a:pPr lvl="1">
              <a:buNone/>
            </a:pPr>
            <a:endParaRPr lang="en-US" dirty="0" smtClean="0"/>
          </a:p>
          <a:p>
            <a:pPr lvl="1">
              <a:buNone/>
            </a:pPr>
            <a:endParaRPr lang="en-US" dirty="0" smtClean="0"/>
          </a:p>
          <a:p>
            <a:pPr lvl="1" algn="ctr">
              <a:buNone/>
            </a:pPr>
            <a:r>
              <a:rPr lang="en-US" b="1" dirty="0" smtClean="0"/>
              <a:t>1 hour</a:t>
            </a:r>
            <a:endParaRPr lang="en-US" dirty="0" smtClean="0"/>
          </a:p>
        </p:txBody>
      </p:sp>
      <p:sp>
        <p:nvSpPr>
          <p:cNvPr id="3" name="Title 2"/>
          <p:cNvSpPr>
            <a:spLocks noGrp="1"/>
          </p:cNvSpPr>
          <p:nvPr>
            <p:ph type="title"/>
          </p:nvPr>
        </p:nvSpPr>
        <p:spPr/>
        <p:txBody>
          <a:bodyPr/>
          <a:lstStyle/>
          <a:p>
            <a:pPr algn="ctr"/>
            <a:r>
              <a:rPr lang="en-US" dirty="0" smtClean="0"/>
              <a:t>Lunch</a:t>
            </a:r>
            <a:endParaRPr lang="en-US" dirty="0"/>
          </a:p>
        </p:txBody>
      </p:sp>
      <p:pic>
        <p:nvPicPr>
          <p:cNvPr id="5" name="Dave Brubeck - Take Five.mp3">
            <a:hlinkClick r:id="" action="ppaction://media"/>
          </p:cNvPr>
          <p:cNvPicPr>
            <a:picLocks noRot="1" noChangeAspect="1"/>
          </p:cNvPicPr>
          <p:nvPr>
            <a:audioFile r:link="rId1"/>
          </p:nvPr>
        </p:nvPicPr>
        <p:blipFill>
          <a:blip r:embed="rId4"/>
          <a:stretch>
            <a:fillRect/>
          </a:stretch>
        </p:blipFill>
        <p:spPr>
          <a:xfrm>
            <a:off x="6629400" y="4800600"/>
            <a:ext cx="282575" cy="2825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29455"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797491"/>
          </a:xfrm>
        </p:spPr>
        <p:txBody>
          <a:bodyPr>
            <a:normAutofit/>
          </a:bodyPr>
          <a:lstStyle/>
          <a:p>
            <a:pPr>
              <a:buNone/>
            </a:pPr>
            <a:endParaRPr lang="en-US" dirty="0" smtClean="0"/>
          </a:p>
          <a:p>
            <a:pPr>
              <a:buNone/>
            </a:pPr>
            <a:endParaRPr lang="en-US" dirty="0" smtClean="0"/>
          </a:p>
          <a:p>
            <a:pPr>
              <a:buNone/>
            </a:pPr>
            <a:r>
              <a:rPr lang="en-US" dirty="0" smtClean="0"/>
              <a:t>Elementary Clinical Teachers and Teacher</a:t>
            </a:r>
          </a:p>
          <a:p>
            <a:pPr>
              <a:buNone/>
            </a:pPr>
            <a:r>
              <a:rPr lang="en-US" dirty="0" smtClean="0"/>
              <a:t>Candidates will be in the Ochoa Room</a:t>
            </a:r>
            <a:endParaRPr lang="en-US" dirty="0"/>
          </a:p>
        </p:txBody>
      </p:sp>
      <p:sp>
        <p:nvSpPr>
          <p:cNvPr id="3" name="Title 2"/>
          <p:cNvSpPr>
            <a:spLocks noGrp="1"/>
          </p:cNvSpPr>
          <p:nvPr>
            <p:ph type="title"/>
          </p:nvPr>
        </p:nvSpPr>
        <p:spPr>
          <a:xfrm>
            <a:off x="457200" y="274638"/>
            <a:ext cx="8229600" cy="1858962"/>
          </a:xfrm>
        </p:spPr>
        <p:txBody>
          <a:bodyPr>
            <a:normAutofit fontScale="90000"/>
          </a:bodyPr>
          <a:lstStyle/>
          <a:p>
            <a:r>
              <a:rPr lang="en-US" dirty="0" smtClean="0"/>
              <a:t>Culturally Responsive Practice I: Connecting with the Community through a Service Learning Project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67000"/>
            <a:ext cx="8229600" cy="3340291"/>
          </a:xfrm>
        </p:spPr>
        <p:txBody>
          <a:bodyPr>
            <a:normAutofit/>
          </a:bodyPr>
          <a:lstStyle/>
          <a:p>
            <a:r>
              <a:rPr lang="en-US" dirty="0" smtClean="0"/>
              <a:t>“</a:t>
            </a:r>
            <a:r>
              <a:rPr lang="en-US" sz="2800" dirty="0" smtClean="0"/>
              <a:t>Culturally responsive pedagogy” is the practice of identifying, fostering, and using the strengths (skills, abilities, ideas, practices) that students bring to school within the context of teaching and learning.</a:t>
            </a:r>
          </a:p>
          <a:p>
            <a:r>
              <a:rPr lang="en-US" sz="2800" dirty="0" smtClean="0"/>
              <a:t>Knowing these strengths is at the core of Teacher Work Sample Methodology </a:t>
            </a:r>
          </a:p>
          <a:p>
            <a:pPr>
              <a:buNone/>
            </a:pPr>
            <a:endParaRPr lang="en-US" dirty="0" smtClean="0"/>
          </a:p>
        </p:txBody>
      </p:sp>
      <p:sp>
        <p:nvSpPr>
          <p:cNvPr id="3" name="Title 2"/>
          <p:cNvSpPr>
            <a:spLocks noGrp="1"/>
          </p:cNvSpPr>
          <p:nvPr>
            <p:ph type="title"/>
          </p:nvPr>
        </p:nvSpPr>
        <p:spPr>
          <a:xfrm>
            <a:off x="457200" y="274638"/>
            <a:ext cx="8229600" cy="2392362"/>
          </a:xfrm>
        </p:spPr>
        <p:txBody>
          <a:bodyPr>
            <a:normAutofit/>
          </a:bodyPr>
          <a:lstStyle/>
          <a:p>
            <a:r>
              <a:rPr lang="en-US" dirty="0" smtClean="0"/>
              <a:t>Culturally Responsive Practice and Teacher Work Sample Methodology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67000"/>
            <a:ext cx="8229600" cy="3340291"/>
          </a:xfrm>
        </p:spPr>
        <p:txBody>
          <a:bodyPr>
            <a:normAutofit/>
          </a:bodyPr>
          <a:lstStyle/>
          <a:p>
            <a:endParaRPr lang="en-US" sz="2800" dirty="0" smtClean="0"/>
          </a:p>
          <a:p>
            <a:pPr>
              <a:buNone/>
            </a:pPr>
            <a:endParaRPr lang="en-US" dirty="0" smtClean="0"/>
          </a:p>
        </p:txBody>
      </p:sp>
      <p:sp>
        <p:nvSpPr>
          <p:cNvPr id="3" name="Title 2"/>
          <p:cNvSpPr>
            <a:spLocks noGrp="1"/>
          </p:cNvSpPr>
          <p:nvPr>
            <p:ph type="title"/>
          </p:nvPr>
        </p:nvSpPr>
        <p:spPr>
          <a:xfrm>
            <a:off x="381000" y="228600"/>
            <a:ext cx="8229600" cy="2392362"/>
          </a:xfrm>
        </p:spPr>
        <p:txBody>
          <a:bodyPr>
            <a:normAutofit fontScale="90000"/>
          </a:bodyPr>
          <a:lstStyle/>
          <a:p>
            <a:r>
              <a:rPr lang="en-US" dirty="0" smtClean="0"/>
              <a:t>Culturally Responsive Practice II: Connecting with Families with a call home that validates the student</a:t>
            </a:r>
            <a:endParaRPr lang="en-US" dirty="0"/>
          </a:p>
        </p:txBody>
      </p:sp>
      <p:sp>
        <p:nvSpPr>
          <p:cNvPr id="4" name="TextBox 3"/>
          <p:cNvSpPr txBox="1"/>
          <p:nvPr/>
        </p:nvSpPr>
        <p:spPr>
          <a:xfrm>
            <a:off x="609600" y="2667000"/>
            <a:ext cx="7848600" cy="3416320"/>
          </a:xfrm>
          <a:prstGeom prst="rect">
            <a:avLst/>
          </a:prstGeom>
          <a:noFill/>
        </p:spPr>
        <p:txBody>
          <a:bodyPr wrap="square" rtlCol="0">
            <a:sp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5" name="TextBox 4"/>
          <p:cNvSpPr txBox="1"/>
          <p:nvPr/>
        </p:nvSpPr>
        <p:spPr>
          <a:xfrm>
            <a:off x="609600" y="2743200"/>
            <a:ext cx="7696200" cy="3693319"/>
          </a:xfrm>
          <a:prstGeom prst="rect">
            <a:avLst/>
          </a:prstGeom>
          <a:noFill/>
        </p:spPr>
        <p:txBody>
          <a:bodyPr wrap="square" rtlCol="0">
            <a:spAutoFit/>
          </a:bodyPr>
          <a:lstStyle/>
          <a:p>
            <a:r>
              <a:rPr lang="en-US" b="1" dirty="0" smtClean="0">
                <a:hlinkClick r:id="rId3"/>
              </a:rPr>
              <a:t> </a:t>
            </a:r>
            <a:r>
              <a:rPr lang="en-US" b="1" dirty="0" err="1" smtClean="0">
                <a:hlinkClick r:id="rId3"/>
              </a:rPr>
              <a:t>Mr</a:t>
            </a:r>
            <a:r>
              <a:rPr lang="en-US" b="1" dirty="0" smtClean="0">
                <a:hlinkClick r:id="rId3"/>
              </a:rPr>
              <a:t> D(</a:t>
            </a:r>
            <a:r>
              <a:rPr lang="en-US" b="1" dirty="0" err="1" smtClean="0">
                <a:hlinkClick r:id="rId3"/>
              </a:rPr>
              <a:t>on’t</a:t>
            </a:r>
            <a:r>
              <a:rPr lang="en-US" b="1" dirty="0" smtClean="0">
                <a:hlinkClick r:id="rId3"/>
              </a:rPr>
              <a:t>)</a:t>
            </a:r>
            <a:endParaRPr lang="en-US" b="1" dirty="0" smtClean="0"/>
          </a:p>
          <a:p>
            <a:endParaRPr lang="en-US" dirty="0" smtClean="0"/>
          </a:p>
          <a:p>
            <a:pPr>
              <a:buFont typeface="Wingdings" pitchFamily="2" charset="2"/>
              <a:buChar char="Ø"/>
            </a:pPr>
            <a:r>
              <a:rPr lang="en-US" dirty="0" smtClean="0"/>
              <a:t> TC and CT to agree on 2 students who would benefit from having a validating phone call home.  Decide upon things that will be said.   (CT to be present during phone call to support and monitor)</a:t>
            </a:r>
          </a:p>
          <a:p>
            <a:pPr>
              <a:buFont typeface="Wingdings" pitchFamily="2" charset="2"/>
              <a:buChar char="Ø"/>
            </a:pPr>
            <a:endParaRPr lang="en-US" dirty="0" smtClean="0"/>
          </a:p>
          <a:p>
            <a:pPr>
              <a:buFont typeface="Wingdings" pitchFamily="2" charset="2"/>
              <a:buChar char="Ø"/>
            </a:pPr>
            <a:r>
              <a:rPr lang="en-US" dirty="0" smtClean="0"/>
              <a:t> Complete first part of documentation sheet.  TCs to turn in fully completed sheet at evening meeting in winter (TBA).</a:t>
            </a:r>
          </a:p>
          <a:p>
            <a:pPr>
              <a:buFont typeface="Arial" pitchFamily="34" charset="0"/>
              <a:buChar char="•"/>
            </a:pPr>
            <a:endParaRPr lang="en-US" dirty="0" smtClean="0"/>
          </a:p>
          <a:p>
            <a:pPr>
              <a:buFont typeface="Arial" pitchFamily="34" charset="0"/>
              <a:buChar char="•"/>
            </a:pPr>
            <a:endParaRPr lang="en-US" dirty="0" smtClean="0"/>
          </a:p>
          <a:p>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67000"/>
            <a:ext cx="8229600" cy="3340291"/>
          </a:xfrm>
        </p:spPr>
        <p:txBody>
          <a:bodyPr>
            <a:normAutofit/>
          </a:bodyPr>
          <a:lstStyle/>
          <a:p>
            <a:endParaRPr lang="en-US" sz="2800" dirty="0" smtClean="0"/>
          </a:p>
          <a:p>
            <a:pPr>
              <a:buNone/>
            </a:pPr>
            <a:endParaRPr lang="en-US" dirty="0" smtClean="0"/>
          </a:p>
        </p:txBody>
      </p:sp>
      <p:sp>
        <p:nvSpPr>
          <p:cNvPr id="3" name="Title 2"/>
          <p:cNvSpPr>
            <a:spLocks noGrp="1"/>
          </p:cNvSpPr>
          <p:nvPr>
            <p:ph type="title"/>
          </p:nvPr>
        </p:nvSpPr>
        <p:spPr>
          <a:xfrm>
            <a:off x="381000" y="228600"/>
            <a:ext cx="8229600" cy="2392362"/>
          </a:xfrm>
        </p:spPr>
        <p:txBody>
          <a:bodyPr>
            <a:normAutofit/>
          </a:bodyPr>
          <a:lstStyle/>
          <a:p>
            <a:r>
              <a:rPr lang="en-US" dirty="0" smtClean="0"/>
              <a:t>Culturally Responsive Practice III: Connecting with Families during Conferences</a:t>
            </a:r>
            <a:endParaRPr lang="en-US" dirty="0"/>
          </a:p>
        </p:txBody>
      </p:sp>
      <p:sp>
        <p:nvSpPr>
          <p:cNvPr id="4" name="TextBox 3"/>
          <p:cNvSpPr txBox="1"/>
          <p:nvPr/>
        </p:nvSpPr>
        <p:spPr>
          <a:xfrm>
            <a:off x="609600" y="2667000"/>
            <a:ext cx="7848600" cy="3416320"/>
          </a:xfrm>
          <a:prstGeom prst="rect">
            <a:avLst/>
          </a:prstGeom>
          <a:noFill/>
        </p:spPr>
        <p:txBody>
          <a:bodyPr wrap="square" rtlCol="0">
            <a:sp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5" name="TextBox 4"/>
          <p:cNvSpPr txBox="1"/>
          <p:nvPr/>
        </p:nvSpPr>
        <p:spPr>
          <a:xfrm>
            <a:off x="609600" y="2743201"/>
            <a:ext cx="7696200" cy="3970318"/>
          </a:xfrm>
          <a:prstGeom prst="rect">
            <a:avLst/>
          </a:prstGeom>
          <a:noFill/>
        </p:spPr>
        <p:txBody>
          <a:bodyPr wrap="square" rtlCol="0">
            <a:spAutoFit/>
          </a:bodyPr>
          <a:lstStyle/>
          <a:p>
            <a:pPr>
              <a:buFont typeface="Wingdings" pitchFamily="2" charset="2"/>
              <a:buChar char="Ø"/>
            </a:pPr>
            <a:r>
              <a:rPr lang="en-US" dirty="0" smtClean="0"/>
              <a:t>Discuss what to expect at the conference and how it works in your school. </a:t>
            </a:r>
          </a:p>
          <a:p>
            <a:pPr>
              <a:buFont typeface="Wingdings" pitchFamily="2" charset="2"/>
              <a:buChar char="Ø"/>
            </a:pPr>
            <a:endParaRPr lang="en-US" dirty="0" smtClean="0"/>
          </a:p>
          <a:p>
            <a:pPr>
              <a:buFont typeface="Wingdings" pitchFamily="2" charset="2"/>
              <a:buChar char="Ø"/>
            </a:pPr>
            <a:r>
              <a:rPr lang="en-US" dirty="0" smtClean="0"/>
              <a:t>What are the pros and cons of the way conferences are set up currently.   Is there something you wish that could be changed?</a:t>
            </a:r>
          </a:p>
          <a:p>
            <a:pPr>
              <a:buFont typeface="Wingdings" pitchFamily="2" charset="2"/>
              <a:buChar char="Ø"/>
            </a:pPr>
            <a:endParaRPr lang="en-US" dirty="0" smtClean="0"/>
          </a:p>
          <a:p>
            <a:pPr>
              <a:buFont typeface="Wingdings" pitchFamily="2" charset="2"/>
              <a:buChar char="Ø"/>
            </a:pPr>
            <a:r>
              <a:rPr lang="en-US" dirty="0" smtClean="0"/>
              <a:t>Discuss students and how the conference will help their learning. What are you hoping to convey to families?</a:t>
            </a:r>
          </a:p>
          <a:p>
            <a:endParaRPr lang="en-US" dirty="0" smtClean="0"/>
          </a:p>
          <a:p>
            <a:pPr>
              <a:buFont typeface="Wingdings" pitchFamily="2" charset="2"/>
              <a:buChar char="Ø"/>
            </a:pPr>
            <a:r>
              <a:rPr lang="en-US" dirty="0" smtClean="0"/>
              <a:t> Discuss the protocol for the TC to participate and agree upon cues and expectations.</a:t>
            </a:r>
          </a:p>
          <a:p>
            <a:pPr>
              <a:buFont typeface="Arial" pitchFamily="34" charset="0"/>
              <a:buChar char="•"/>
            </a:pPr>
            <a:endParaRPr lang="en-US" dirty="0" smtClean="0"/>
          </a:p>
          <a:p>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 calcmode="lin" valueType="num">
                                      <p:cBhvr additive="base">
                                        <p:cTn id="2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b="1" dirty="0" smtClean="0"/>
          </a:p>
          <a:p>
            <a:endParaRPr lang="en-US" b="1" dirty="0" smtClean="0"/>
          </a:p>
          <a:p>
            <a:endParaRPr lang="en-US" b="1" dirty="0" smtClean="0"/>
          </a:p>
          <a:p>
            <a:endParaRPr lang="en-US" b="1" dirty="0" smtClean="0"/>
          </a:p>
          <a:p>
            <a:endParaRPr lang="en-US" b="1" dirty="0" smtClean="0"/>
          </a:p>
          <a:p>
            <a:r>
              <a:rPr lang="en-US" b="1" dirty="0" smtClean="0"/>
              <a:t>“I've learned that people will forget what you said, people will forget what you did, but people will never forget how you made them feel.” </a:t>
            </a:r>
          </a:p>
          <a:p>
            <a:endParaRPr lang="en-US" dirty="0"/>
          </a:p>
        </p:txBody>
      </p:sp>
      <p:sp>
        <p:nvSpPr>
          <p:cNvPr id="3" name="Title 2"/>
          <p:cNvSpPr>
            <a:spLocks noGrp="1"/>
          </p:cNvSpPr>
          <p:nvPr>
            <p:ph type="title"/>
          </p:nvPr>
        </p:nvSpPr>
        <p:spPr/>
        <p:txBody>
          <a:bodyPr/>
          <a:lstStyle/>
          <a:p>
            <a:r>
              <a:rPr lang="en-US" dirty="0" smtClean="0"/>
              <a:t>As Maya Angelou said…</a:t>
            </a:r>
            <a:endParaRPr lang="en-US" dirty="0"/>
          </a:p>
        </p:txBody>
      </p:sp>
      <p:pic>
        <p:nvPicPr>
          <p:cNvPr id="6" name="Picture 5" descr="ttp://mayaangelou.com/images/maya-angelou.jpg"/>
          <p:cNvPicPr/>
          <p:nvPr/>
        </p:nvPicPr>
        <p:blipFill>
          <a:blip r:embed="rId4" cstate="print"/>
          <a:srcRect/>
          <a:stretch>
            <a:fillRect/>
          </a:stretch>
        </p:blipFill>
        <p:spPr bwMode="auto">
          <a:xfrm>
            <a:off x="2362200" y="1524000"/>
            <a:ext cx="3602935" cy="2286000"/>
          </a:xfrm>
          <a:prstGeom prst="rect">
            <a:avLst/>
          </a:prstGeom>
          <a:noFill/>
          <a:ln w="9525">
            <a:noFill/>
            <a:miter lim="800000"/>
            <a:headEnd/>
            <a:tailEnd/>
          </a:ln>
        </p:spPr>
      </p:pic>
      <p:pic>
        <p:nvPicPr>
          <p:cNvPr id="5" name="JOAN ARMATRADING - WILLOW.mp3">
            <a:hlinkClick r:id="" action="ppaction://media"/>
          </p:cNvPr>
          <p:cNvPicPr>
            <a:picLocks noRot="1" noChangeAspect="1"/>
          </p:cNvPicPr>
          <p:nvPr>
            <a:audioFile r:link="rId1"/>
          </p:nvPr>
        </p:nvPicPr>
        <p:blipFill>
          <a:blip r:embed="rId5"/>
          <a:stretch>
            <a:fillRect/>
          </a:stretch>
        </p:blipFill>
        <p:spPr>
          <a:xfrm>
            <a:off x="5181600" y="5562600"/>
            <a:ext cx="282575" cy="2825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96385"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797491"/>
          </a:xfrm>
        </p:spPr>
        <p:txBody>
          <a:bodyPr>
            <a:normAutofit/>
          </a:bodyPr>
          <a:lstStyle/>
          <a:p>
            <a:pPr>
              <a:buNone/>
            </a:pPr>
            <a:endParaRPr lang="en-US" dirty="0" smtClean="0"/>
          </a:p>
          <a:p>
            <a:pPr>
              <a:buNone/>
            </a:pPr>
            <a:endParaRPr lang="en-US" dirty="0" smtClean="0"/>
          </a:p>
          <a:p>
            <a:pPr>
              <a:buNone/>
            </a:pPr>
            <a:r>
              <a:rPr lang="en-US" dirty="0" smtClean="0"/>
              <a:t>Secondary Clinical Teachers and Teacher</a:t>
            </a:r>
          </a:p>
          <a:p>
            <a:pPr>
              <a:buNone/>
            </a:pPr>
            <a:r>
              <a:rPr lang="en-US" dirty="0" smtClean="0"/>
              <a:t>Candidates will be in the Ochoa Room</a:t>
            </a:r>
            <a:endParaRPr lang="en-US" dirty="0"/>
          </a:p>
        </p:txBody>
      </p:sp>
      <p:sp>
        <p:nvSpPr>
          <p:cNvPr id="3" name="Title 2"/>
          <p:cNvSpPr>
            <a:spLocks noGrp="1"/>
          </p:cNvSpPr>
          <p:nvPr>
            <p:ph type="title"/>
          </p:nvPr>
        </p:nvSpPr>
        <p:spPr>
          <a:xfrm>
            <a:off x="457200" y="274638"/>
            <a:ext cx="8229600" cy="1858962"/>
          </a:xfrm>
        </p:spPr>
        <p:txBody>
          <a:bodyPr>
            <a:normAutofit fontScale="90000"/>
          </a:bodyPr>
          <a:lstStyle/>
          <a:p>
            <a:r>
              <a:rPr lang="en-US" dirty="0" smtClean="0"/>
              <a:t>Culturally Responsive Practice I: Connecting with the Community through a Service Learning Project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67000"/>
            <a:ext cx="8229600" cy="3340291"/>
          </a:xfrm>
        </p:spPr>
        <p:txBody>
          <a:bodyPr>
            <a:normAutofit/>
          </a:bodyPr>
          <a:lstStyle/>
          <a:p>
            <a:r>
              <a:rPr lang="en-US" dirty="0" smtClean="0"/>
              <a:t>“</a:t>
            </a:r>
            <a:r>
              <a:rPr lang="en-US" sz="2800" dirty="0" smtClean="0"/>
              <a:t>Culturally responsive pedagogy” is the practice of identifying, fostering, and using the strengths (skills, abilities, ideas, practices) that students bring to school within the context of teaching and learning.</a:t>
            </a:r>
          </a:p>
          <a:p>
            <a:r>
              <a:rPr lang="en-US" sz="2800" dirty="0" smtClean="0"/>
              <a:t>Knowing these strengths is at the core of Teacher Work Sample Methodology </a:t>
            </a:r>
          </a:p>
          <a:p>
            <a:pPr>
              <a:buNone/>
            </a:pPr>
            <a:endParaRPr lang="en-US" dirty="0" smtClean="0"/>
          </a:p>
        </p:txBody>
      </p:sp>
      <p:sp>
        <p:nvSpPr>
          <p:cNvPr id="3" name="Title 2"/>
          <p:cNvSpPr>
            <a:spLocks noGrp="1"/>
          </p:cNvSpPr>
          <p:nvPr>
            <p:ph type="title"/>
          </p:nvPr>
        </p:nvSpPr>
        <p:spPr>
          <a:xfrm>
            <a:off x="457200" y="274638"/>
            <a:ext cx="8229600" cy="2392362"/>
          </a:xfrm>
        </p:spPr>
        <p:txBody>
          <a:bodyPr>
            <a:normAutofit/>
          </a:bodyPr>
          <a:lstStyle/>
          <a:p>
            <a:r>
              <a:rPr lang="en-US" dirty="0" smtClean="0"/>
              <a:t>Culturally Responsive Practice and Teacher Work Sample Methodology</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67000"/>
            <a:ext cx="8229600" cy="3340291"/>
          </a:xfrm>
        </p:spPr>
        <p:txBody>
          <a:bodyPr>
            <a:normAutofit/>
          </a:bodyPr>
          <a:lstStyle/>
          <a:p>
            <a:endParaRPr lang="en-US" sz="2800" dirty="0" smtClean="0"/>
          </a:p>
          <a:p>
            <a:pPr>
              <a:buNone/>
            </a:pPr>
            <a:endParaRPr lang="en-US" dirty="0" smtClean="0"/>
          </a:p>
        </p:txBody>
      </p:sp>
      <p:sp>
        <p:nvSpPr>
          <p:cNvPr id="3" name="Title 2"/>
          <p:cNvSpPr>
            <a:spLocks noGrp="1"/>
          </p:cNvSpPr>
          <p:nvPr>
            <p:ph type="title"/>
          </p:nvPr>
        </p:nvSpPr>
        <p:spPr>
          <a:xfrm>
            <a:off x="381000" y="228600"/>
            <a:ext cx="8229600" cy="2392362"/>
          </a:xfrm>
        </p:spPr>
        <p:txBody>
          <a:bodyPr>
            <a:normAutofit fontScale="90000"/>
          </a:bodyPr>
          <a:lstStyle/>
          <a:p>
            <a:r>
              <a:rPr lang="en-US" dirty="0" smtClean="0"/>
              <a:t>Culturally Responsive Practice II: Connecting with Families with a call home that validates the student</a:t>
            </a:r>
            <a:endParaRPr lang="en-US" dirty="0"/>
          </a:p>
        </p:txBody>
      </p:sp>
      <p:sp>
        <p:nvSpPr>
          <p:cNvPr id="4" name="TextBox 3"/>
          <p:cNvSpPr txBox="1"/>
          <p:nvPr/>
        </p:nvSpPr>
        <p:spPr>
          <a:xfrm>
            <a:off x="609600" y="2667000"/>
            <a:ext cx="7848600" cy="3416320"/>
          </a:xfrm>
          <a:prstGeom prst="rect">
            <a:avLst/>
          </a:prstGeom>
          <a:noFill/>
        </p:spPr>
        <p:txBody>
          <a:bodyPr wrap="square" rtlCol="0">
            <a:sp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5" name="TextBox 4"/>
          <p:cNvSpPr txBox="1"/>
          <p:nvPr/>
        </p:nvSpPr>
        <p:spPr>
          <a:xfrm>
            <a:off x="609600" y="2743200"/>
            <a:ext cx="7696200" cy="3693319"/>
          </a:xfrm>
          <a:prstGeom prst="rect">
            <a:avLst/>
          </a:prstGeom>
          <a:noFill/>
        </p:spPr>
        <p:txBody>
          <a:bodyPr wrap="square" rtlCol="0">
            <a:spAutoFit/>
          </a:bodyPr>
          <a:lstStyle/>
          <a:p>
            <a:r>
              <a:rPr lang="en-US" b="1" dirty="0" smtClean="0">
                <a:hlinkClick r:id="rId3"/>
              </a:rPr>
              <a:t> </a:t>
            </a:r>
            <a:r>
              <a:rPr lang="en-US" b="1" dirty="0" err="1" smtClean="0">
                <a:hlinkClick r:id="rId3"/>
              </a:rPr>
              <a:t>Mr</a:t>
            </a:r>
            <a:r>
              <a:rPr lang="en-US" b="1" dirty="0" smtClean="0">
                <a:hlinkClick r:id="rId3"/>
              </a:rPr>
              <a:t> D(</a:t>
            </a:r>
            <a:r>
              <a:rPr lang="en-US" b="1" dirty="0" err="1" smtClean="0">
                <a:hlinkClick r:id="rId3"/>
              </a:rPr>
              <a:t>on’t</a:t>
            </a:r>
            <a:r>
              <a:rPr lang="en-US" b="1" dirty="0" smtClean="0">
                <a:hlinkClick r:id="rId3"/>
              </a:rPr>
              <a:t>)</a:t>
            </a:r>
            <a:endParaRPr lang="en-US" b="1" dirty="0" smtClean="0"/>
          </a:p>
          <a:p>
            <a:endParaRPr lang="en-US" dirty="0" smtClean="0"/>
          </a:p>
          <a:p>
            <a:pPr>
              <a:buFont typeface="Wingdings" pitchFamily="2" charset="2"/>
              <a:buChar char="Ø"/>
            </a:pPr>
            <a:r>
              <a:rPr lang="en-US" dirty="0" smtClean="0"/>
              <a:t> TC and CT to agree on 2 students who would benefit from having a validating phone call home.  Decide upon things that will be said.   (CT to be present during phone call to support and monitor)</a:t>
            </a:r>
          </a:p>
          <a:p>
            <a:pPr>
              <a:buFont typeface="Wingdings" pitchFamily="2" charset="2"/>
              <a:buChar char="Ø"/>
            </a:pPr>
            <a:endParaRPr lang="en-US" dirty="0" smtClean="0"/>
          </a:p>
          <a:p>
            <a:pPr>
              <a:buFont typeface="Wingdings" pitchFamily="2" charset="2"/>
              <a:buChar char="Ø"/>
            </a:pPr>
            <a:r>
              <a:rPr lang="en-US" dirty="0" smtClean="0"/>
              <a:t> Complete first part of documentation sheet.  TCs to turn in fully completed sheet at evening meeting in winter (TBA).</a:t>
            </a:r>
          </a:p>
          <a:p>
            <a:pPr>
              <a:buFont typeface="Arial" pitchFamily="34" charset="0"/>
              <a:buChar char="•"/>
            </a:pPr>
            <a:endParaRPr lang="en-US" dirty="0" smtClean="0"/>
          </a:p>
          <a:p>
            <a:pPr>
              <a:buFont typeface="Arial" pitchFamily="34" charset="0"/>
              <a:buChar char="•"/>
            </a:pPr>
            <a:endParaRPr lang="en-US" dirty="0" smtClean="0"/>
          </a:p>
          <a:p>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67000"/>
            <a:ext cx="8229600" cy="3340291"/>
          </a:xfrm>
        </p:spPr>
        <p:txBody>
          <a:bodyPr>
            <a:normAutofit/>
          </a:bodyPr>
          <a:lstStyle/>
          <a:p>
            <a:endParaRPr lang="en-US" sz="2800" dirty="0" smtClean="0"/>
          </a:p>
          <a:p>
            <a:pPr>
              <a:buNone/>
            </a:pPr>
            <a:endParaRPr lang="en-US" dirty="0" smtClean="0"/>
          </a:p>
        </p:txBody>
      </p:sp>
      <p:sp>
        <p:nvSpPr>
          <p:cNvPr id="3" name="Title 2"/>
          <p:cNvSpPr>
            <a:spLocks noGrp="1"/>
          </p:cNvSpPr>
          <p:nvPr>
            <p:ph type="title"/>
          </p:nvPr>
        </p:nvSpPr>
        <p:spPr>
          <a:xfrm>
            <a:off x="381000" y="228600"/>
            <a:ext cx="8229600" cy="2392362"/>
          </a:xfrm>
        </p:spPr>
        <p:txBody>
          <a:bodyPr>
            <a:normAutofit/>
          </a:bodyPr>
          <a:lstStyle/>
          <a:p>
            <a:r>
              <a:rPr lang="en-US" dirty="0" smtClean="0"/>
              <a:t>Culturally Responsive Practice III: Connecting with Families during Conferences</a:t>
            </a:r>
            <a:endParaRPr lang="en-US" dirty="0"/>
          </a:p>
        </p:txBody>
      </p:sp>
      <p:sp>
        <p:nvSpPr>
          <p:cNvPr id="4" name="TextBox 3"/>
          <p:cNvSpPr txBox="1"/>
          <p:nvPr/>
        </p:nvSpPr>
        <p:spPr>
          <a:xfrm>
            <a:off x="609600" y="2667000"/>
            <a:ext cx="7848600" cy="3416320"/>
          </a:xfrm>
          <a:prstGeom prst="rect">
            <a:avLst/>
          </a:prstGeom>
          <a:noFill/>
        </p:spPr>
        <p:txBody>
          <a:bodyPr wrap="square" rtlCol="0">
            <a:sp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5" name="TextBox 4"/>
          <p:cNvSpPr txBox="1"/>
          <p:nvPr/>
        </p:nvSpPr>
        <p:spPr>
          <a:xfrm>
            <a:off x="609600" y="2743201"/>
            <a:ext cx="7696200" cy="3970318"/>
          </a:xfrm>
          <a:prstGeom prst="rect">
            <a:avLst/>
          </a:prstGeom>
          <a:noFill/>
        </p:spPr>
        <p:txBody>
          <a:bodyPr wrap="square" rtlCol="0">
            <a:spAutoFit/>
          </a:bodyPr>
          <a:lstStyle/>
          <a:p>
            <a:pPr>
              <a:buFont typeface="Wingdings" pitchFamily="2" charset="2"/>
              <a:buChar char="Ø"/>
            </a:pPr>
            <a:r>
              <a:rPr lang="en-US" dirty="0" smtClean="0"/>
              <a:t>Discuss what to expect at the conference and how it works in your school. </a:t>
            </a:r>
          </a:p>
          <a:p>
            <a:pPr>
              <a:buFont typeface="Wingdings" pitchFamily="2" charset="2"/>
              <a:buChar char="Ø"/>
            </a:pPr>
            <a:endParaRPr lang="en-US" dirty="0" smtClean="0"/>
          </a:p>
          <a:p>
            <a:pPr>
              <a:buFont typeface="Wingdings" pitchFamily="2" charset="2"/>
              <a:buChar char="Ø"/>
            </a:pPr>
            <a:r>
              <a:rPr lang="en-US" dirty="0" smtClean="0"/>
              <a:t>What are the pros and cons of the way conferences are set up currently.   Is there something you wish that could be changed?</a:t>
            </a:r>
          </a:p>
          <a:p>
            <a:pPr>
              <a:buFont typeface="Wingdings" pitchFamily="2" charset="2"/>
              <a:buChar char="Ø"/>
            </a:pPr>
            <a:endParaRPr lang="en-US" dirty="0" smtClean="0"/>
          </a:p>
          <a:p>
            <a:pPr>
              <a:buFont typeface="Wingdings" pitchFamily="2" charset="2"/>
              <a:buChar char="Ø"/>
            </a:pPr>
            <a:r>
              <a:rPr lang="en-US" dirty="0" smtClean="0"/>
              <a:t>Discuss students and how the conference will help their learning. What are you hoping to convey to families?</a:t>
            </a:r>
          </a:p>
          <a:p>
            <a:endParaRPr lang="en-US" dirty="0" smtClean="0"/>
          </a:p>
          <a:p>
            <a:pPr>
              <a:buFont typeface="Wingdings" pitchFamily="2" charset="2"/>
              <a:buChar char="Ø"/>
            </a:pPr>
            <a:r>
              <a:rPr lang="en-US" dirty="0" smtClean="0"/>
              <a:t> Discuss the protocol for the TC to participate and agree upon cues and expectations.</a:t>
            </a:r>
          </a:p>
          <a:p>
            <a:pPr>
              <a:buFont typeface="Arial" pitchFamily="34" charset="0"/>
              <a:buChar char="•"/>
            </a:pPr>
            <a:endParaRPr lang="en-US" dirty="0" smtClean="0"/>
          </a:p>
          <a:p>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 calcmode="lin" valueType="num">
                                      <p:cBhvr additive="base">
                                        <p:cTn id="2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fontScale="70000" lnSpcReduction="20000"/>
          </a:bodyPr>
          <a:lstStyle/>
          <a:p>
            <a:pPr>
              <a:buFont typeface="Wingdings" charset="2"/>
              <a:buChar char="Ø"/>
            </a:pPr>
            <a:r>
              <a:rPr lang="en-US" dirty="0">
                <a:latin typeface="Comic Sans MS"/>
                <a:cs typeface="Comic Sans MS"/>
              </a:rPr>
              <a:t>Central School District Clinical </a:t>
            </a:r>
            <a:r>
              <a:rPr lang="en-US" dirty="0" smtClean="0">
                <a:latin typeface="Comic Sans MS"/>
                <a:cs typeface="Comic Sans MS"/>
              </a:rPr>
              <a:t>Teachers participated in 2 days of Professional Development in the summer with a focus on </a:t>
            </a:r>
            <a:r>
              <a:rPr lang="en-US" u="sng" dirty="0" smtClean="0">
                <a:latin typeface="Comic Sans MS"/>
                <a:cs typeface="Comic Sans MS"/>
              </a:rPr>
              <a:t>Co-teaching strategies</a:t>
            </a:r>
            <a:r>
              <a:rPr lang="en-US" dirty="0" smtClean="0">
                <a:latin typeface="Comic Sans MS"/>
                <a:cs typeface="Comic Sans MS"/>
              </a:rPr>
              <a:t> and </a:t>
            </a:r>
            <a:r>
              <a:rPr lang="en-US" u="sng" dirty="0" smtClean="0">
                <a:latin typeface="Comic Sans MS"/>
                <a:cs typeface="Comic Sans MS"/>
              </a:rPr>
              <a:t>Culturally Responsive Pedagogy</a:t>
            </a:r>
            <a:r>
              <a:rPr lang="en-US" dirty="0" smtClean="0">
                <a:latin typeface="Comic Sans MS"/>
                <a:cs typeface="Comic Sans MS"/>
              </a:rPr>
              <a:t>. </a:t>
            </a:r>
          </a:p>
          <a:p>
            <a:pPr>
              <a:buFont typeface="Wingdings" charset="2"/>
              <a:buChar char="Ø"/>
            </a:pPr>
            <a:endParaRPr lang="en-US" dirty="0">
              <a:latin typeface="Comic Sans MS"/>
              <a:cs typeface="Comic Sans MS"/>
            </a:endParaRPr>
          </a:p>
          <a:p>
            <a:pPr>
              <a:buFont typeface="Wingdings" charset="2"/>
              <a:buChar char="Ø"/>
            </a:pPr>
            <a:r>
              <a:rPr lang="en-US" dirty="0" smtClean="0">
                <a:latin typeface="Comic Sans MS"/>
                <a:cs typeface="Comic Sans MS"/>
              </a:rPr>
              <a:t>WOU </a:t>
            </a:r>
            <a:r>
              <a:rPr lang="en-US" dirty="0">
                <a:latin typeface="Comic Sans MS"/>
                <a:cs typeface="Comic Sans MS"/>
              </a:rPr>
              <a:t>T</a:t>
            </a:r>
            <a:r>
              <a:rPr lang="en-US" dirty="0" smtClean="0">
                <a:latin typeface="Comic Sans MS"/>
                <a:cs typeface="Comic Sans MS"/>
              </a:rPr>
              <a:t>eacher Candidates are being supported by Cheri McLain and Marcus Wenzel in the PDS settings as well as by the Clinical Teachers.</a:t>
            </a:r>
          </a:p>
          <a:p>
            <a:endParaRPr lang="en-US" dirty="0" smtClean="0">
              <a:latin typeface="Comic Sans MS"/>
              <a:cs typeface="Comic Sans MS"/>
            </a:endParaRPr>
          </a:p>
          <a:p>
            <a:r>
              <a:rPr lang="en-US" dirty="0" smtClean="0">
                <a:latin typeface="Comic Sans MS"/>
                <a:cs typeface="Comic Sans MS"/>
              </a:rPr>
              <a:t>Grant Co-Directors (Chloe Hughes and Maria </a:t>
            </a:r>
            <a:r>
              <a:rPr lang="en-US" dirty="0" err="1" smtClean="0">
                <a:latin typeface="Comic Sans MS"/>
                <a:cs typeface="Comic Sans MS"/>
              </a:rPr>
              <a:t>Dantas</a:t>
            </a:r>
            <a:r>
              <a:rPr lang="en-US" dirty="0" smtClean="0">
                <a:latin typeface="Comic Sans MS"/>
                <a:cs typeface="Comic Sans MS"/>
              </a:rPr>
              <a:t> Whitney) and our Grant Evaluator (Christina </a:t>
            </a:r>
            <a:r>
              <a:rPr lang="en-US" dirty="0" err="1" smtClean="0">
                <a:latin typeface="Comic Sans MS"/>
                <a:cs typeface="Comic Sans MS"/>
              </a:rPr>
              <a:t>Reagle</a:t>
            </a:r>
            <a:r>
              <a:rPr lang="en-US" dirty="0" smtClean="0">
                <a:latin typeface="Comic Sans MS"/>
                <a:cs typeface="Comic Sans MS"/>
              </a:rPr>
              <a:t>) are participating in Grant meetings with other ODE grant recipients.  The state currently has a strong interest in and huge emphasis on Culturally Responsive Pedagogy.  Many eyes are watching us as we transform teacher preparation.  For this reason, we are collecting a lot of data in the form of surveys, graphic organizers, exit tickets, video recordings, etc. </a:t>
            </a:r>
            <a:r>
              <a:rPr lang="en-US" dirty="0">
                <a:latin typeface="Comic Sans MS"/>
                <a:cs typeface="Comic Sans MS"/>
              </a:rPr>
              <a:t> </a:t>
            </a:r>
            <a:endParaRPr lang="en-US" dirty="0" smtClean="0">
              <a:latin typeface="Comic Sans MS"/>
              <a:cs typeface="Comic Sans MS"/>
            </a:endParaRPr>
          </a:p>
          <a:p>
            <a:pPr>
              <a:buNone/>
            </a:pPr>
            <a:endParaRPr lang="en-US" dirty="0" smtClean="0">
              <a:latin typeface="Comic Sans MS"/>
              <a:cs typeface="Comic Sans MS"/>
            </a:endParaRPr>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		Project High Five: Updates</a:t>
            </a:r>
            <a:endParaRPr lang="en-US" dirty="0"/>
          </a:p>
        </p:txBody>
      </p:sp>
      <p:pic>
        <p:nvPicPr>
          <p:cNvPr id="9" name="Picture 8"/>
          <p:cNvPicPr>
            <a:picLocks noChangeAspect="1"/>
          </p:cNvPicPr>
          <p:nvPr/>
        </p:nvPicPr>
        <p:blipFill>
          <a:blip r:embed="rId3" cstate="print"/>
          <a:stretch>
            <a:fillRect/>
          </a:stretch>
        </p:blipFill>
        <p:spPr>
          <a:xfrm>
            <a:off x="609600" y="0"/>
            <a:ext cx="1447800" cy="1447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 calcmode="lin" valueType="num">
                                      <p:cBhvr additive="base">
                                        <p:cTn id="19"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After viewing the video each person at your table will share 1 powerful word that captures what they heard.  </a:t>
            </a:r>
          </a:p>
          <a:p>
            <a:r>
              <a:rPr lang="en-US" dirty="0" smtClean="0">
                <a:hlinkClick r:id="rId3"/>
              </a:rPr>
              <a:t>Every Child Deserves a Champion</a:t>
            </a:r>
            <a:endParaRPr lang="en-US" dirty="0" smtClean="0"/>
          </a:p>
          <a:p>
            <a:pPr>
              <a:buNone/>
            </a:pPr>
            <a:endParaRPr lang="en-US" dirty="0" smtClean="0"/>
          </a:p>
          <a:p>
            <a:r>
              <a:rPr lang="en-US" dirty="0" smtClean="0"/>
              <a:t>Each table will choose one powerful word to share with the whole group.</a:t>
            </a:r>
            <a:endParaRPr lang="en-US" dirty="0"/>
          </a:p>
        </p:txBody>
      </p:sp>
      <p:sp>
        <p:nvSpPr>
          <p:cNvPr id="3" name="Title 2"/>
          <p:cNvSpPr>
            <a:spLocks noGrp="1"/>
          </p:cNvSpPr>
          <p:nvPr>
            <p:ph type="title"/>
          </p:nvPr>
        </p:nvSpPr>
        <p:spPr/>
        <p:txBody>
          <a:bodyPr>
            <a:normAutofit fontScale="90000"/>
          </a:bodyPr>
          <a:lstStyle/>
          <a:p>
            <a:r>
              <a:rPr lang="en-US" dirty="0" smtClean="0"/>
              <a:t>All together:  Every Child Deserves a Champion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2">
                                            <p:txEl>
                                              <p:pRg st="1" end="1"/>
                                            </p:txEl>
                                          </p:spTgt>
                                        </p:tgtEl>
                                        <p:attrNameLst>
                                          <p:attrName>style.color</p:attrName>
                                        </p:attrNameLst>
                                      </p:cBhvr>
                                      <p:to>
                                        <a:schemeClr val="accent2"/>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2000" fill="hold"/>
                                        <p:tgtEl>
                                          <p:spTgt spid="2">
                                            <p:txEl>
                                              <p:pRg st="4" end="4"/>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have you learned about the relationship between the Teacher Candidate and Clinical Teacher today?</a:t>
            </a:r>
          </a:p>
          <a:p>
            <a:endParaRPr lang="en-US" dirty="0" smtClean="0"/>
          </a:p>
          <a:p>
            <a:r>
              <a:rPr lang="en-US" dirty="0" smtClean="0"/>
              <a:t>What have you learned about co-teachers relationships with students, families and communities today?</a:t>
            </a:r>
          </a:p>
          <a:p>
            <a:endParaRPr lang="en-US" dirty="0"/>
          </a:p>
        </p:txBody>
      </p:sp>
      <p:sp>
        <p:nvSpPr>
          <p:cNvPr id="3" name="Title 2"/>
          <p:cNvSpPr>
            <a:spLocks noGrp="1"/>
          </p:cNvSpPr>
          <p:nvPr>
            <p:ph type="title"/>
          </p:nvPr>
        </p:nvSpPr>
        <p:spPr/>
        <p:txBody>
          <a:bodyPr/>
          <a:lstStyle/>
          <a:p>
            <a:r>
              <a:rPr lang="en-US" dirty="0" smtClean="0"/>
              <a:t>Exit Ticket:  Relationships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2">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2">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buNone/>
            </a:pPr>
            <a:r>
              <a:rPr lang="en-US" u="sng" dirty="0" smtClean="0"/>
              <a:t>Date!</a:t>
            </a:r>
          </a:p>
          <a:p>
            <a:pPr>
              <a:buNone/>
            </a:pPr>
            <a:r>
              <a:rPr lang="en-US" dirty="0" smtClean="0"/>
              <a:t>Agreeing on dates for an evening meeting in winter and spring terms.</a:t>
            </a:r>
          </a:p>
          <a:p>
            <a:pPr>
              <a:buNone/>
            </a:pPr>
            <a:endParaRPr lang="en-US" u="sng" dirty="0" smtClean="0"/>
          </a:p>
          <a:p>
            <a:pPr>
              <a:buNone/>
            </a:pPr>
            <a:r>
              <a:rPr lang="en-US" u="sng" dirty="0" smtClean="0"/>
              <a:t>Reminders</a:t>
            </a:r>
          </a:p>
          <a:p>
            <a:pPr>
              <a:buNone/>
            </a:pPr>
            <a:endParaRPr lang="en-US" dirty="0" smtClean="0"/>
          </a:p>
          <a:p>
            <a:pPr>
              <a:buNone/>
            </a:pPr>
            <a:r>
              <a:rPr lang="en-US" dirty="0" smtClean="0"/>
              <a:t>Add any comments/ questions to the “Parking Lot.”</a:t>
            </a:r>
          </a:p>
          <a:p>
            <a:pPr>
              <a:buNone/>
            </a:pPr>
            <a:endParaRPr lang="en-US" dirty="0" smtClean="0"/>
          </a:p>
          <a:p>
            <a:pPr>
              <a:buNone/>
            </a:pPr>
            <a:r>
              <a:rPr lang="en-US" dirty="0" smtClean="0"/>
              <a:t>Ensure you have turned in </a:t>
            </a:r>
            <a:r>
              <a:rPr lang="en-US" b="1" dirty="0" smtClean="0">
                <a:solidFill>
                  <a:srgbClr val="00B050"/>
                </a:solidFill>
              </a:rPr>
              <a:t>Co-teaching Strategy Implementation and Feedback </a:t>
            </a:r>
            <a:r>
              <a:rPr lang="en-US" dirty="0" smtClean="0"/>
              <a:t>form.</a:t>
            </a:r>
          </a:p>
          <a:p>
            <a:pPr>
              <a:buNone/>
            </a:pPr>
            <a:endParaRPr lang="en-US" dirty="0" smtClean="0"/>
          </a:p>
          <a:p>
            <a:pPr>
              <a:buNone/>
            </a:pPr>
            <a:r>
              <a:rPr lang="en-US" dirty="0" smtClean="0"/>
              <a:t>If you are a Teacher Candidate, ensure you have turned in </a:t>
            </a:r>
            <a:r>
              <a:rPr lang="en-US" b="1" dirty="0" smtClean="0">
                <a:solidFill>
                  <a:srgbClr val="00B050"/>
                </a:solidFill>
              </a:rPr>
              <a:t>Informed Consent</a:t>
            </a:r>
            <a:r>
              <a:rPr lang="en-US" dirty="0" smtClean="0"/>
              <a:t> form.</a:t>
            </a:r>
          </a:p>
          <a:p>
            <a:pPr>
              <a:buNone/>
            </a:pPr>
            <a:endParaRPr lang="en-US" dirty="0"/>
          </a:p>
          <a:p>
            <a:pPr>
              <a:buNone/>
            </a:pPr>
            <a:r>
              <a:rPr lang="en-US" dirty="0" smtClean="0"/>
              <a:t>Complete </a:t>
            </a:r>
            <a:r>
              <a:rPr lang="en-US" dirty="0" smtClean="0">
                <a:solidFill>
                  <a:srgbClr val="00B050"/>
                </a:solidFill>
              </a:rPr>
              <a:t>Exit Ticket </a:t>
            </a:r>
            <a:r>
              <a:rPr lang="en-US" dirty="0" smtClean="0"/>
              <a:t>and turn in.</a:t>
            </a:r>
          </a:p>
          <a:p>
            <a:endParaRPr lang="en-US" i="1" dirty="0" smtClean="0"/>
          </a:p>
          <a:p>
            <a:pPr>
              <a:buNone/>
            </a:pPr>
            <a:r>
              <a:rPr lang="en-US" i="1" dirty="0" smtClean="0"/>
              <a:t>Thanks for your participation today! </a:t>
            </a:r>
          </a:p>
          <a:p>
            <a:endParaRPr lang="en-US" dirty="0" smtClean="0"/>
          </a:p>
        </p:txBody>
      </p:sp>
      <p:sp>
        <p:nvSpPr>
          <p:cNvPr id="2" name="Title 1"/>
          <p:cNvSpPr>
            <a:spLocks noGrp="1"/>
          </p:cNvSpPr>
          <p:nvPr>
            <p:ph type="title"/>
          </p:nvPr>
        </p:nvSpPr>
        <p:spPr/>
        <p:txBody>
          <a:bodyPr/>
          <a:lstStyle/>
          <a:p>
            <a:r>
              <a:rPr lang="en-US" dirty="0" smtClean="0"/>
              <a:t>Closure</a:t>
            </a:r>
            <a:endParaRPr lang="en-US" dirty="0"/>
          </a:p>
        </p:txBody>
      </p:sp>
      <p:sp>
        <p:nvSpPr>
          <p:cNvPr id="4" name="TextBox 3"/>
          <p:cNvSpPr txBox="1"/>
          <p:nvPr/>
        </p:nvSpPr>
        <p:spPr>
          <a:xfrm>
            <a:off x="4826000" y="5791200"/>
            <a:ext cx="184666" cy="369332"/>
          </a:xfrm>
          <a:prstGeom prst="rect">
            <a:avLst/>
          </a:prstGeom>
          <a:noFill/>
        </p:spPr>
        <p:txBody>
          <a:bodyPr wrap="none" rtlCol="0">
            <a:spAutoFit/>
          </a:bodyPr>
          <a:lstStyle/>
          <a:p>
            <a:endParaRPr lang="en-US" dirty="0"/>
          </a:p>
        </p:txBody>
      </p:sp>
      <p:pic>
        <p:nvPicPr>
          <p:cNvPr id="5" name="54596-lean-on-me-al-green--1411580921.mp3">
            <a:hlinkClick r:id="" action="ppaction://media"/>
          </p:cNvPr>
          <p:cNvPicPr>
            <a:picLocks noRot="1" noChangeAspect="1"/>
          </p:cNvPicPr>
          <p:nvPr>
            <a:audioFile r:link="rId1"/>
          </p:nvPr>
        </p:nvPicPr>
        <p:blipFill>
          <a:blip r:embed="rId4"/>
          <a:stretch>
            <a:fillRect/>
          </a:stretch>
        </p:blipFill>
        <p:spPr>
          <a:xfrm>
            <a:off x="5029200" y="5562600"/>
            <a:ext cx="282575" cy="2825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520880"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Project High </a:t>
            </a:r>
            <a:r>
              <a:rPr lang="en-US" dirty="0" err="1" smtClean="0"/>
              <a:t>Five:Purpose</a:t>
            </a:r>
            <a:r>
              <a:rPr lang="en-US" dirty="0" smtClean="0"/>
              <a:t> of today</a:t>
            </a:r>
            <a:endParaRPr lang="en-US" dirty="0"/>
          </a:p>
        </p:txBody>
      </p:sp>
      <p:sp>
        <p:nvSpPr>
          <p:cNvPr id="2" name="Content Placeholder 1"/>
          <p:cNvSpPr>
            <a:spLocks noGrp="1"/>
          </p:cNvSpPr>
          <p:nvPr>
            <p:ph idx="1"/>
          </p:nvPr>
        </p:nvSpPr>
        <p:spPr/>
        <p:txBody>
          <a:bodyPr>
            <a:normAutofit fontScale="92500" lnSpcReduction="10000"/>
          </a:bodyPr>
          <a:lstStyle/>
          <a:p>
            <a:r>
              <a:rPr lang="en-US" dirty="0" smtClean="0"/>
              <a:t>To better know each and further develop relationships</a:t>
            </a:r>
          </a:p>
          <a:p>
            <a:r>
              <a:rPr lang="en-US" dirty="0" smtClean="0"/>
              <a:t>To determine what is working well/challenges</a:t>
            </a:r>
          </a:p>
          <a:p>
            <a:pPr marL="109728" indent="0">
              <a:buNone/>
            </a:pPr>
            <a:r>
              <a:rPr lang="en-US" dirty="0"/>
              <a:t> </a:t>
            </a:r>
            <a:r>
              <a:rPr lang="en-US" dirty="0" smtClean="0"/>
              <a:t>  </a:t>
            </a:r>
            <a:r>
              <a:rPr lang="en-US" dirty="0" smtClean="0">
                <a:solidFill>
                  <a:srgbClr val="008000"/>
                </a:solidFill>
              </a:rPr>
              <a:t>using a Collaborative Assessment Log</a:t>
            </a:r>
          </a:p>
          <a:p>
            <a:r>
              <a:rPr lang="en-US" dirty="0" smtClean="0"/>
              <a:t>To delve deeper into co-teaching strategies especially as these will be less familiar to the Teacher Candidates </a:t>
            </a:r>
            <a:r>
              <a:rPr lang="en-US" dirty="0">
                <a:solidFill>
                  <a:srgbClr val="008000"/>
                </a:solidFill>
              </a:rPr>
              <a:t>using a </a:t>
            </a:r>
            <a:r>
              <a:rPr lang="en-US" dirty="0" smtClean="0">
                <a:solidFill>
                  <a:srgbClr val="008000"/>
                </a:solidFill>
              </a:rPr>
              <a:t>Co-teaching Placemat and Co-teaching Planning Sheet</a:t>
            </a:r>
          </a:p>
          <a:p>
            <a:r>
              <a:rPr lang="en-US" dirty="0" smtClean="0"/>
              <a:t>To start planning 3 Culturally Responsive Practices(</a:t>
            </a:r>
            <a:r>
              <a:rPr lang="en-US" dirty="0" smtClean="0">
                <a:solidFill>
                  <a:srgbClr val="008000"/>
                </a:solidFill>
              </a:rPr>
              <a:t>Connecting to families with a call home and during conferences, Connecting to community with a Service Learning Project</a:t>
            </a:r>
            <a:r>
              <a:rPr lang="en-US" dirty="0" smtClean="0"/>
              <a:t>)</a:t>
            </a:r>
            <a:endParaRPr lang="en-US" dirty="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additive="base">
                                        <p:cTn id="2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25963"/>
          </a:xfrm>
        </p:spPr>
        <p:txBody>
          <a:bodyPr>
            <a:normAutofit lnSpcReduction="10000"/>
          </a:bodyPr>
          <a:lstStyle/>
          <a:p>
            <a:r>
              <a:rPr lang="en-US" dirty="0" smtClean="0"/>
              <a:t>Being Fully Present (i.e. not being distracted by technology or having side conversations) and honoring time by returning promptly from lunch</a:t>
            </a:r>
          </a:p>
          <a:p>
            <a:r>
              <a:rPr lang="en-US" dirty="0" smtClean="0"/>
              <a:t>Active Listening</a:t>
            </a:r>
          </a:p>
          <a:p>
            <a:r>
              <a:rPr lang="en-US" dirty="0" smtClean="0"/>
              <a:t>Equity of Voices</a:t>
            </a:r>
          </a:p>
          <a:p>
            <a:r>
              <a:rPr lang="en-US" dirty="0" smtClean="0"/>
              <a:t>Safety to Share Different Perspectives</a:t>
            </a:r>
          </a:p>
          <a:p>
            <a:r>
              <a:rPr lang="en-US" dirty="0" smtClean="0"/>
              <a:t>Maintain Confidentiality</a:t>
            </a:r>
          </a:p>
          <a:p>
            <a:r>
              <a:rPr lang="en-US" dirty="0" smtClean="0"/>
              <a:t>Use “Parking Lot” to store questions, plusses, and concerns throughout our two days together</a:t>
            </a:r>
          </a:p>
          <a:p>
            <a:endParaRPr lang="en-US" dirty="0" smtClean="0"/>
          </a:p>
          <a:p>
            <a:endParaRPr lang="en-US" dirty="0" smtClean="0"/>
          </a:p>
          <a:p>
            <a:endParaRPr lang="en-US" dirty="0"/>
          </a:p>
        </p:txBody>
      </p:sp>
      <p:sp>
        <p:nvSpPr>
          <p:cNvPr id="2" name="Title 1"/>
          <p:cNvSpPr>
            <a:spLocks noGrp="1"/>
          </p:cNvSpPr>
          <p:nvPr>
            <p:ph type="title"/>
          </p:nvPr>
        </p:nvSpPr>
        <p:spPr/>
        <p:txBody>
          <a:bodyPr/>
          <a:lstStyle/>
          <a:p>
            <a:r>
              <a:rPr lang="en-US" dirty="0" smtClean="0"/>
              <a:t>Collaborative Norms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buNone/>
            </a:pPr>
            <a:r>
              <a:rPr lang="en-US" dirty="0" smtClean="0">
                <a:hlinkClick r:id="rId3"/>
              </a:rPr>
              <a:t>New Teacher Video</a:t>
            </a:r>
            <a:endParaRPr lang="en-US" dirty="0" smtClean="0"/>
          </a:p>
          <a:p>
            <a:pPr>
              <a:buNone/>
            </a:pPr>
            <a:endParaRPr lang="en-US" dirty="0"/>
          </a:p>
          <a:p>
            <a:pPr>
              <a:buNone/>
            </a:pPr>
            <a:r>
              <a:rPr lang="en-US" dirty="0" smtClean="0"/>
              <a:t>25 minutes to complete </a:t>
            </a:r>
            <a:r>
              <a:rPr lang="en-US" dirty="0">
                <a:solidFill>
                  <a:srgbClr val="008000"/>
                </a:solidFill>
              </a:rPr>
              <a:t>Collaborative Assessment </a:t>
            </a:r>
            <a:r>
              <a:rPr lang="en-US" dirty="0" smtClean="0">
                <a:solidFill>
                  <a:srgbClr val="008000"/>
                </a:solidFill>
              </a:rPr>
              <a:t>Log.</a:t>
            </a:r>
          </a:p>
          <a:p>
            <a:pPr>
              <a:buNone/>
            </a:pPr>
            <a:r>
              <a:rPr lang="en-US" u="sng" dirty="0" smtClean="0"/>
              <a:t>Instructions: </a:t>
            </a:r>
          </a:p>
          <a:p>
            <a:r>
              <a:rPr lang="en-US" dirty="0" smtClean="0"/>
              <a:t>Together, briefly  review the </a:t>
            </a:r>
            <a:r>
              <a:rPr lang="en-US" dirty="0" err="1" smtClean="0"/>
              <a:t>InTASC</a:t>
            </a:r>
            <a:r>
              <a:rPr lang="en-US" dirty="0" smtClean="0"/>
              <a:t> Standards  and how these connect to the TC’s recent teaching</a:t>
            </a:r>
          </a:p>
          <a:p>
            <a:r>
              <a:rPr lang="en-US" dirty="0" smtClean="0"/>
              <a:t>Write 4-6 bullets on what is working well </a:t>
            </a:r>
          </a:p>
          <a:p>
            <a:r>
              <a:rPr lang="en-US" dirty="0" smtClean="0"/>
              <a:t>Write 1-3 </a:t>
            </a:r>
            <a:r>
              <a:rPr lang="en-US" dirty="0"/>
              <a:t>bullets </a:t>
            </a:r>
            <a:r>
              <a:rPr lang="en-US" dirty="0" smtClean="0"/>
              <a:t>on the challenges</a:t>
            </a:r>
          </a:p>
          <a:p>
            <a:r>
              <a:rPr lang="en-US" dirty="0" smtClean="0"/>
              <a:t>Now write 1-3 things that should be the focus of the TC’s next steps</a:t>
            </a:r>
          </a:p>
          <a:p>
            <a:r>
              <a:rPr lang="en-US" dirty="0" smtClean="0"/>
              <a:t>Finally write 1-3 things that the CT can do to support the TC’s next steps</a:t>
            </a:r>
          </a:p>
          <a:p>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Co-Teaching: Discussion about what is working well/challenges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70629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buNone/>
            </a:pPr>
            <a:r>
              <a:rPr lang="en-US" sz="2800" dirty="0" smtClean="0">
                <a:solidFill>
                  <a:srgbClr val="002A00"/>
                </a:solidFill>
                <a:latin typeface="Comic Sans MS" charset="0"/>
              </a:rPr>
              <a:t>Co-Teaching is defined as two teachers, clinical teacher and</a:t>
            </a:r>
          </a:p>
          <a:p>
            <a:pPr>
              <a:buNone/>
            </a:pPr>
            <a:r>
              <a:rPr lang="en-US" sz="2800" dirty="0" smtClean="0">
                <a:solidFill>
                  <a:srgbClr val="002A00"/>
                </a:solidFill>
                <a:latin typeface="Comic Sans MS" charset="0"/>
              </a:rPr>
              <a:t>teacher candidate, working together with groups of students who</a:t>
            </a:r>
          </a:p>
          <a:p>
            <a:pPr>
              <a:buNone/>
            </a:pPr>
            <a:r>
              <a:rPr lang="en-US" sz="2800" dirty="0" smtClean="0">
                <a:solidFill>
                  <a:srgbClr val="002A00"/>
                </a:solidFill>
                <a:latin typeface="Comic Sans MS" charset="0"/>
              </a:rPr>
              <a:t>Share instructional decisions relating to:</a:t>
            </a:r>
          </a:p>
          <a:p>
            <a:pPr>
              <a:buNone/>
            </a:pPr>
            <a:r>
              <a:rPr lang="en-US" sz="2800" dirty="0" smtClean="0">
                <a:solidFill>
                  <a:srgbClr val="002A00"/>
                </a:solidFill>
                <a:latin typeface="Comic Sans MS" charset="0"/>
              </a:rPr>
              <a:t>	</a:t>
            </a:r>
          </a:p>
          <a:p>
            <a:pPr>
              <a:buNone/>
            </a:pPr>
            <a:r>
              <a:rPr lang="en-US" sz="2800" dirty="0" smtClean="0">
                <a:solidFill>
                  <a:srgbClr val="002A00"/>
                </a:solidFill>
                <a:latin typeface="Comic Sans MS" charset="0"/>
              </a:rPr>
              <a:t>	planning</a:t>
            </a:r>
          </a:p>
          <a:p>
            <a:pPr>
              <a:buNone/>
            </a:pPr>
            <a:r>
              <a:rPr lang="en-US" sz="2800" dirty="0" smtClean="0">
                <a:solidFill>
                  <a:srgbClr val="002A00"/>
                </a:solidFill>
                <a:latin typeface="Comic Sans MS" charset="0"/>
              </a:rPr>
              <a:t>	organization</a:t>
            </a:r>
          </a:p>
          <a:p>
            <a:pPr>
              <a:buNone/>
            </a:pPr>
            <a:r>
              <a:rPr lang="en-US" sz="2800" dirty="0" smtClean="0">
                <a:solidFill>
                  <a:srgbClr val="002A00"/>
                </a:solidFill>
                <a:latin typeface="Comic Sans MS" charset="0"/>
              </a:rPr>
              <a:t>	delivery</a:t>
            </a:r>
          </a:p>
          <a:p>
            <a:pPr>
              <a:buNone/>
            </a:pPr>
            <a:r>
              <a:rPr lang="en-US" sz="2800" dirty="0" smtClean="0">
                <a:solidFill>
                  <a:srgbClr val="002A00"/>
                </a:solidFill>
                <a:latin typeface="Comic Sans MS" charset="0"/>
              </a:rPr>
              <a:t>	assessment </a:t>
            </a:r>
          </a:p>
          <a:p>
            <a:pPr>
              <a:buNone/>
            </a:pPr>
            <a:r>
              <a:rPr lang="en-US" sz="2800" dirty="0" smtClean="0">
                <a:solidFill>
                  <a:srgbClr val="002A00"/>
                </a:solidFill>
                <a:latin typeface="Comic Sans MS" charset="0"/>
              </a:rPr>
              <a:t>	physical space</a:t>
            </a:r>
          </a:p>
          <a:p>
            <a:pPr>
              <a:buNone/>
            </a:pPr>
            <a:endParaRPr lang="en-US" sz="2800" dirty="0" smtClean="0">
              <a:solidFill>
                <a:srgbClr val="002A00"/>
              </a:solidFill>
              <a:latin typeface="Comic Sans MS" charset="0"/>
            </a:endParaRPr>
          </a:p>
          <a:p>
            <a:pPr>
              <a:buNone/>
            </a:pPr>
            <a:r>
              <a:rPr lang="en-US" sz="2800" dirty="0" smtClean="0">
                <a:solidFill>
                  <a:srgbClr val="002A00"/>
                </a:solidFill>
                <a:latin typeface="Comic Sans MS" charset="0"/>
              </a:rPr>
              <a:t>Co-Teaching is an attitude of sharing the classroom and</a:t>
            </a:r>
          </a:p>
          <a:p>
            <a:pPr>
              <a:buNone/>
            </a:pPr>
            <a:r>
              <a:rPr lang="en-US" sz="2800" dirty="0" smtClean="0">
                <a:solidFill>
                  <a:srgbClr val="002A00"/>
                </a:solidFill>
                <a:latin typeface="Comic Sans MS" charset="0"/>
              </a:rPr>
              <a:t>students.  </a:t>
            </a:r>
          </a:p>
          <a:p>
            <a:pPr>
              <a:buNone/>
            </a:pPr>
            <a:endParaRPr lang="en-US" sz="2800" dirty="0" smtClean="0">
              <a:solidFill>
                <a:srgbClr val="002A00"/>
              </a:solidFill>
              <a:latin typeface="Comic Sans MS" charset="0"/>
            </a:endParaRPr>
          </a:p>
          <a:p>
            <a:pPr>
              <a:buNone/>
            </a:pPr>
            <a:r>
              <a:rPr lang="en-US" sz="2800" dirty="0" smtClean="0">
                <a:solidFill>
                  <a:srgbClr val="002A00"/>
                </a:solidFill>
                <a:latin typeface="Comic Sans MS" charset="0"/>
              </a:rPr>
              <a:t>Co-Teachers must always be always thinking, “We’re both</a:t>
            </a:r>
          </a:p>
          <a:p>
            <a:pPr>
              <a:buNone/>
            </a:pPr>
            <a:r>
              <a:rPr lang="en-US" sz="2800" dirty="0" smtClean="0">
                <a:solidFill>
                  <a:srgbClr val="002A00"/>
                </a:solidFill>
                <a:latin typeface="Comic Sans MS" charset="0"/>
              </a:rPr>
              <a:t>teaching!”</a:t>
            </a:r>
          </a:p>
          <a:p>
            <a:pPr>
              <a:buNone/>
            </a:pPr>
            <a:endParaRPr lang="en-US" sz="2800" dirty="0" smtClean="0">
              <a:solidFill>
                <a:srgbClr val="002A00"/>
              </a:solidFill>
              <a:latin typeface="Comic Sans MS" charset="0"/>
            </a:endParaRPr>
          </a:p>
          <a:p>
            <a:pPr>
              <a:buNone/>
            </a:pPr>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Co-Teaching: Reviewing the definition</a:t>
            </a:r>
            <a:endParaRPr lang="en-US" dirty="0"/>
          </a:p>
        </p:txBody>
      </p:sp>
      <p:pic>
        <p:nvPicPr>
          <p:cNvPr id="4" name="Picture 3" descr="ttp://marylandlearninglinks.org/data/ck/sites/121/images/Co-Teaching%20Approaches.jpg"/>
          <p:cNvPicPr/>
          <p:nvPr/>
        </p:nvPicPr>
        <p:blipFill>
          <a:blip r:embed="rId3" cstate="print"/>
          <a:srcRect/>
          <a:stretch>
            <a:fillRect/>
          </a:stretch>
        </p:blipFill>
        <p:spPr bwMode="auto">
          <a:xfrm>
            <a:off x="3886200" y="2514600"/>
            <a:ext cx="3619500" cy="1485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lstStyle/>
          <a:p>
            <a:pPr>
              <a:buNone/>
            </a:pPr>
            <a:r>
              <a:rPr lang="en-US" dirty="0" smtClean="0">
                <a:hlinkClick r:id="rId3"/>
              </a:rPr>
              <a:t>Youtube video</a:t>
            </a:r>
            <a:endParaRPr lang="en-US" dirty="0"/>
          </a:p>
        </p:txBody>
      </p:sp>
      <p:sp>
        <p:nvSpPr>
          <p:cNvPr id="3" name="Title 2"/>
          <p:cNvSpPr>
            <a:spLocks noGrp="1"/>
          </p:cNvSpPr>
          <p:nvPr>
            <p:ph type="title"/>
          </p:nvPr>
        </p:nvSpPr>
        <p:spPr/>
        <p:txBody>
          <a:bodyPr/>
          <a:lstStyle/>
          <a:p>
            <a:r>
              <a:rPr lang="en-US" dirty="0" smtClean="0"/>
              <a:t>Co-Teaching Strategies</a:t>
            </a:r>
            <a:endParaRPr lang="en-US" dirty="0"/>
          </a:p>
        </p:txBody>
      </p:sp>
      <p:sp>
        <p:nvSpPr>
          <p:cNvPr id="4" name="Rectangle 3"/>
          <p:cNvSpPr/>
          <p:nvPr/>
        </p:nvSpPr>
        <p:spPr>
          <a:xfrm>
            <a:off x="1371600" y="2057400"/>
            <a:ext cx="6858000" cy="2677656"/>
          </a:xfrm>
          <a:prstGeom prst="rect">
            <a:avLst/>
          </a:prstGeom>
        </p:spPr>
        <p:txBody>
          <a:bodyPr wrap="square">
            <a:spAutoFit/>
          </a:bodyPr>
          <a:lstStyle/>
          <a:p>
            <a:r>
              <a:rPr lang="en-US" sz="2400" b="1" dirty="0" smtClean="0">
                <a:latin typeface="Comic Sans MS" pitchFamily="66" charset="0"/>
              </a:rPr>
              <a:t>One Teach, One Observe</a:t>
            </a:r>
          </a:p>
          <a:p>
            <a:r>
              <a:rPr lang="en-US" sz="2400" b="1" dirty="0" smtClean="0">
                <a:latin typeface="Comic Sans MS" pitchFamily="66" charset="0"/>
              </a:rPr>
              <a:t>One Teach, One Assist</a:t>
            </a:r>
          </a:p>
          <a:p>
            <a:r>
              <a:rPr lang="en-US" sz="2400" b="1" dirty="0" smtClean="0">
                <a:latin typeface="Comic Sans MS" pitchFamily="66" charset="0"/>
              </a:rPr>
              <a:t>Station Teaching</a:t>
            </a:r>
          </a:p>
          <a:p>
            <a:r>
              <a:rPr lang="en-US" sz="2400" b="1" dirty="0" smtClean="0">
                <a:latin typeface="Comic Sans MS" pitchFamily="66" charset="0"/>
              </a:rPr>
              <a:t>Parallel Teaching</a:t>
            </a:r>
          </a:p>
          <a:p>
            <a:r>
              <a:rPr lang="en-US" sz="2400" b="1" dirty="0" smtClean="0">
                <a:latin typeface="Comic Sans MS" pitchFamily="66" charset="0"/>
              </a:rPr>
              <a:t>Supplemental Teaching</a:t>
            </a:r>
          </a:p>
          <a:p>
            <a:r>
              <a:rPr lang="en-US" sz="2400" b="1" dirty="0" smtClean="0">
                <a:latin typeface="Comic Sans MS" pitchFamily="66" charset="0"/>
              </a:rPr>
              <a:t>Alternative (Differentiated) Teaching</a:t>
            </a:r>
          </a:p>
          <a:p>
            <a:r>
              <a:rPr lang="en-US" sz="2400" b="1" dirty="0" smtClean="0">
                <a:latin typeface="Comic Sans MS" pitchFamily="66" charset="0"/>
              </a:rPr>
              <a:t>Team Teaching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lstStyle/>
          <a:p>
            <a:pPr>
              <a:buFont typeface="Wingdings" charset="2"/>
              <a:buChar char="Ø"/>
            </a:pPr>
            <a:r>
              <a:rPr lang="en-US" dirty="0" smtClean="0"/>
              <a:t>Discuss Co-teaching strategies used to date.</a:t>
            </a:r>
          </a:p>
          <a:p>
            <a:pPr marL="109728" indent="0">
              <a:buNone/>
            </a:pPr>
            <a:endParaRPr lang="en-US" dirty="0"/>
          </a:p>
          <a:p>
            <a:pPr>
              <a:buFont typeface="Wingdings" charset="2"/>
              <a:buChar char="Ø"/>
            </a:pPr>
            <a:r>
              <a:rPr lang="en-US" b="1" dirty="0" smtClean="0"/>
              <a:t>Together complete </a:t>
            </a:r>
            <a:r>
              <a:rPr lang="en-US" b="1" dirty="0" smtClean="0">
                <a:solidFill>
                  <a:srgbClr val="008000"/>
                </a:solidFill>
              </a:rPr>
              <a:t>Co</a:t>
            </a:r>
            <a:r>
              <a:rPr lang="en-US" b="1" dirty="0">
                <a:solidFill>
                  <a:srgbClr val="008000"/>
                </a:solidFill>
              </a:rPr>
              <a:t>-teaching Strategy Implementation and Feedback</a:t>
            </a:r>
            <a:r>
              <a:rPr lang="en-US" dirty="0">
                <a:solidFill>
                  <a:srgbClr val="008000"/>
                </a:solidFill>
              </a:rPr>
              <a:t> </a:t>
            </a:r>
            <a:r>
              <a:rPr lang="en-US" dirty="0" smtClean="0"/>
              <a:t>form and document how these strategies have been used, as well as successes and challenges.</a:t>
            </a:r>
          </a:p>
          <a:p>
            <a:pPr marL="109728" indent="0">
              <a:buNone/>
            </a:pPr>
            <a:endParaRPr lang="en-US" dirty="0" smtClean="0"/>
          </a:p>
          <a:p>
            <a:pPr>
              <a:buFont typeface="Wingdings" charset="2"/>
              <a:buChar char="Ø"/>
            </a:pPr>
            <a:r>
              <a:rPr lang="en-US" dirty="0" smtClean="0"/>
              <a:t> Turn in </a:t>
            </a:r>
            <a:r>
              <a:rPr lang="en-US" b="1" dirty="0">
                <a:solidFill>
                  <a:srgbClr val="008000"/>
                </a:solidFill>
              </a:rPr>
              <a:t>Co-teaching Strategy Implementation and Feedback</a:t>
            </a:r>
            <a:r>
              <a:rPr lang="en-US" dirty="0">
                <a:solidFill>
                  <a:srgbClr val="008000"/>
                </a:solidFill>
              </a:rPr>
              <a:t> </a:t>
            </a:r>
            <a:r>
              <a:rPr lang="en-US" dirty="0"/>
              <a:t>form</a:t>
            </a:r>
            <a:r>
              <a:rPr lang="en-US" dirty="0" smtClean="0">
                <a:solidFill>
                  <a:srgbClr val="008000"/>
                </a:solidFill>
              </a:rPr>
              <a:t> </a:t>
            </a:r>
            <a:r>
              <a:rPr lang="en-US" b="1" dirty="0" smtClean="0"/>
              <a:t>to </a:t>
            </a:r>
            <a:r>
              <a:rPr lang="en-US" b="1" dirty="0" err="1" smtClean="0"/>
              <a:t>Chloë</a:t>
            </a:r>
            <a:endParaRPr lang="en-US" b="1" dirty="0" smtClean="0"/>
          </a:p>
        </p:txBody>
      </p:sp>
      <p:sp>
        <p:nvSpPr>
          <p:cNvPr id="3" name="Title 2"/>
          <p:cNvSpPr>
            <a:spLocks noGrp="1"/>
          </p:cNvSpPr>
          <p:nvPr>
            <p:ph type="title"/>
          </p:nvPr>
        </p:nvSpPr>
        <p:spPr/>
        <p:txBody>
          <a:bodyPr/>
          <a:lstStyle/>
          <a:p>
            <a:r>
              <a:rPr lang="en-US" dirty="0" smtClean="0"/>
              <a:t>Co-Teaching Strategies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03569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lstStyle/>
          <a:p>
            <a:pPr>
              <a:buFont typeface="Wingdings" charset="2"/>
              <a:buChar char="Ø"/>
            </a:pPr>
            <a:r>
              <a:rPr lang="en-US" dirty="0" smtClean="0"/>
              <a:t>TCs and CTs should identify a lesson to co-plan/teach/ assess</a:t>
            </a:r>
          </a:p>
          <a:p>
            <a:pPr>
              <a:buNone/>
            </a:pPr>
            <a:endParaRPr lang="en-US" dirty="0"/>
          </a:p>
          <a:p>
            <a:pPr>
              <a:buFont typeface="Wingdings" charset="2"/>
              <a:buChar char="Ø"/>
            </a:pPr>
            <a:r>
              <a:rPr lang="en-US" dirty="0" smtClean="0"/>
              <a:t>The CT and TC will complete </a:t>
            </a:r>
            <a:r>
              <a:rPr lang="en-US" b="1" dirty="0" smtClean="0">
                <a:solidFill>
                  <a:srgbClr val="008000"/>
                </a:solidFill>
              </a:rPr>
              <a:t>Co-Teaching Planning </a:t>
            </a:r>
            <a:r>
              <a:rPr lang="en-US" dirty="0" smtClean="0"/>
              <a:t>form identifying the Co-teaching strategy to be used, the topic of the lesson, the roles and responsibilities each will take on ( as well as who will lead or support), how the physical space will be used,  and the materials/resources that will be needed. </a:t>
            </a:r>
            <a:endParaRPr lang="en-US" b="1" dirty="0" smtClean="0"/>
          </a:p>
        </p:txBody>
      </p:sp>
      <p:sp>
        <p:nvSpPr>
          <p:cNvPr id="3" name="Title 2"/>
          <p:cNvSpPr>
            <a:spLocks noGrp="1"/>
          </p:cNvSpPr>
          <p:nvPr>
            <p:ph type="title"/>
          </p:nvPr>
        </p:nvSpPr>
        <p:spPr/>
        <p:txBody>
          <a:bodyPr/>
          <a:lstStyle/>
          <a:p>
            <a:r>
              <a:rPr lang="en-US" dirty="0" smtClean="0"/>
              <a:t>Co-Teaching Planning</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924554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2480</TotalTime>
  <Words>2577</Words>
  <Application>Microsoft Macintosh PowerPoint</Application>
  <PresentationFormat>On-screen Show (4:3)</PresentationFormat>
  <Paragraphs>329</Paragraphs>
  <Slides>22</Slides>
  <Notes>22</Notes>
  <HiddenSlides>0</HiddenSlides>
  <MMClips>3</MMClips>
  <ScaleCrop>false</ScaleCrop>
  <HeadingPairs>
    <vt:vector size="4" baseType="variant">
      <vt:variant>
        <vt:lpstr>Design Template</vt:lpstr>
      </vt:variant>
      <vt:variant>
        <vt:i4>1</vt:i4>
      </vt:variant>
      <vt:variant>
        <vt:lpstr>Slide Titles</vt:lpstr>
      </vt:variant>
      <vt:variant>
        <vt:i4>22</vt:i4>
      </vt:variant>
    </vt:vector>
  </HeadingPairs>
  <TitlesOfParts>
    <vt:vector size="23" baseType="lpstr">
      <vt:lpstr>Concourse</vt:lpstr>
      <vt:lpstr>Slide 1</vt:lpstr>
      <vt:lpstr>  Project High Five: Updates</vt:lpstr>
      <vt:lpstr>Project High Five:Purpose of today</vt:lpstr>
      <vt:lpstr>Collaborative Norms</vt:lpstr>
      <vt:lpstr>Co-Teaching: Discussion about what is working well/challenges</vt:lpstr>
      <vt:lpstr>Co-Teaching: Reviewing the definition</vt:lpstr>
      <vt:lpstr>Co-Teaching Strategies</vt:lpstr>
      <vt:lpstr>Co-Teaching Strategies</vt:lpstr>
      <vt:lpstr>Co-Teaching Planning</vt:lpstr>
      <vt:lpstr>Lunch</vt:lpstr>
      <vt:lpstr>Culturally Responsive Practice I: Connecting with the Community through a Service Learning Project</vt:lpstr>
      <vt:lpstr>Culturally Responsive Practice and Teacher Work Sample Methodology</vt:lpstr>
      <vt:lpstr>Culturally Responsive Practice II: Connecting with Families with a call home that validates the student</vt:lpstr>
      <vt:lpstr>Culturally Responsive Practice III: Connecting with Families during Conferences</vt:lpstr>
      <vt:lpstr>As Maya Angelou said…</vt:lpstr>
      <vt:lpstr>Culturally Responsive Practice I: Connecting with the Community through a Service Learning Project</vt:lpstr>
      <vt:lpstr>Culturally Responsive Practice and Teacher Work Sample Methodology</vt:lpstr>
      <vt:lpstr>Culturally Responsive Practice II: Connecting with Families with a call home that validates the student</vt:lpstr>
      <vt:lpstr>Culturally Responsive Practice III: Connecting with Families during Conferences</vt:lpstr>
      <vt:lpstr>All together:  Every Child Deserves a Champion</vt:lpstr>
      <vt:lpstr>Exit Ticket:  Relationships</vt:lpstr>
      <vt:lpstr>Closure</vt:lpstr>
    </vt:vector>
  </TitlesOfParts>
  <Company>Western Oregon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Professional Educational Core Retreat</dc:title>
  <dc:creator>UCS</dc:creator>
  <cp:lastModifiedBy>Henry Hughes</cp:lastModifiedBy>
  <cp:revision>164</cp:revision>
  <dcterms:created xsi:type="dcterms:W3CDTF">2014-11-09T01:28:44Z</dcterms:created>
  <dcterms:modified xsi:type="dcterms:W3CDTF">2014-11-09T02:40:55Z</dcterms:modified>
</cp:coreProperties>
</file>